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26" r:id="rId2"/>
    <p:sldId id="311" r:id="rId3"/>
    <p:sldId id="333" r:id="rId4"/>
    <p:sldId id="334" r:id="rId5"/>
    <p:sldId id="335" r:id="rId6"/>
    <p:sldId id="336" r:id="rId7"/>
    <p:sldId id="337" r:id="rId8"/>
    <p:sldId id="322" r:id="rId9"/>
    <p:sldId id="338" r:id="rId10"/>
    <p:sldId id="339" r:id="rId11"/>
    <p:sldId id="340" r:id="rId12"/>
    <p:sldId id="2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43D26-FEFF-2731-2ACF-B3F3E3C42493}" v="980" dt="2024-12-06T18:26:15.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662D5-9917-44BB-A27D-442F9B4CE3E9}" type="datetimeFigureOut">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B7CB1-CB94-44AF-BAA0-59D211B36F30}" type="slidenum">
              <a:t>‹#›</a:t>
            </a:fld>
            <a:endParaRPr lang="en-US"/>
          </a:p>
        </p:txBody>
      </p:sp>
    </p:spTree>
    <p:extLst>
      <p:ext uri="{BB962C8B-B14F-4D97-AF65-F5344CB8AC3E}">
        <p14:creationId xmlns:p14="http://schemas.microsoft.com/office/powerpoint/2010/main" val="4132599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9263" y="1885950"/>
            <a:ext cx="9045575" cy="5089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BC9674-6E96-42BD-A93F-E353F40B4B9C}" type="slidenum">
              <a:rPr lang="en-GB" smtClean="0"/>
              <a:pPr/>
              <a:t>12</a:t>
            </a:fld>
            <a:endParaRPr lang="en-GB"/>
          </a:p>
        </p:txBody>
      </p:sp>
    </p:spTree>
    <p:extLst>
      <p:ext uri="{BB962C8B-B14F-4D97-AF65-F5344CB8AC3E}">
        <p14:creationId xmlns:p14="http://schemas.microsoft.com/office/powerpoint/2010/main" val="3236610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9EEE-16ED-4176-B32B-5AB272ABC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40F01-B648-46AB-9E5B-18067C2E0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A3118A-983C-4BAB-A2F5-F241AF813A00}"/>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5" name="Footer Placeholder 4">
            <a:extLst>
              <a:ext uri="{FF2B5EF4-FFF2-40B4-BE49-F238E27FC236}">
                <a16:creationId xmlns:a16="http://schemas.microsoft.com/office/drawing/2014/main" id="{8FD13612-C528-4317-81AF-FF4A87278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E5F64-03B8-4684-BD50-660EC9D3ABB6}"/>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599705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275A-987F-4EB6-A02A-0F0B8350DF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ABF2B-AEBA-4F1F-BD9C-1FAC356CC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A9D9E-F4D3-4F95-A71F-9FA31CBABF8E}"/>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5" name="Footer Placeholder 4">
            <a:extLst>
              <a:ext uri="{FF2B5EF4-FFF2-40B4-BE49-F238E27FC236}">
                <a16:creationId xmlns:a16="http://schemas.microsoft.com/office/drawing/2014/main" id="{2DD0BFFA-6385-42DE-BC39-BADAE395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3FC63-CD2A-43FC-849B-2384A09A6B8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13653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A982B9-263E-4D5E-B6F5-C8C6D7DBDA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915C8-B3EF-48AE-92A3-4F945016D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4A600-AEDA-4D25-AA64-549A1B2DDCFB}"/>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5" name="Footer Placeholder 4">
            <a:extLst>
              <a:ext uri="{FF2B5EF4-FFF2-40B4-BE49-F238E27FC236}">
                <a16:creationId xmlns:a16="http://schemas.microsoft.com/office/drawing/2014/main" id="{C42D1FE4-F416-4606-A61E-0E45A90A3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BFB76-0582-4C73-8D0D-370BEE6221A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6384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1F78-E800-43B6-A288-9CBD21FF9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E8258-7259-466A-B848-0A7BDF696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2AE53-1AE6-4515-9E7C-4DF370399020}"/>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5" name="Footer Placeholder 4">
            <a:extLst>
              <a:ext uri="{FF2B5EF4-FFF2-40B4-BE49-F238E27FC236}">
                <a16:creationId xmlns:a16="http://schemas.microsoft.com/office/drawing/2014/main" id="{80D55D63-C6EE-4D5C-B7A9-95A1E6D18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63A6C-0F5A-4140-86D7-CEA5DA9D2F9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5787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452A-1AAC-41B7-9698-E4A536710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0F0C6-2ABB-45B6-AE72-F4B46AEA5C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96BF74-B5B0-48C9-8830-CBA5FA0ABE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28EC25-05AD-42BA-9E6F-CB33230764C6}"/>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6" name="Footer Placeholder 5">
            <a:extLst>
              <a:ext uri="{FF2B5EF4-FFF2-40B4-BE49-F238E27FC236}">
                <a16:creationId xmlns:a16="http://schemas.microsoft.com/office/drawing/2014/main" id="{8C912A1E-D315-4BA7-ABB2-E712C20C9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485FA-A2AC-49CA-9A83-C92CE36BA44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28129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8BFD-420B-47B1-A399-28337F7FE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7B09AA-FB5C-43B5-B943-D56018E7A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D0E27-DA14-405A-9146-FD721CFD9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33A21-3231-4570-9504-DEB8F019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927E2-FB38-41BF-B8D6-2EF618DE3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0403D-0D2B-4F1F-9759-5D2C6F2EF7DD}"/>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8" name="Footer Placeholder 7">
            <a:extLst>
              <a:ext uri="{FF2B5EF4-FFF2-40B4-BE49-F238E27FC236}">
                <a16:creationId xmlns:a16="http://schemas.microsoft.com/office/drawing/2014/main" id="{BAD5D7F8-7B2A-42B7-9364-8B44FD6A5E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33F565-160A-49C2-AAC3-B286AF284C5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8802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7B34-953F-46E2-9212-9C7904F30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7FD579-8E3D-4694-B59F-C72342EC3FFA}"/>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4" name="Footer Placeholder 3">
            <a:extLst>
              <a:ext uri="{FF2B5EF4-FFF2-40B4-BE49-F238E27FC236}">
                <a16:creationId xmlns:a16="http://schemas.microsoft.com/office/drawing/2014/main" id="{ED071574-27F1-4B7A-BAE3-2B6FCEC990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D8E433-95CB-4471-BE93-57D289ED6B5D}"/>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6692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B81F0-4DBF-48CB-B4EB-04051F47334B}"/>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3" name="Footer Placeholder 2">
            <a:extLst>
              <a:ext uri="{FF2B5EF4-FFF2-40B4-BE49-F238E27FC236}">
                <a16:creationId xmlns:a16="http://schemas.microsoft.com/office/drawing/2014/main" id="{0DC5B585-6DE1-4A09-91B3-11A8D113DB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02F36D-2A84-4C8A-A101-3B1447C19DD9}"/>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07616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10F9-CB47-4046-B486-183E7B04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03C747-7154-4E65-B288-C0F5444BCF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D75969-9787-45FF-B02B-BD60FEF51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74412-3327-4562-A9B1-E3CD35962F90}"/>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6" name="Footer Placeholder 5">
            <a:extLst>
              <a:ext uri="{FF2B5EF4-FFF2-40B4-BE49-F238E27FC236}">
                <a16:creationId xmlns:a16="http://schemas.microsoft.com/office/drawing/2014/main" id="{7BD53315-3633-4ECA-B2A4-A1F648A35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8B3A6-1D67-450F-91D0-7BE4DC5E410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15180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7C49-0AF4-4BCA-BD58-5CF270B44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34198-316F-4B5C-A8F3-7DA172AC0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99583-D413-498F-8CDE-5451E602F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C6A98-151E-46AB-88EA-1F904395DAD6}"/>
              </a:ext>
            </a:extLst>
          </p:cNvPr>
          <p:cNvSpPr>
            <a:spLocks noGrp="1"/>
          </p:cNvSpPr>
          <p:nvPr>
            <p:ph type="dt" sz="half" idx="10"/>
          </p:nvPr>
        </p:nvSpPr>
        <p:spPr/>
        <p:txBody>
          <a:bodyPr/>
          <a:lstStyle/>
          <a:p>
            <a:fld id="{4B524534-9969-4CB2-9ABD-C21CB6C0DCA9}" type="datetimeFigureOut">
              <a:rPr lang="en-US" smtClean="0"/>
              <a:t>12/6/2024</a:t>
            </a:fld>
            <a:endParaRPr lang="en-US"/>
          </a:p>
        </p:txBody>
      </p:sp>
      <p:sp>
        <p:nvSpPr>
          <p:cNvPr id="6" name="Footer Placeholder 5">
            <a:extLst>
              <a:ext uri="{FF2B5EF4-FFF2-40B4-BE49-F238E27FC236}">
                <a16:creationId xmlns:a16="http://schemas.microsoft.com/office/drawing/2014/main" id="{781FD373-EEFF-4D93-BEDB-FAB398098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684BC-6EA4-40C1-BAC2-53CBBBBA896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06688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06709-0A5C-4421-BC1B-068DA5C42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DC4133-F497-49A1-A726-5A366B7E19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213B9-C0F7-45D3-BD6C-98FC6F2D47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524534-9969-4CB2-9ABD-C21CB6C0DCA9}" type="datetimeFigureOut">
              <a:rPr lang="en-US" smtClean="0"/>
              <a:t>12/6/2024</a:t>
            </a:fld>
            <a:endParaRPr lang="en-US"/>
          </a:p>
        </p:txBody>
      </p:sp>
      <p:sp>
        <p:nvSpPr>
          <p:cNvPr id="5" name="Footer Placeholder 4">
            <a:extLst>
              <a:ext uri="{FF2B5EF4-FFF2-40B4-BE49-F238E27FC236}">
                <a16:creationId xmlns:a16="http://schemas.microsoft.com/office/drawing/2014/main" id="{522F9C1C-9F3E-47F1-B393-DFDEC0F473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9B7061-2E1E-4D31-A140-9F1497C08B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785E3-51D0-49B5-A3F2-7F4742E743D6}" type="slidenum">
              <a:rPr lang="en-US" smtClean="0"/>
              <a:t>‹#›</a:t>
            </a:fld>
            <a:endParaRPr lang="en-US"/>
          </a:p>
        </p:txBody>
      </p:sp>
    </p:spTree>
    <p:extLst>
      <p:ext uri="{BB962C8B-B14F-4D97-AF65-F5344CB8AC3E}">
        <p14:creationId xmlns:p14="http://schemas.microsoft.com/office/powerpoint/2010/main" val="229683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u2538758@uel.ac.uk" TargetMode="External"/><Relationship Id="rId5" Type="http://schemas.openxmlformats.org/officeDocument/2006/relationships/image" Target="../media/image1.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versobooks.com/en-gb/blogs/news/3320-redefining-feminist-scholarship-nancy-fraser-s-work-celebrated-in-a-new-volum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PNG"/><Relationship Id="rId18" Type="http://schemas.openxmlformats.org/officeDocument/2006/relationships/image" Target="../media/image25.JPG"/><Relationship Id="rId3" Type="http://schemas.openxmlformats.org/officeDocument/2006/relationships/image" Target="../media/image10.gif"/><Relationship Id="rId7" Type="http://schemas.openxmlformats.org/officeDocument/2006/relationships/image" Target="../media/image14.JPG"/><Relationship Id="rId12" Type="http://schemas.openxmlformats.org/officeDocument/2006/relationships/image" Target="../media/image19.JPG"/><Relationship Id="rId17" Type="http://schemas.openxmlformats.org/officeDocument/2006/relationships/image" Target="../media/image24.JPG"/><Relationship Id="rId2" Type="http://schemas.openxmlformats.org/officeDocument/2006/relationships/image" Target="../media/image9.JP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5" Type="http://schemas.openxmlformats.org/officeDocument/2006/relationships/image" Target="../media/image22.JPG"/><Relationship Id="rId10" Type="http://schemas.openxmlformats.org/officeDocument/2006/relationships/image" Target="../media/image17.JP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JPG"/><Relationship Id="rId1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A6DC3582-170A-5F49-B122-60AFDD4916B9}"/>
              </a:ext>
            </a:extLst>
          </p:cNvPr>
          <p:cNvSpPr/>
          <p:nvPr/>
        </p:nvSpPr>
        <p:spPr>
          <a:xfrm>
            <a:off x="586536" y="1082590"/>
            <a:ext cx="257343" cy="467616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endParaRPr sz="818" dirty="0">
              <a:solidFill>
                <a:srgbClr val="272625"/>
              </a:solidFill>
            </a:endParaRPr>
          </a:p>
        </p:txBody>
      </p:sp>
      <p:sp>
        <p:nvSpPr>
          <p:cNvPr id="3" name="object 33">
            <a:extLst>
              <a:ext uri="{FF2B5EF4-FFF2-40B4-BE49-F238E27FC236}">
                <a16:creationId xmlns:a16="http://schemas.microsoft.com/office/drawing/2014/main" id="{D83BFEE6-5980-1349-73A2-EC72E064DF0A}"/>
              </a:ext>
            </a:extLst>
          </p:cNvPr>
          <p:cNvSpPr txBox="1"/>
          <p:nvPr/>
        </p:nvSpPr>
        <p:spPr>
          <a:xfrm>
            <a:off x="1499750" y="1374691"/>
            <a:ext cx="6611337" cy="1762021"/>
          </a:xfrm>
          <a:prstGeom prst="rect">
            <a:avLst/>
          </a:prstGeom>
        </p:spPr>
        <p:txBody>
          <a:bodyPr vert="horz" wrap="square" lIns="0" tIns="0" rIns="0" bIns="0" rtlCol="0" anchor="t">
            <a:spAutoFit/>
          </a:bodyPr>
          <a:lstStyle/>
          <a:p>
            <a:pPr marL="5715" marR="1905"/>
            <a:r>
              <a:rPr lang="en-GB" sz="2000" b="1" dirty="0">
                <a:latin typeface="Calibri"/>
                <a:ea typeface="Times New Roman" panose="02020603050405020304" pitchFamily="18" charset="0"/>
                <a:cs typeface="Times New Roman"/>
              </a:rPr>
              <a:t>PGR Conference – </a:t>
            </a:r>
            <a:r>
              <a:rPr lang="en-GB" sz="2000" b="1" i="1" dirty="0">
                <a:latin typeface="Calibri"/>
                <a:ea typeface="Times New Roman" panose="02020603050405020304" pitchFamily="18" charset="0"/>
                <a:cs typeface="Times New Roman"/>
              </a:rPr>
              <a:t>Advancing Research for a Healthier Future </a:t>
            </a:r>
            <a:endParaRPr lang="en-GB" sz="2000" b="1" i="1" spc="-2" dirty="0">
              <a:ea typeface="Calibri" panose="020F0502020204030204"/>
              <a:cs typeface="Founders Grotesk Light"/>
            </a:endParaRPr>
          </a:p>
          <a:p>
            <a:pPr marL="15240" marR="2640965">
              <a:spcBef>
                <a:spcPts val="887"/>
              </a:spcBef>
            </a:pPr>
            <a:endParaRPr lang="en-GB" sz="2700" b="1" spc="-2" dirty="0">
              <a:solidFill>
                <a:srgbClr val="00CCCC"/>
              </a:solidFill>
              <a:cs typeface="Founders Grotesk Light"/>
            </a:endParaRPr>
          </a:p>
          <a:p>
            <a:pPr marL="15240" marR="2640965">
              <a:spcBef>
                <a:spcPts val="886"/>
              </a:spcBef>
            </a:pPr>
            <a:endParaRPr lang="en-GB" sz="2700" b="1" spc="-2" dirty="0">
              <a:solidFill>
                <a:srgbClr val="00CCCC"/>
              </a:solidFill>
              <a:ea typeface="Calibri" panose="020F0502020204030204"/>
              <a:cs typeface="Founders Grotesk Light"/>
            </a:endParaRPr>
          </a:p>
          <a:p>
            <a:pPr marL="15240" marR="2640965">
              <a:spcBef>
                <a:spcPts val="887"/>
              </a:spcBef>
            </a:pPr>
            <a:endParaRPr lang="en-GB" b="1" spc="-2" dirty="0">
              <a:solidFill>
                <a:srgbClr val="00CCCC"/>
              </a:solidFill>
              <a:latin typeface="Calibri"/>
              <a:ea typeface="Calibri"/>
              <a:cs typeface="Founders Grotesk Light"/>
            </a:endParaRPr>
          </a:p>
        </p:txBody>
      </p:sp>
      <p:pic>
        <p:nvPicPr>
          <p:cNvPr id="6" name="Picture 5" descr="A black and blue logo&#10;&#10;Description automatically generated">
            <a:extLst>
              <a:ext uri="{FF2B5EF4-FFF2-40B4-BE49-F238E27FC236}">
                <a16:creationId xmlns:a16="http://schemas.microsoft.com/office/drawing/2014/main" id="{26847C5F-8C11-E72F-0391-8BBB4915D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7114" y="241134"/>
            <a:ext cx="2118816" cy="998930"/>
          </a:xfrm>
          <a:prstGeom prst="rect">
            <a:avLst/>
          </a:prstGeom>
        </p:spPr>
      </p:pic>
      <p:pic>
        <p:nvPicPr>
          <p:cNvPr id="5" name="Picture 4">
            <a:extLst>
              <a:ext uri="{FF2B5EF4-FFF2-40B4-BE49-F238E27FC236}">
                <a16:creationId xmlns:a16="http://schemas.microsoft.com/office/drawing/2014/main" id="{AE88B4CF-6E9E-46EC-B166-D285B2EAEB30}"/>
              </a:ext>
            </a:extLst>
          </p:cNvPr>
          <p:cNvPicPr>
            <a:picLocks noChangeAspect="1"/>
          </p:cNvPicPr>
          <p:nvPr/>
        </p:nvPicPr>
        <p:blipFill>
          <a:blip r:embed="rId3"/>
          <a:stretch>
            <a:fillRect/>
          </a:stretch>
        </p:blipFill>
        <p:spPr>
          <a:xfrm>
            <a:off x="9798445" y="4197475"/>
            <a:ext cx="1920862" cy="1010405"/>
          </a:xfrm>
          <a:prstGeom prst="rect">
            <a:avLst/>
          </a:prstGeom>
        </p:spPr>
      </p:pic>
      <p:pic>
        <p:nvPicPr>
          <p:cNvPr id="8" name="Picture 7" descr="A black and blue logo&#10;&#10;Description automatically generated">
            <a:extLst>
              <a:ext uri="{FF2B5EF4-FFF2-40B4-BE49-F238E27FC236}">
                <a16:creationId xmlns:a16="http://schemas.microsoft.com/office/drawing/2014/main" id="{85FBB88A-E0BF-46D4-8194-C0C1EF787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9567" y="5414120"/>
            <a:ext cx="2118816" cy="998930"/>
          </a:xfrm>
          <a:prstGeom prst="rect">
            <a:avLst/>
          </a:prstGeom>
        </p:spPr>
      </p:pic>
      <p:sp>
        <p:nvSpPr>
          <p:cNvPr id="4" name="TextBox 3">
            <a:extLst>
              <a:ext uri="{FF2B5EF4-FFF2-40B4-BE49-F238E27FC236}">
                <a16:creationId xmlns:a16="http://schemas.microsoft.com/office/drawing/2014/main" id="{539FAC60-ED22-49C6-9C01-6F2AF5FA8780}"/>
              </a:ext>
            </a:extLst>
          </p:cNvPr>
          <p:cNvSpPr txBox="1"/>
          <p:nvPr/>
        </p:nvSpPr>
        <p:spPr>
          <a:xfrm>
            <a:off x="1504143" y="4201564"/>
            <a:ext cx="6962374" cy="1911101"/>
          </a:xfrm>
          <a:prstGeom prst="rect">
            <a:avLst/>
          </a:prstGeom>
          <a:noFill/>
        </p:spPr>
        <p:txBody>
          <a:bodyPr wrap="square" lIns="91440" tIns="45720" rIns="91440" bIns="45720" rtlCol="0" anchor="t">
            <a:spAutoFit/>
          </a:bodyPr>
          <a:lstStyle/>
          <a:p>
            <a:r>
              <a:rPr lang="en-GB" sz="1600" dirty="0"/>
              <a:t>In her accomplished work </a:t>
            </a:r>
            <a:r>
              <a:rPr lang="en-GB" sz="1600" i="1" dirty="0"/>
              <a:t>Justice Interruptus</a:t>
            </a:r>
            <a:r>
              <a:rPr lang="en-GB" sz="1600" dirty="0"/>
              <a:t> (1997), feminist theorist Nancy Fraser identified a critically significant change in the grammar of what she termed ‘political claims making’. Representative of a paradigmatic shift, which, fast forward to the contemporary, now epitomises the arguably superlative triumph of the cultural. </a:t>
            </a:r>
            <a:endParaRPr lang="en-US" sz="1600" dirty="0"/>
          </a:p>
          <a:p>
            <a:endParaRPr lang="en-GB" sz="1273" dirty="0"/>
          </a:p>
          <a:p>
            <a:endParaRPr lang="en-GB" sz="1273" dirty="0"/>
          </a:p>
          <a:p>
            <a:r>
              <a:rPr lang="en-GB" sz="1250" b="1" dirty="0"/>
              <a:t>Speaker: </a:t>
            </a:r>
            <a:r>
              <a:rPr lang="en-GB" sz="1250" dirty="0"/>
              <a:t>Jay Dunstan BA (Hons) MA AFHEA</a:t>
            </a:r>
            <a:endParaRPr lang="en-GB" sz="1250" dirty="0">
              <a:ea typeface="Calibri"/>
              <a:cs typeface="Calibri"/>
            </a:endParaRPr>
          </a:p>
        </p:txBody>
      </p:sp>
      <p:sp>
        <p:nvSpPr>
          <p:cNvPr id="7" name="object 33">
            <a:extLst>
              <a:ext uri="{FF2B5EF4-FFF2-40B4-BE49-F238E27FC236}">
                <a16:creationId xmlns:a16="http://schemas.microsoft.com/office/drawing/2014/main" id="{5B79B361-6CC0-3956-E07F-E085B5A22D3A}"/>
              </a:ext>
            </a:extLst>
          </p:cNvPr>
          <p:cNvSpPr txBox="1"/>
          <p:nvPr/>
        </p:nvSpPr>
        <p:spPr>
          <a:xfrm>
            <a:off x="1499750" y="1240064"/>
            <a:ext cx="10316180" cy="2577629"/>
          </a:xfrm>
          <a:prstGeom prst="rect">
            <a:avLst/>
          </a:prstGeom>
        </p:spPr>
        <p:txBody>
          <a:bodyPr vert="horz" wrap="square" lIns="0" tIns="0" rIns="0" bIns="0" rtlCol="0" anchor="t">
            <a:spAutoFit/>
          </a:bodyPr>
          <a:lstStyle/>
          <a:p>
            <a:pPr marL="5715" marR="1905"/>
            <a:endParaRPr lang="en-GB" sz="2000" b="1" i="1" dirty="0">
              <a:ea typeface="Calibri" panose="020F0502020204030204"/>
              <a:cs typeface="Times New Roman"/>
            </a:endParaRPr>
          </a:p>
          <a:p>
            <a:pPr marL="15240" marR="2640965">
              <a:spcBef>
                <a:spcPts val="887"/>
              </a:spcBef>
            </a:pPr>
            <a:endParaRPr lang="en-GB" sz="2700" b="1" spc="-2" dirty="0">
              <a:solidFill>
                <a:srgbClr val="00CCCC"/>
              </a:solidFill>
              <a:cs typeface="Founders Grotesk Light"/>
            </a:endParaRPr>
          </a:p>
          <a:p>
            <a:pPr marL="15240" marR="2640965">
              <a:spcBef>
                <a:spcPts val="886"/>
              </a:spcBef>
            </a:pPr>
            <a:r>
              <a:rPr lang="en-GB" sz="4000" b="1" spc="-2" dirty="0">
                <a:solidFill>
                  <a:srgbClr val="00CCCC"/>
                </a:solidFill>
                <a:cs typeface="Founders Grotesk Light"/>
              </a:rPr>
              <a:t>Reconsidering Nancy Fraser: Back to the Future 1997-2024</a:t>
            </a:r>
            <a:endParaRPr lang="en-GB" sz="4000" b="1" spc="-2" dirty="0">
              <a:solidFill>
                <a:srgbClr val="00CCCC"/>
              </a:solidFill>
              <a:ea typeface="Calibri" panose="020F0502020204030204"/>
              <a:cs typeface="Founders Grotesk Light"/>
            </a:endParaRPr>
          </a:p>
          <a:p>
            <a:pPr marL="15240" marR="2640965">
              <a:spcBef>
                <a:spcPts val="887"/>
              </a:spcBef>
            </a:pPr>
            <a:endParaRPr lang="en-GB" b="1" spc="-2" dirty="0">
              <a:solidFill>
                <a:srgbClr val="00CCCC"/>
              </a:solidFill>
              <a:latin typeface="Calibri"/>
              <a:ea typeface="Calibri"/>
              <a:cs typeface="Founders Grotesk Light"/>
            </a:endParaRPr>
          </a:p>
        </p:txBody>
      </p:sp>
    </p:spTree>
    <p:extLst>
      <p:ext uri="{BB962C8B-B14F-4D97-AF65-F5344CB8AC3E}">
        <p14:creationId xmlns:p14="http://schemas.microsoft.com/office/powerpoint/2010/main" val="483614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67A5186C-3438-4D83-A03D-BD8A5E2D4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1540DFB4-867C-E2BB-EE93-8ED16E271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F691FA-E79B-B672-CD51-AA4F6D07A6B1}"/>
              </a:ext>
            </a:extLst>
          </p:cNvPr>
          <p:cNvSpPr>
            <a:spLocks noGrp="1"/>
          </p:cNvSpPr>
          <p:nvPr>
            <p:ph type="title"/>
          </p:nvPr>
        </p:nvSpPr>
        <p:spPr>
          <a:xfrm>
            <a:off x="589559" y="262028"/>
            <a:ext cx="7015496" cy="1190445"/>
          </a:xfrm>
        </p:spPr>
        <p:txBody>
          <a:bodyPr vert="horz" lIns="91440" tIns="45720" rIns="91440" bIns="45720" rtlCol="0" anchor="ctr">
            <a:normAutofit/>
          </a:bodyPr>
          <a:lstStyle/>
          <a:p>
            <a:r>
              <a:rPr lang="en-US" sz="4000"/>
              <a:t>Skin as Communicator of 'Justice'</a:t>
            </a:r>
          </a:p>
        </p:txBody>
      </p:sp>
      <p:pic>
        <p:nvPicPr>
          <p:cNvPr id="4" name="Content Placeholder 3" descr="A screenshot of a phone&#10;&#10;Description automatically generated">
            <a:extLst>
              <a:ext uri="{FF2B5EF4-FFF2-40B4-BE49-F238E27FC236}">
                <a16:creationId xmlns:a16="http://schemas.microsoft.com/office/drawing/2014/main" id="{32DB65B7-B8EC-05EC-2B81-60B2E40702DF}"/>
              </a:ext>
            </a:extLst>
          </p:cNvPr>
          <p:cNvPicPr>
            <a:picLocks noGrp="1" noChangeAspect="1"/>
          </p:cNvPicPr>
          <p:nvPr>
            <p:ph idx="1"/>
          </p:nvPr>
        </p:nvPicPr>
        <p:blipFill>
          <a:blip r:embed="rId2"/>
          <a:srcRect t="7428" r="-397" b="22857"/>
          <a:stretch/>
        </p:blipFill>
        <p:spPr>
          <a:xfrm>
            <a:off x="9006761" y="2473625"/>
            <a:ext cx="2475442" cy="3637951"/>
          </a:xfrm>
          <a:prstGeom prst="rect">
            <a:avLst/>
          </a:prstGeom>
        </p:spPr>
      </p:pic>
      <p:pic>
        <p:nvPicPr>
          <p:cNvPr id="8" name="Picture 7" descr="A sign on a wall&#10;&#10;Description automatically generated">
            <a:extLst>
              <a:ext uri="{FF2B5EF4-FFF2-40B4-BE49-F238E27FC236}">
                <a16:creationId xmlns:a16="http://schemas.microsoft.com/office/drawing/2014/main" id="{C5ACE5B5-2410-310B-1A3F-F24D55BAE12A}"/>
              </a:ext>
            </a:extLst>
          </p:cNvPr>
          <p:cNvPicPr>
            <a:picLocks noChangeAspect="1"/>
          </p:cNvPicPr>
          <p:nvPr/>
        </p:nvPicPr>
        <p:blipFill>
          <a:blip r:embed="rId3"/>
          <a:stretch>
            <a:fillRect/>
          </a:stretch>
        </p:blipFill>
        <p:spPr>
          <a:xfrm rot="5400000">
            <a:off x="423414" y="2928369"/>
            <a:ext cx="3637951" cy="2728463"/>
          </a:xfrm>
          <a:prstGeom prst="rect">
            <a:avLst/>
          </a:prstGeom>
        </p:spPr>
      </p:pic>
      <p:pic>
        <p:nvPicPr>
          <p:cNvPr id="7" name="Picture 6">
            <a:extLst>
              <a:ext uri="{FF2B5EF4-FFF2-40B4-BE49-F238E27FC236}">
                <a16:creationId xmlns:a16="http://schemas.microsoft.com/office/drawing/2014/main" id="{2EAE005E-99B7-0AD7-CF4D-61326A694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692" y="2303185"/>
            <a:ext cx="2981998" cy="2991557"/>
          </a:xfrm>
          <a:prstGeom prst="rect">
            <a:avLst/>
          </a:prstGeom>
          <a:effectLst/>
        </p:spPr>
      </p:pic>
      <p:sp>
        <p:nvSpPr>
          <p:cNvPr id="10" name="TextBox 9">
            <a:extLst>
              <a:ext uri="{FF2B5EF4-FFF2-40B4-BE49-F238E27FC236}">
                <a16:creationId xmlns:a16="http://schemas.microsoft.com/office/drawing/2014/main" id="{55160484-657D-4F80-B049-794CCE49F3F1}"/>
              </a:ext>
            </a:extLst>
          </p:cNvPr>
          <p:cNvSpPr txBox="1"/>
          <p:nvPr/>
        </p:nvSpPr>
        <p:spPr>
          <a:xfrm>
            <a:off x="1232715" y="6238959"/>
            <a:ext cx="908576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Image Source: Jay Dunstan, various commercial and billboards. </a:t>
            </a:r>
          </a:p>
        </p:txBody>
      </p:sp>
    </p:spTree>
    <p:extLst>
      <p:ext uri="{BB962C8B-B14F-4D97-AF65-F5344CB8AC3E}">
        <p14:creationId xmlns:p14="http://schemas.microsoft.com/office/powerpoint/2010/main" val="1156258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53FB-BB9C-F931-EBBC-FEBA4BB62B1E}"/>
              </a:ext>
            </a:extLst>
          </p:cNvPr>
          <p:cNvSpPr>
            <a:spLocks noGrp="1"/>
          </p:cNvSpPr>
          <p:nvPr>
            <p:ph type="title"/>
          </p:nvPr>
        </p:nvSpPr>
        <p:spPr/>
        <p:txBody>
          <a:bodyPr/>
          <a:lstStyle/>
          <a:p>
            <a:r>
              <a:rPr lang="en-US" dirty="0">
                <a:ea typeface="Calibri Light"/>
                <a:cs typeface="Calibri Light"/>
              </a:rPr>
              <a:t>Conclusion</a:t>
            </a:r>
            <a:endParaRPr lang="en-US" dirty="0"/>
          </a:p>
        </p:txBody>
      </p:sp>
      <p:sp>
        <p:nvSpPr>
          <p:cNvPr id="3" name="Content Placeholder 2">
            <a:extLst>
              <a:ext uri="{FF2B5EF4-FFF2-40B4-BE49-F238E27FC236}">
                <a16:creationId xmlns:a16="http://schemas.microsoft.com/office/drawing/2014/main" id="{2B4D2101-7B6C-99B4-5A5F-E4292B402D15}"/>
              </a:ext>
            </a:extLst>
          </p:cNvPr>
          <p:cNvSpPr>
            <a:spLocks noGrp="1"/>
          </p:cNvSpPr>
          <p:nvPr>
            <p:ph idx="1"/>
          </p:nvPr>
        </p:nvSpPr>
        <p:spPr>
          <a:xfrm>
            <a:off x="838200" y="2155825"/>
            <a:ext cx="4508500" cy="3944938"/>
          </a:xfrm>
        </p:spPr>
        <p:txBody>
          <a:bodyPr vert="horz" lIns="91440" tIns="45720" rIns="91440" bIns="45720" rtlCol="0" anchor="t">
            <a:normAutofit lnSpcReduction="10000"/>
          </a:bodyPr>
          <a:lstStyle/>
          <a:p>
            <a:r>
              <a:rPr lang="en-US" sz="2400" dirty="0">
                <a:ea typeface="Calibri"/>
                <a:cs typeface="Calibri"/>
              </a:rPr>
              <a:t>Increased use of skin as politics to communicate justice and inclusion. </a:t>
            </a:r>
          </a:p>
          <a:p>
            <a:endParaRPr lang="en-US" sz="2400" dirty="0">
              <a:ea typeface="Calibri"/>
              <a:cs typeface="Calibri"/>
            </a:endParaRPr>
          </a:p>
          <a:p>
            <a:r>
              <a:rPr lang="en-US" sz="2400" dirty="0">
                <a:ea typeface="Calibri"/>
                <a:cs typeface="Calibri"/>
              </a:rPr>
              <a:t>Lives will be reduced down to their ability to communicate inclusion. </a:t>
            </a:r>
          </a:p>
          <a:p>
            <a:endParaRPr lang="en-US" sz="2400" dirty="0">
              <a:ea typeface="Calibri"/>
              <a:cs typeface="Calibri"/>
            </a:endParaRPr>
          </a:p>
          <a:p>
            <a:r>
              <a:rPr lang="en-US" sz="2400" dirty="0">
                <a:ea typeface="Calibri"/>
                <a:cs typeface="Calibri"/>
              </a:rPr>
              <a:t>Justice will continue to be 'interrupted' in this current societal schema. </a:t>
            </a:r>
          </a:p>
        </p:txBody>
      </p:sp>
      <p:sp>
        <p:nvSpPr>
          <p:cNvPr id="4" name="Arrow: Up 3">
            <a:extLst>
              <a:ext uri="{FF2B5EF4-FFF2-40B4-BE49-F238E27FC236}">
                <a16:creationId xmlns:a16="http://schemas.microsoft.com/office/drawing/2014/main" id="{29469BDB-6E19-ED0E-6997-4D0EE7F7DCAF}"/>
              </a:ext>
            </a:extLst>
          </p:cNvPr>
          <p:cNvSpPr/>
          <p:nvPr/>
        </p:nvSpPr>
        <p:spPr>
          <a:xfrm>
            <a:off x="6172200" y="850900"/>
            <a:ext cx="2336800" cy="39751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14E471E6-A69F-45AB-72A5-1C2CC71C64BE}"/>
              </a:ext>
            </a:extLst>
          </p:cNvPr>
          <p:cNvSpPr/>
          <p:nvPr/>
        </p:nvSpPr>
        <p:spPr>
          <a:xfrm>
            <a:off x="9194799" y="2006600"/>
            <a:ext cx="1193800" cy="35941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A7A63D-938F-9F8B-5E70-F171525908AE}"/>
              </a:ext>
            </a:extLst>
          </p:cNvPr>
          <p:cNvSpPr txBox="1"/>
          <p:nvPr/>
        </p:nvSpPr>
        <p:spPr>
          <a:xfrm rot="16200000">
            <a:off x="5969000" y="2817684"/>
            <a:ext cx="27305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Calibri"/>
                <a:cs typeface="Calibri"/>
              </a:rPr>
              <a:t>Recognition Politics </a:t>
            </a:r>
          </a:p>
        </p:txBody>
      </p:sp>
      <p:sp>
        <p:nvSpPr>
          <p:cNvPr id="7" name="TextBox 6">
            <a:extLst>
              <a:ext uri="{FF2B5EF4-FFF2-40B4-BE49-F238E27FC236}">
                <a16:creationId xmlns:a16="http://schemas.microsoft.com/office/drawing/2014/main" id="{85AC66B1-F76B-75F8-C132-5A14AAB643E0}"/>
              </a:ext>
            </a:extLst>
          </p:cNvPr>
          <p:cNvSpPr txBox="1"/>
          <p:nvPr/>
        </p:nvSpPr>
        <p:spPr>
          <a:xfrm rot="16200000">
            <a:off x="8839200" y="3224083"/>
            <a:ext cx="1905000" cy="474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Actual Justice  </a:t>
            </a:r>
          </a:p>
        </p:txBody>
      </p:sp>
    </p:spTree>
    <p:extLst>
      <p:ext uri="{BB962C8B-B14F-4D97-AF65-F5344CB8AC3E}">
        <p14:creationId xmlns:p14="http://schemas.microsoft.com/office/powerpoint/2010/main" val="1320412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7D2D7B-D0C9-45AF-B8C7-287DB3F819D5}"/>
              </a:ext>
            </a:extLst>
          </p:cNvPr>
          <p:cNvPicPr>
            <a:picLocks noChangeAspect="1"/>
          </p:cNvPicPr>
          <p:nvPr/>
        </p:nvPicPr>
        <p:blipFill>
          <a:blip r:embed="rId4"/>
          <a:stretch>
            <a:fillRect/>
          </a:stretch>
        </p:blipFill>
        <p:spPr>
          <a:xfrm>
            <a:off x="8978999" y="3920167"/>
            <a:ext cx="2626465" cy="1420679"/>
          </a:xfrm>
          <a:prstGeom prst="rect">
            <a:avLst/>
          </a:prstGeom>
        </p:spPr>
      </p:pic>
      <p:sp>
        <p:nvSpPr>
          <p:cNvPr id="4" name="object 32">
            <a:extLst>
              <a:ext uri="{FF2B5EF4-FFF2-40B4-BE49-F238E27FC236}">
                <a16:creationId xmlns:a16="http://schemas.microsoft.com/office/drawing/2014/main" id="{9337F4F2-4B2E-FDED-2D01-C377D5AD4801}"/>
              </a:ext>
            </a:extLst>
          </p:cNvPr>
          <p:cNvSpPr/>
          <p:nvPr/>
        </p:nvSpPr>
        <p:spPr>
          <a:xfrm>
            <a:off x="586536" y="1082590"/>
            <a:ext cx="257343" cy="467616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defPPr>
              <a:defRPr lang="en-US"/>
            </a:defPPr>
            <a:lvl1pPr marL="0" algn="l" defTabSz="415778" rtl="0" eaLnBrk="1" latinLnBrk="0" hangingPunct="1">
              <a:defRPr sz="818" kern="1200">
                <a:solidFill>
                  <a:schemeClr val="tx1"/>
                </a:solidFill>
                <a:latin typeface="+mn-lt"/>
                <a:ea typeface="+mn-ea"/>
                <a:cs typeface="+mn-cs"/>
              </a:defRPr>
            </a:lvl1pPr>
            <a:lvl2pPr marL="207889" algn="l" defTabSz="415778" rtl="0" eaLnBrk="1" latinLnBrk="0" hangingPunct="1">
              <a:defRPr sz="818" kern="1200">
                <a:solidFill>
                  <a:schemeClr val="tx1"/>
                </a:solidFill>
                <a:latin typeface="+mn-lt"/>
                <a:ea typeface="+mn-ea"/>
                <a:cs typeface="+mn-cs"/>
              </a:defRPr>
            </a:lvl2pPr>
            <a:lvl3pPr marL="415778" algn="l" defTabSz="415778" rtl="0" eaLnBrk="1" latinLnBrk="0" hangingPunct="1">
              <a:defRPr sz="818" kern="1200">
                <a:solidFill>
                  <a:schemeClr val="tx1"/>
                </a:solidFill>
                <a:latin typeface="+mn-lt"/>
                <a:ea typeface="+mn-ea"/>
                <a:cs typeface="+mn-cs"/>
              </a:defRPr>
            </a:lvl3pPr>
            <a:lvl4pPr marL="623667" algn="l" defTabSz="415778" rtl="0" eaLnBrk="1" latinLnBrk="0" hangingPunct="1">
              <a:defRPr sz="818" kern="1200">
                <a:solidFill>
                  <a:schemeClr val="tx1"/>
                </a:solidFill>
                <a:latin typeface="+mn-lt"/>
                <a:ea typeface="+mn-ea"/>
                <a:cs typeface="+mn-cs"/>
              </a:defRPr>
            </a:lvl4pPr>
            <a:lvl5pPr marL="831555" algn="l" defTabSz="415778" rtl="0" eaLnBrk="1" latinLnBrk="0" hangingPunct="1">
              <a:defRPr sz="818" kern="1200">
                <a:solidFill>
                  <a:schemeClr val="tx1"/>
                </a:solidFill>
                <a:latin typeface="+mn-lt"/>
                <a:ea typeface="+mn-ea"/>
                <a:cs typeface="+mn-cs"/>
              </a:defRPr>
            </a:lvl5pPr>
            <a:lvl6pPr marL="1039444" algn="l" defTabSz="415778" rtl="0" eaLnBrk="1" latinLnBrk="0" hangingPunct="1">
              <a:defRPr sz="818" kern="1200">
                <a:solidFill>
                  <a:schemeClr val="tx1"/>
                </a:solidFill>
                <a:latin typeface="+mn-lt"/>
                <a:ea typeface="+mn-ea"/>
                <a:cs typeface="+mn-cs"/>
              </a:defRPr>
            </a:lvl6pPr>
            <a:lvl7pPr marL="1247333" algn="l" defTabSz="415778" rtl="0" eaLnBrk="1" latinLnBrk="0" hangingPunct="1">
              <a:defRPr sz="818" kern="1200">
                <a:solidFill>
                  <a:schemeClr val="tx1"/>
                </a:solidFill>
                <a:latin typeface="+mn-lt"/>
                <a:ea typeface="+mn-ea"/>
                <a:cs typeface="+mn-cs"/>
              </a:defRPr>
            </a:lvl7pPr>
            <a:lvl8pPr marL="1455222" algn="l" defTabSz="415778" rtl="0" eaLnBrk="1" latinLnBrk="0" hangingPunct="1">
              <a:defRPr sz="818" kern="1200">
                <a:solidFill>
                  <a:schemeClr val="tx1"/>
                </a:solidFill>
                <a:latin typeface="+mn-lt"/>
                <a:ea typeface="+mn-ea"/>
                <a:cs typeface="+mn-cs"/>
              </a:defRPr>
            </a:lvl8pPr>
            <a:lvl9pPr marL="1663111" algn="l" defTabSz="415778" rtl="0" eaLnBrk="1" latinLnBrk="0" hangingPunct="1">
              <a:defRPr sz="818" kern="1200">
                <a:solidFill>
                  <a:schemeClr val="tx1"/>
                </a:solidFill>
                <a:latin typeface="+mn-lt"/>
                <a:ea typeface="+mn-ea"/>
                <a:cs typeface="+mn-cs"/>
              </a:defRPr>
            </a:lvl9pPr>
          </a:lstStyle>
          <a:p>
            <a:endParaRPr sz="372">
              <a:solidFill>
                <a:srgbClr val="272625"/>
              </a:solidFill>
            </a:endParaRPr>
          </a:p>
        </p:txBody>
      </p:sp>
      <p:sp>
        <p:nvSpPr>
          <p:cNvPr id="5" name="object 33">
            <a:extLst>
              <a:ext uri="{FF2B5EF4-FFF2-40B4-BE49-F238E27FC236}">
                <a16:creationId xmlns:a16="http://schemas.microsoft.com/office/drawing/2014/main" id="{600BA0A8-C9CB-6548-8201-61DAB5776F9B}"/>
              </a:ext>
            </a:extLst>
          </p:cNvPr>
          <p:cNvSpPr txBox="1"/>
          <p:nvPr/>
        </p:nvSpPr>
        <p:spPr>
          <a:xfrm>
            <a:off x="1447384" y="1719209"/>
            <a:ext cx="8390252" cy="953274"/>
          </a:xfrm>
          <a:prstGeom prst="rect">
            <a:avLst/>
          </a:prstGeom>
        </p:spPr>
        <p:txBody>
          <a:bodyPr vert="horz" wrap="square" lIns="0" tIns="0" rIns="0" bIns="0" rtlCol="0" anchor="t">
            <a:spAutoFit/>
          </a:bodyPr>
          <a:lstStyle>
            <a:defPPr>
              <a:defRPr lang="en-US"/>
            </a:defPPr>
            <a:lvl1pPr marL="0" algn="l" defTabSz="415778" rtl="0" eaLnBrk="1" latinLnBrk="0" hangingPunct="1">
              <a:defRPr sz="818" kern="1200">
                <a:solidFill>
                  <a:schemeClr val="tx1"/>
                </a:solidFill>
                <a:latin typeface="+mn-lt"/>
                <a:ea typeface="+mn-ea"/>
                <a:cs typeface="+mn-cs"/>
              </a:defRPr>
            </a:lvl1pPr>
            <a:lvl2pPr marL="207889" algn="l" defTabSz="415778" rtl="0" eaLnBrk="1" latinLnBrk="0" hangingPunct="1">
              <a:defRPr sz="818" kern="1200">
                <a:solidFill>
                  <a:schemeClr val="tx1"/>
                </a:solidFill>
                <a:latin typeface="+mn-lt"/>
                <a:ea typeface="+mn-ea"/>
                <a:cs typeface="+mn-cs"/>
              </a:defRPr>
            </a:lvl2pPr>
            <a:lvl3pPr marL="415778" algn="l" defTabSz="415778" rtl="0" eaLnBrk="1" latinLnBrk="0" hangingPunct="1">
              <a:defRPr sz="818" kern="1200">
                <a:solidFill>
                  <a:schemeClr val="tx1"/>
                </a:solidFill>
                <a:latin typeface="+mn-lt"/>
                <a:ea typeface="+mn-ea"/>
                <a:cs typeface="+mn-cs"/>
              </a:defRPr>
            </a:lvl3pPr>
            <a:lvl4pPr marL="623667" algn="l" defTabSz="415778" rtl="0" eaLnBrk="1" latinLnBrk="0" hangingPunct="1">
              <a:defRPr sz="818" kern="1200">
                <a:solidFill>
                  <a:schemeClr val="tx1"/>
                </a:solidFill>
                <a:latin typeface="+mn-lt"/>
                <a:ea typeface="+mn-ea"/>
                <a:cs typeface="+mn-cs"/>
              </a:defRPr>
            </a:lvl4pPr>
            <a:lvl5pPr marL="831555" algn="l" defTabSz="415778" rtl="0" eaLnBrk="1" latinLnBrk="0" hangingPunct="1">
              <a:defRPr sz="818" kern="1200">
                <a:solidFill>
                  <a:schemeClr val="tx1"/>
                </a:solidFill>
                <a:latin typeface="+mn-lt"/>
                <a:ea typeface="+mn-ea"/>
                <a:cs typeface="+mn-cs"/>
              </a:defRPr>
            </a:lvl5pPr>
            <a:lvl6pPr marL="1039444" algn="l" defTabSz="415778" rtl="0" eaLnBrk="1" latinLnBrk="0" hangingPunct="1">
              <a:defRPr sz="818" kern="1200">
                <a:solidFill>
                  <a:schemeClr val="tx1"/>
                </a:solidFill>
                <a:latin typeface="+mn-lt"/>
                <a:ea typeface="+mn-ea"/>
                <a:cs typeface="+mn-cs"/>
              </a:defRPr>
            </a:lvl6pPr>
            <a:lvl7pPr marL="1247333" algn="l" defTabSz="415778" rtl="0" eaLnBrk="1" latinLnBrk="0" hangingPunct="1">
              <a:defRPr sz="818" kern="1200">
                <a:solidFill>
                  <a:schemeClr val="tx1"/>
                </a:solidFill>
                <a:latin typeface="+mn-lt"/>
                <a:ea typeface="+mn-ea"/>
                <a:cs typeface="+mn-cs"/>
              </a:defRPr>
            </a:lvl7pPr>
            <a:lvl8pPr marL="1455222" algn="l" defTabSz="415778" rtl="0" eaLnBrk="1" latinLnBrk="0" hangingPunct="1">
              <a:defRPr sz="818" kern="1200">
                <a:solidFill>
                  <a:schemeClr val="tx1"/>
                </a:solidFill>
                <a:latin typeface="+mn-lt"/>
                <a:ea typeface="+mn-ea"/>
                <a:cs typeface="+mn-cs"/>
              </a:defRPr>
            </a:lvl8pPr>
            <a:lvl9pPr marL="1663111" algn="l" defTabSz="415778" rtl="0" eaLnBrk="1" latinLnBrk="0" hangingPunct="1">
              <a:defRPr sz="818" kern="1200">
                <a:solidFill>
                  <a:schemeClr val="tx1"/>
                </a:solidFill>
                <a:latin typeface="+mn-lt"/>
                <a:ea typeface="+mn-ea"/>
                <a:cs typeface="+mn-cs"/>
              </a:defRPr>
            </a:lvl9pPr>
          </a:lstStyle>
          <a:p>
            <a:pPr marL="5715" marR="1905">
              <a:lnSpc>
                <a:spcPct val="70700"/>
              </a:lnSpc>
            </a:pPr>
            <a:r>
              <a:rPr lang="en-GB" sz="4000" b="1" dirty="0">
                <a:solidFill>
                  <a:schemeClr val="bg1"/>
                </a:solidFill>
                <a:effectLst/>
                <a:latin typeface="Calibri"/>
                <a:ea typeface="Times New Roman" panose="02020603050405020304" pitchFamily="18" charset="0"/>
                <a:cs typeface="Calibri"/>
              </a:rPr>
              <a:t>Thank you for your time</a:t>
            </a:r>
            <a:r>
              <a:rPr lang="en-GB" sz="4000" b="1" dirty="0">
                <a:solidFill>
                  <a:schemeClr val="bg1"/>
                </a:solidFill>
                <a:latin typeface="Calibri"/>
                <a:ea typeface="Times New Roman" panose="02020603050405020304" pitchFamily="18" charset="0"/>
                <a:cs typeface="Calibri"/>
              </a:rPr>
              <a:t>...questions?</a:t>
            </a:r>
            <a:endParaRPr lang="en-GB" sz="4001" dirty="0">
              <a:solidFill>
                <a:schemeClr val="bg1"/>
              </a:solidFill>
              <a:effectLst/>
              <a:latin typeface="Calibri"/>
              <a:ea typeface="Times New Roman" panose="02020603050405020304" pitchFamily="18" charset="0"/>
              <a:cs typeface="Calibri"/>
            </a:endParaRPr>
          </a:p>
          <a:p>
            <a:pPr marL="5715" marR="1905">
              <a:lnSpc>
                <a:spcPct val="70700"/>
              </a:lnSpc>
            </a:pPr>
            <a:endParaRPr lang="en-GB" sz="4457">
              <a:latin typeface="Calibri"/>
              <a:cs typeface="Calibri"/>
            </a:endParaRPr>
          </a:p>
        </p:txBody>
      </p:sp>
      <p:sp>
        <p:nvSpPr>
          <p:cNvPr id="8" name="Rectangle 7">
            <a:extLst>
              <a:ext uri="{FF2B5EF4-FFF2-40B4-BE49-F238E27FC236}">
                <a16:creationId xmlns:a16="http://schemas.microsoft.com/office/drawing/2014/main" id="{1BD28CB3-1D86-8329-12AE-8997220FB0C4}"/>
              </a:ext>
            </a:extLst>
          </p:cNvPr>
          <p:cNvSpPr/>
          <p:nvPr/>
        </p:nvSpPr>
        <p:spPr>
          <a:xfrm>
            <a:off x="8798756" y="5577345"/>
            <a:ext cx="2702756" cy="1004871"/>
          </a:xfrm>
          <a:prstGeom prst="rect">
            <a:avLst/>
          </a:prstGeom>
          <a:solidFill>
            <a:srgbClr val="4B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15778" rtl="0" eaLnBrk="1" latinLnBrk="0" hangingPunct="1">
              <a:defRPr sz="818" kern="1200">
                <a:solidFill>
                  <a:schemeClr val="tx1"/>
                </a:solidFill>
                <a:latin typeface="+mn-lt"/>
                <a:ea typeface="+mn-ea"/>
                <a:cs typeface="+mn-cs"/>
              </a:defRPr>
            </a:lvl1pPr>
            <a:lvl2pPr marL="207889" algn="l" defTabSz="415778" rtl="0" eaLnBrk="1" latinLnBrk="0" hangingPunct="1">
              <a:defRPr sz="818" kern="1200">
                <a:solidFill>
                  <a:schemeClr val="tx1"/>
                </a:solidFill>
                <a:latin typeface="+mn-lt"/>
                <a:ea typeface="+mn-ea"/>
                <a:cs typeface="+mn-cs"/>
              </a:defRPr>
            </a:lvl2pPr>
            <a:lvl3pPr marL="415778" algn="l" defTabSz="415778" rtl="0" eaLnBrk="1" latinLnBrk="0" hangingPunct="1">
              <a:defRPr sz="818" kern="1200">
                <a:solidFill>
                  <a:schemeClr val="tx1"/>
                </a:solidFill>
                <a:latin typeface="+mn-lt"/>
                <a:ea typeface="+mn-ea"/>
                <a:cs typeface="+mn-cs"/>
              </a:defRPr>
            </a:lvl3pPr>
            <a:lvl4pPr marL="623667" algn="l" defTabSz="415778" rtl="0" eaLnBrk="1" latinLnBrk="0" hangingPunct="1">
              <a:defRPr sz="818" kern="1200">
                <a:solidFill>
                  <a:schemeClr val="tx1"/>
                </a:solidFill>
                <a:latin typeface="+mn-lt"/>
                <a:ea typeface="+mn-ea"/>
                <a:cs typeface="+mn-cs"/>
              </a:defRPr>
            </a:lvl4pPr>
            <a:lvl5pPr marL="831555" algn="l" defTabSz="415778" rtl="0" eaLnBrk="1" latinLnBrk="0" hangingPunct="1">
              <a:defRPr sz="818" kern="1200">
                <a:solidFill>
                  <a:schemeClr val="tx1"/>
                </a:solidFill>
                <a:latin typeface="+mn-lt"/>
                <a:ea typeface="+mn-ea"/>
                <a:cs typeface="+mn-cs"/>
              </a:defRPr>
            </a:lvl5pPr>
            <a:lvl6pPr marL="1039444" algn="l" defTabSz="415778" rtl="0" eaLnBrk="1" latinLnBrk="0" hangingPunct="1">
              <a:defRPr sz="818" kern="1200">
                <a:solidFill>
                  <a:schemeClr val="tx1"/>
                </a:solidFill>
                <a:latin typeface="+mn-lt"/>
                <a:ea typeface="+mn-ea"/>
                <a:cs typeface="+mn-cs"/>
              </a:defRPr>
            </a:lvl6pPr>
            <a:lvl7pPr marL="1247333" algn="l" defTabSz="415778" rtl="0" eaLnBrk="1" latinLnBrk="0" hangingPunct="1">
              <a:defRPr sz="818" kern="1200">
                <a:solidFill>
                  <a:schemeClr val="tx1"/>
                </a:solidFill>
                <a:latin typeface="+mn-lt"/>
                <a:ea typeface="+mn-ea"/>
                <a:cs typeface="+mn-cs"/>
              </a:defRPr>
            </a:lvl7pPr>
            <a:lvl8pPr marL="1455222" algn="l" defTabSz="415778" rtl="0" eaLnBrk="1" latinLnBrk="0" hangingPunct="1">
              <a:defRPr sz="818" kern="1200">
                <a:solidFill>
                  <a:schemeClr val="tx1"/>
                </a:solidFill>
                <a:latin typeface="+mn-lt"/>
                <a:ea typeface="+mn-ea"/>
                <a:cs typeface="+mn-cs"/>
              </a:defRPr>
            </a:lvl8pPr>
            <a:lvl9pPr marL="1663111" algn="l" defTabSz="415778" rtl="0" eaLnBrk="1" latinLnBrk="0" hangingPunct="1">
              <a:defRPr sz="818" kern="1200">
                <a:solidFill>
                  <a:schemeClr val="tx1"/>
                </a:solidFill>
                <a:latin typeface="+mn-lt"/>
                <a:ea typeface="+mn-ea"/>
                <a:cs typeface="+mn-cs"/>
              </a:defRPr>
            </a:lvl9pPr>
          </a:lstStyle>
          <a:p>
            <a:pPr algn="ctr"/>
            <a:endParaRPr lang="en-GB" sz="372"/>
          </a:p>
        </p:txBody>
      </p:sp>
      <p:pic>
        <p:nvPicPr>
          <p:cNvPr id="7" name="Picture 6" descr="A black and blue logo&#10;&#10;Description automatically generated">
            <a:extLst>
              <a:ext uri="{FF2B5EF4-FFF2-40B4-BE49-F238E27FC236}">
                <a16:creationId xmlns:a16="http://schemas.microsoft.com/office/drawing/2014/main" id="{08CB7220-6AC4-925C-8207-1265F36A89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7114" y="5577345"/>
            <a:ext cx="2118816" cy="998930"/>
          </a:xfrm>
          <a:prstGeom prst="rect">
            <a:avLst/>
          </a:prstGeom>
        </p:spPr>
      </p:pic>
      <p:sp>
        <p:nvSpPr>
          <p:cNvPr id="9" name="object 33">
            <a:extLst>
              <a:ext uri="{FF2B5EF4-FFF2-40B4-BE49-F238E27FC236}">
                <a16:creationId xmlns:a16="http://schemas.microsoft.com/office/drawing/2014/main" id="{818E884F-AC6D-4C02-B8A2-CB7E528ACA32}"/>
              </a:ext>
            </a:extLst>
          </p:cNvPr>
          <p:cNvSpPr txBox="1"/>
          <p:nvPr/>
        </p:nvSpPr>
        <p:spPr>
          <a:xfrm>
            <a:off x="1460153" y="2655352"/>
            <a:ext cx="7349825" cy="2215991"/>
          </a:xfrm>
          <a:prstGeom prst="rect">
            <a:avLst/>
          </a:prstGeom>
        </p:spPr>
        <p:txBody>
          <a:bodyPr vert="horz" wrap="square" lIns="0" tIns="0" rIns="0" bIns="0" rtlCol="0" anchor="t">
            <a:spAutoFit/>
          </a:bodyPr>
          <a:lstStyle>
            <a:defPPr>
              <a:defRPr lang="en-US"/>
            </a:defPPr>
            <a:lvl1pPr marL="0" algn="l" defTabSz="415778" rtl="0" eaLnBrk="1" latinLnBrk="0" hangingPunct="1">
              <a:defRPr sz="818" kern="1200">
                <a:solidFill>
                  <a:schemeClr val="tx1"/>
                </a:solidFill>
                <a:latin typeface="+mn-lt"/>
                <a:ea typeface="+mn-ea"/>
                <a:cs typeface="+mn-cs"/>
              </a:defRPr>
            </a:lvl1pPr>
            <a:lvl2pPr marL="207889" algn="l" defTabSz="415778" rtl="0" eaLnBrk="1" latinLnBrk="0" hangingPunct="1">
              <a:defRPr sz="818" kern="1200">
                <a:solidFill>
                  <a:schemeClr val="tx1"/>
                </a:solidFill>
                <a:latin typeface="+mn-lt"/>
                <a:ea typeface="+mn-ea"/>
                <a:cs typeface="+mn-cs"/>
              </a:defRPr>
            </a:lvl2pPr>
            <a:lvl3pPr marL="415778" algn="l" defTabSz="415778" rtl="0" eaLnBrk="1" latinLnBrk="0" hangingPunct="1">
              <a:defRPr sz="818" kern="1200">
                <a:solidFill>
                  <a:schemeClr val="tx1"/>
                </a:solidFill>
                <a:latin typeface="+mn-lt"/>
                <a:ea typeface="+mn-ea"/>
                <a:cs typeface="+mn-cs"/>
              </a:defRPr>
            </a:lvl3pPr>
            <a:lvl4pPr marL="623667" algn="l" defTabSz="415778" rtl="0" eaLnBrk="1" latinLnBrk="0" hangingPunct="1">
              <a:defRPr sz="818" kern="1200">
                <a:solidFill>
                  <a:schemeClr val="tx1"/>
                </a:solidFill>
                <a:latin typeface="+mn-lt"/>
                <a:ea typeface="+mn-ea"/>
                <a:cs typeface="+mn-cs"/>
              </a:defRPr>
            </a:lvl4pPr>
            <a:lvl5pPr marL="831555" algn="l" defTabSz="415778" rtl="0" eaLnBrk="1" latinLnBrk="0" hangingPunct="1">
              <a:defRPr sz="818" kern="1200">
                <a:solidFill>
                  <a:schemeClr val="tx1"/>
                </a:solidFill>
                <a:latin typeface="+mn-lt"/>
                <a:ea typeface="+mn-ea"/>
                <a:cs typeface="+mn-cs"/>
              </a:defRPr>
            </a:lvl5pPr>
            <a:lvl6pPr marL="1039444" algn="l" defTabSz="415778" rtl="0" eaLnBrk="1" latinLnBrk="0" hangingPunct="1">
              <a:defRPr sz="818" kern="1200">
                <a:solidFill>
                  <a:schemeClr val="tx1"/>
                </a:solidFill>
                <a:latin typeface="+mn-lt"/>
                <a:ea typeface="+mn-ea"/>
                <a:cs typeface="+mn-cs"/>
              </a:defRPr>
            </a:lvl6pPr>
            <a:lvl7pPr marL="1247333" algn="l" defTabSz="415778" rtl="0" eaLnBrk="1" latinLnBrk="0" hangingPunct="1">
              <a:defRPr sz="818" kern="1200">
                <a:solidFill>
                  <a:schemeClr val="tx1"/>
                </a:solidFill>
                <a:latin typeface="+mn-lt"/>
                <a:ea typeface="+mn-ea"/>
                <a:cs typeface="+mn-cs"/>
              </a:defRPr>
            </a:lvl7pPr>
            <a:lvl8pPr marL="1455222" algn="l" defTabSz="415778" rtl="0" eaLnBrk="1" latinLnBrk="0" hangingPunct="1">
              <a:defRPr sz="818" kern="1200">
                <a:solidFill>
                  <a:schemeClr val="tx1"/>
                </a:solidFill>
                <a:latin typeface="+mn-lt"/>
                <a:ea typeface="+mn-ea"/>
                <a:cs typeface="+mn-cs"/>
              </a:defRPr>
            </a:lvl8pPr>
            <a:lvl9pPr marL="1663111" algn="l" defTabSz="415778" rtl="0" eaLnBrk="1" latinLnBrk="0" hangingPunct="1">
              <a:defRPr sz="818" kern="1200">
                <a:solidFill>
                  <a:schemeClr val="tx1"/>
                </a:solidFill>
                <a:latin typeface="+mn-lt"/>
                <a:ea typeface="+mn-ea"/>
                <a:cs typeface="+mn-cs"/>
              </a:defRPr>
            </a:lvl9pPr>
          </a:lstStyle>
          <a:p>
            <a:pPr marL="5715" marR="1905"/>
            <a:r>
              <a:rPr lang="en-GB" sz="2400" b="1" dirty="0">
                <a:solidFill>
                  <a:schemeClr val="bg1"/>
                </a:solidFill>
                <a:effectLst/>
                <a:latin typeface="Calibri"/>
                <a:ea typeface="Times New Roman" panose="02020603050405020304" pitchFamily="18" charset="0"/>
                <a:cs typeface="Calibri"/>
              </a:rPr>
              <a:t>Contact:</a:t>
            </a:r>
            <a:endParaRPr lang="en-US" sz="2400" dirty="0"/>
          </a:p>
          <a:p>
            <a:pPr marL="5715" marR="1905"/>
            <a:r>
              <a:rPr lang="en-GB" sz="2400" dirty="0">
                <a:solidFill>
                  <a:schemeClr val="bg1"/>
                </a:solidFill>
                <a:latin typeface="Calibri"/>
                <a:ea typeface="Times New Roman" panose="02020603050405020304" pitchFamily="18" charset="0"/>
                <a:cs typeface="Calibri"/>
              </a:rPr>
              <a:t>Mr Jay Dunstan BA (Hons) MA AFHEA</a:t>
            </a:r>
          </a:p>
          <a:p>
            <a:pPr marL="5715" marR="1905"/>
            <a:r>
              <a:rPr lang="en-GB" sz="2400" dirty="0">
                <a:solidFill>
                  <a:schemeClr val="bg1"/>
                </a:solidFill>
                <a:latin typeface="Calibri"/>
                <a:ea typeface="Times New Roman" panose="02020603050405020304" pitchFamily="18" charset="0"/>
                <a:cs typeface="Calibri"/>
              </a:rPr>
              <a:t>School of Arts &amp; Creative Industries (ACI)</a:t>
            </a:r>
          </a:p>
          <a:p>
            <a:pPr marL="5715" marR="1905"/>
            <a:r>
              <a:rPr lang="en-GB" sz="2400" dirty="0">
                <a:solidFill>
                  <a:schemeClr val="bg1"/>
                </a:solidFill>
                <a:latin typeface="Calibri"/>
                <a:ea typeface="Times New Roman" panose="02020603050405020304" pitchFamily="18" charset="0"/>
                <a:cs typeface="Calibri"/>
                <a:hlinkClick r:id="rId6">
                  <a:extLst>
                    <a:ext uri="{A12FA001-AC4F-418D-AE19-62706E023703}">
                      <ahyp:hlinkClr xmlns="" xmlns:ahyp="http://schemas.microsoft.com/office/drawing/2018/hyperlinkcolor" val="tx"/>
                    </a:ext>
                  </a:extLst>
                </a:hlinkClick>
              </a:rPr>
              <a:t>u2538758@uel.ac.uk</a:t>
            </a:r>
            <a:endParaRPr lang="en-GB" sz="2400" dirty="0">
              <a:solidFill>
                <a:schemeClr val="bg1"/>
              </a:solidFill>
              <a:latin typeface="Calibri"/>
              <a:ea typeface="Times New Roman" panose="02020603050405020304" pitchFamily="18" charset="0"/>
              <a:cs typeface="Calibri"/>
            </a:endParaRPr>
          </a:p>
          <a:p>
            <a:pPr marL="5715" marR="1905"/>
            <a:endParaRPr lang="en-GB" sz="2400">
              <a:solidFill>
                <a:schemeClr val="bg1"/>
              </a:solidFill>
              <a:latin typeface="Calibri"/>
              <a:ea typeface="Times New Roman" panose="02020603050405020304" pitchFamily="18" charset="0"/>
              <a:cs typeface="Calibri"/>
            </a:endParaRPr>
          </a:p>
          <a:p>
            <a:pPr marL="5715" marR="1905"/>
            <a:endParaRPr lang="en-GB" sz="2400">
              <a:latin typeface="Calibri"/>
              <a:cs typeface="Calibri"/>
            </a:endParaRPr>
          </a:p>
        </p:txBody>
      </p:sp>
      <p:sp>
        <p:nvSpPr>
          <p:cNvPr id="2" name="object 33">
            <a:extLst>
              <a:ext uri="{FF2B5EF4-FFF2-40B4-BE49-F238E27FC236}">
                <a16:creationId xmlns:a16="http://schemas.microsoft.com/office/drawing/2014/main" id="{FF53B4E1-F8C8-E10E-8464-97EE6258E814}"/>
              </a:ext>
            </a:extLst>
          </p:cNvPr>
          <p:cNvSpPr txBox="1"/>
          <p:nvPr/>
        </p:nvSpPr>
        <p:spPr>
          <a:xfrm>
            <a:off x="1448246" y="4738945"/>
            <a:ext cx="7361731" cy="1938992"/>
          </a:xfrm>
          <a:prstGeom prst="rect">
            <a:avLst/>
          </a:prstGeom>
        </p:spPr>
        <p:txBody>
          <a:bodyPr vert="horz" wrap="square" lIns="0" tIns="0" rIns="0" bIns="0" rtlCol="0" anchor="t">
            <a:spAutoFit/>
          </a:bodyPr>
          <a:lstStyle>
            <a:defPPr>
              <a:defRPr lang="en-US"/>
            </a:defPPr>
            <a:lvl1pPr marL="0" algn="l" defTabSz="415778" rtl="0" eaLnBrk="1" latinLnBrk="0" hangingPunct="1">
              <a:defRPr sz="818" kern="1200">
                <a:solidFill>
                  <a:schemeClr val="tx1"/>
                </a:solidFill>
                <a:latin typeface="+mn-lt"/>
                <a:ea typeface="+mn-ea"/>
                <a:cs typeface="+mn-cs"/>
              </a:defRPr>
            </a:lvl1pPr>
            <a:lvl2pPr marL="207889" algn="l" defTabSz="415778" rtl="0" eaLnBrk="1" latinLnBrk="0" hangingPunct="1">
              <a:defRPr sz="818" kern="1200">
                <a:solidFill>
                  <a:schemeClr val="tx1"/>
                </a:solidFill>
                <a:latin typeface="+mn-lt"/>
                <a:ea typeface="+mn-ea"/>
                <a:cs typeface="+mn-cs"/>
              </a:defRPr>
            </a:lvl2pPr>
            <a:lvl3pPr marL="415778" algn="l" defTabSz="415778" rtl="0" eaLnBrk="1" latinLnBrk="0" hangingPunct="1">
              <a:defRPr sz="818" kern="1200">
                <a:solidFill>
                  <a:schemeClr val="tx1"/>
                </a:solidFill>
                <a:latin typeface="+mn-lt"/>
                <a:ea typeface="+mn-ea"/>
                <a:cs typeface="+mn-cs"/>
              </a:defRPr>
            </a:lvl3pPr>
            <a:lvl4pPr marL="623667" algn="l" defTabSz="415778" rtl="0" eaLnBrk="1" latinLnBrk="0" hangingPunct="1">
              <a:defRPr sz="818" kern="1200">
                <a:solidFill>
                  <a:schemeClr val="tx1"/>
                </a:solidFill>
                <a:latin typeface="+mn-lt"/>
                <a:ea typeface="+mn-ea"/>
                <a:cs typeface="+mn-cs"/>
              </a:defRPr>
            </a:lvl4pPr>
            <a:lvl5pPr marL="831555" algn="l" defTabSz="415778" rtl="0" eaLnBrk="1" latinLnBrk="0" hangingPunct="1">
              <a:defRPr sz="818" kern="1200">
                <a:solidFill>
                  <a:schemeClr val="tx1"/>
                </a:solidFill>
                <a:latin typeface="+mn-lt"/>
                <a:ea typeface="+mn-ea"/>
                <a:cs typeface="+mn-cs"/>
              </a:defRPr>
            </a:lvl5pPr>
            <a:lvl6pPr marL="1039444" algn="l" defTabSz="415778" rtl="0" eaLnBrk="1" latinLnBrk="0" hangingPunct="1">
              <a:defRPr sz="818" kern="1200">
                <a:solidFill>
                  <a:schemeClr val="tx1"/>
                </a:solidFill>
                <a:latin typeface="+mn-lt"/>
                <a:ea typeface="+mn-ea"/>
                <a:cs typeface="+mn-cs"/>
              </a:defRPr>
            </a:lvl6pPr>
            <a:lvl7pPr marL="1247333" algn="l" defTabSz="415778" rtl="0" eaLnBrk="1" latinLnBrk="0" hangingPunct="1">
              <a:defRPr sz="818" kern="1200">
                <a:solidFill>
                  <a:schemeClr val="tx1"/>
                </a:solidFill>
                <a:latin typeface="+mn-lt"/>
                <a:ea typeface="+mn-ea"/>
                <a:cs typeface="+mn-cs"/>
              </a:defRPr>
            </a:lvl7pPr>
            <a:lvl8pPr marL="1455222" algn="l" defTabSz="415778" rtl="0" eaLnBrk="1" latinLnBrk="0" hangingPunct="1">
              <a:defRPr sz="818" kern="1200">
                <a:solidFill>
                  <a:schemeClr val="tx1"/>
                </a:solidFill>
                <a:latin typeface="+mn-lt"/>
                <a:ea typeface="+mn-ea"/>
                <a:cs typeface="+mn-cs"/>
              </a:defRPr>
            </a:lvl8pPr>
            <a:lvl9pPr marL="1663111" algn="l" defTabSz="415778" rtl="0" eaLnBrk="1" latinLnBrk="0" hangingPunct="1">
              <a:defRPr sz="818" kern="1200">
                <a:solidFill>
                  <a:schemeClr val="tx1"/>
                </a:solidFill>
                <a:latin typeface="+mn-lt"/>
                <a:ea typeface="+mn-ea"/>
                <a:cs typeface="+mn-cs"/>
              </a:defRPr>
            </a:lvl9pPr>
          </a:lstStyle>
          <a:p>
            <a:pPr marL="5715" marR="1905"/>
            <a:r>
              <a:rPr lang="en-GB" sz="2400" b="1" dirty="0">
                <a:solidFill>
                  <a:schemeClr val="bg1"/>
                </a:solidFill>
                <a:latin typeface="Calibri"/>
                <a:ea typeface="Calibri"/>
                <a:cs typeface="Calibri"/>
              </a:rPr>
              <a:t>Supervisory Team:</a:t>
            </a:r>
            <a:endParaRPr lang="en-US" sz="2400" dirty="0">
              <a:solidFill>
                <a:schemeClr val="bg1"/>
              </a:solidFill>
              <a:latin typeface="Calibri"/>
              <a:ea typeface="Calibri"/>
              <a:cs typeface="Calibri"/>
            </a:endParaRPr>
          </a:p>
          <a:p>
            <a:pPr marL="5715" marR="1905"/>
            <a:r>
              <a:rPr lang="en-GB" sz="1800" dirty="0">
                <a:solidFill>
                  <a:schemeClr val="bg1"/>
                </a:solidFill>
                <a:latin typeface="Calibri"/>
                <a:ea typeface="Calibri"/>
                <a:cs typeface="Calibri"/>
              </a:rPr>
              <a:t>Professor Jeremy Gilbert</a:t>
            </a:r>
          </a:p>
          <a:p>
            <a:pPr marL="5715" marR="1905"/>
            <a:r>
              <a:rPr lang="en-GB" sz="1800" dirty="0">
                <a:solidFill>
                  <a:schemeClr val="bg1"/>
                </a:solidFill>
                <a:latin typeface="Calibri"/>
                <a:ea typeface="Calibri"/>
                <a:cs typeface="Calibri"/>
              </a:rPr>
              <a:t>Dr Andrew Robert Branch</a:t>
            </a:r>
            <a:endParaRPr lang="en-GB" sz="1800">
              <a:solidFill>
                <a:schemeClr val="bg1"/>
              </a:solidFill>
              <a:ea typeface="Calibri"/>
              <a:cs typeface="Calibri"/>
            </a:endParaRPr>
          </a:p>
          <a:p>
            <a:pPr marL="5715" marR="1905"/>
            <a:r>
              <a:rPr lang="en-GB" sz="1800" dirty="0">
                <a:solidFill>
                  <a:schemeClr val="bg1"/>
                </a:solidFill>
                <a:latin typeface="Calibri"/>
                <a:ea typeface="Calibri"/>
                <a:cs typeface="Calibri"/>
              </a:rPr>
              <a:t>Dr Renata Brandao </a:t>
            </a:r>
            <a:endParaRPr lang="en-GB" sz="1800" dirty="0">
              <a:solidFill>
                <a:schemeClr val="bg1"/>
              </a:solidFill>
            </a:endParaRPr>
          </a:p>
          <a:p>
            <a:pPr marL="5715" marR="1905"/>
            <a:endParaRPr lang="en-GB" sz="2400">
              <a:solidFill>
                <a:schemeClr val="bg1"/>
              </a:solidFill>
              <a:latin typeface="Calibri"/>
              <a:ea typeface="Calibri"/>
              <a:cs typeface="Calibri"/>
            </a:endParaRPr>
          </a:p>
          <a:p>
            <a:pPr marL="5715" marR="1905"/>
            <a:endParaRPr lang="en-GB" sz="2400">
              <a:latin typeface="Calibri"/>
              <a:ea typeface="Calibri"/>
              <a:cs typeface="Calibri"/>
            </a:endParaRPr>
          </a:p>
        </p:txBody>
      </p:sp>
    </p:spTree>
    <p:extLst>
      <p:ext uri="{BB962C8B-B14F-4D97-AF65-F5344CB8AC3E}">
        <p14:creationId xmlns:p14="http://schemas.microsoft.com/office/powerpoint/2010/main" val="2812490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91BA-1BDA-4D21-586D-6B8FCC1282A2}"/>
              </a:ext>
            </a:extLst>
          </p:cNvPr>
          <p:cNvSpPr>
            <a:spLocks noGrp="1"/>
          </p:cNvSpPr>
          <p:nvPr>
            <p:ph type="title"/>
          </p:nvPr>
        </p:nvSpPr>
        <p:spPr/>
        <p:txBody>
          <a:bodyPr/>
          <a:lstStyle/>
          <a:p>
            <a:r>
              <a:rPr lang="en-US" dirty="0">
                <a:ea typeface="Calibri Light"/>
                <a:cs typeface="Calibri Light"/>
              </a:rPr>
              <a:t>Nancy Fraser </a:t>
            </a:r>
            <a:endParaRPr lang="en-US" dirty="0"/>
          </a:p>
        </p:txBody>
      </p:sp>
      <p:sp>
        <p:nvSpPr>
          <p:cNvPr id="5" name="TextBox 4">
            <a:extLst>
              <a:ext uri="{FF2B5EF4-FFF2-40B4-BE49-F238E27FC236}">
                <a16:creationId xmlns:a16="http://schemas.microsoft.com/office/drawing/2014/main" id="{94431155-B2E1-3F49-8D62-89B14740EEB7}"/>
              </a:ext>
            </a:extLst>
          </p:cNvPr>
          <p:cNvSpPr txBox="1"/>
          <p:nvPr/>
        </p:nvSpPr>
        <p:spPr>
          <a:xfrm>
            <a:off x="835607" y="1688840"/>
            <a:ext cx="5861957"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Nancy Fraser, born on May 20, 1947, in Baltimore, Maryland, is a distinguished American philosopher and critical feminist theorist. </a:t>
            </a:r>
            <a:endParaRPr lang="en-US" sz="1400" dirty="0">
              <a:ea typeface="Calibri"/>
              <a:cs typeface="Calibri"/>
            </a:endParaRPr>
          </a:p>
          <a:p>
            <a:endParaRPr lang="en-US" sz="1400" dirty="0">
              <a:ea typeface="Calibri"/>
              <a:cs typeface="Calibri"/>
            </a:endParaRPr>
          </a:p>
          <a:p>
            <a:r>
              <a:rPr lang="en-US" sz="1400" dirty="0">
                <a:ea typeface="+mn-lt"/>
                <a:cs typeface="+mn-lt"/>
              </a:rPr>
              <a:t>Throughout her career, Fraser has been a constant presence within feminist politics and philosophy, attempting to take the best from different approaches without blunting their critical edge. </a:t>
            </a:r>
            <a:endParaRPr lang="en-US" sz="1400" dirty="0">
              <a:ea typeface="Calibri"/>
              <a:cs typeface="Calibri"/>
            </a:endParaRPr>
          </a:p>
          <a:p>
            <a:endParaRPr lang="en-US" sz="1400" dirty="0">
              <a:ea typeface="Calibri"/>
              <a:cs typeface="Calibri"/>
            </a:endParaRPr>
          </a:p>
          <a:p>
            <a:r>
              <a:rPr lang="en-US" sz="1400" dirty="0">
                <a:ea typeface="+mn-lt"/>
                <a:cs typeface="+mn-lt"/>
              </a:rPr>
              <a:t>She is renowned for her work on the concept of justice, particularly her theories on the politics of recognition and redistribution. Fraser critiques contemporary liberal feminism for its focus on recognition politics alone at the expense of addressing broader social justice issues.</a:t>
            </a:r>
            <a:endParaRPr lang="en-US" sz="1400" dirty="0">
              <a:ea typeface="Calibri"/>
              <a:cs typeface="Calibri"/>
            </a:endParaRPr>
          </a:p>
          <a:p>
            <a:endParaRPr lang="en-US" sz="1400" dirty="0">
              <a:ea typeface="Calibri"/>
              <a:cs typeface="Calibri"/>
            </a:endParaRPr>
          </a:p>
          <a:p>
            <a:r>
              <a:rPr lang="en-US" sz="1400" dirty="0">
                <a:ea typeface="+mn-lt"/>
                <a:cs typeface="+mn-lt"/>
              </a:rPr>
              <a:t>Her influential works include </a:t>
            </a:r>
            <a:r>
              <a:rPr lang="en-US" sz="1400" i="1" dirty="0">
                <a:ea typeface="+mn-lt"/>
                <a:cs typeface="+mn-lt"/>
              </a:rPr>
              <a:t>Justice Interruptus: Critical Reflections on the "</a:t>
            </a:r>
            <a:r>
              <a:rPr lang="en-US" sz="1400" i="1" dirty="0" err="1">
                <a:ea typeface="+mn-lt"/>
                <a:cs typeface="+mn-lt"/>
              </a:rPr>
              <a:t>Postsocialist</a:t>
            </a:r>
            <a:r>
              <a:rPr lang="en-US" sz="1400" i="1" dirty="0">
                <a:ea typeface="+mn-lt"/>
                <a:cs typeface="+mn-lt"/>
              </a:rPr>
              <a:t>" Condition</a:t>
            </a:r>
            <a:r>
              <a:rPr lang="en-US" sz="1400" dirty="0">
                <a:ea typeface="+mn-lt"/>
                <a:cs typeface="+mn-lt"/>
              </a:rPr>
              <a:t> and </a:t>
            </a:r>
            <a:r>
              <a:rPr lang="en-US" sz="1400" i="1" dirty="0">
                <a:ea typeface="+mn-lt"/>
                <a:cs typeface="+mn-lt"/>
              </a:rPr>
              <a:t>Fortunes of Feminism: From State-Managed Capitalism to Neoliberal Crisis</a:t>
            </a:r>
            <a:r>
              <a:rPr lang="en-US" sz="1400" dirty="0">
                <a:ea typeface="+mn-lt"/>
                <a:cs typeface="+mn-lt"/>
              </a:rPr>
              <a:t>. Fraser's contributions have significantly shaped debates on social justice, democracy, and feminism, making her a pivotal figure in contemporary philosophy.</a:t>
            </a:r>
            <a:endParaRPr lang="en-US" sz="1400" dirty="0"/>
          </a:p>
          <a:p>
            <a:endParaRPr lang="en-US" sz="2800" dirty="0">
              <a:ea typeface="Calibri"/>
              <a:cs typeface="Calibri"/>
            </a:endParaRPr>
          </a:p>
          <a:p>
            <a:pPr marL="285750" indent="-285750">
              <a:buFont typeface="Arial" panose="020B0604020202020204" pitchFamily="34" charset="0"/>
              <a:buChar char="•"/>
            </a:pPr>
            <a:endParaRPr lang="en-US" dirty="0">
              <a:ea typeface="Calibri"/>
              <a:cs typeface="Calibri"/>
            </a:endParaRPr>
          </a:p>
        </p:txBody>
      </p:sp>
      <p:sp>
        <p:nvSpPr>
          <p:cNvPr id="6" name="TextBox 5">
            <a:extLst>
              <a:ext uri="{FF2B5EF4-FFF2-40B4-BE49-F238E27FC236}">
                <a16:creationId xmlns:a16="http://schemas.microsoft.com/office/drawing/2014/main" id="{F3F3EA4F-18EB-1395-DEF3-717696B6A7A4}"/>
              </a:ext>
            </a:extLst>
          </p:cNvPr>
          <p:cNvSpPr txBox="1"/>
          <p:nvPr/>
        </p:nvSpPr>
        <p:spPr>
          <a:xfrm>
            <a:off x="1232715" y="6238959"/>
            <a:ext cx="922546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ea typeface="Calibri"/>
                <a:cs typeface="Calibri"/>
              </a:rPr>
              <a:t>Image Source: </a:t>
            </a:r>
            <a:r>
              <a:rPr lang="en-US" sz="900">
                <a:ea typeface="+mn-lt"/>
                <a:cs typeface="+mn-lt"/>
              </a:rPr>
              <a:t>Verso Books, Nancy Fraser in her office. Available at: </a:t>
            </a:r>
            <a:r>
              <a:rPr lang="en-US" sz="900" dirty="0">
                <a:ea typeface="+mn-lt"/>
                <a:cs typeface="+mn-lt"/>
                <a:hlinkClick r:id="rId2"/>
              </a:rPr>
              <a:t>https://www.versobooks.com/en-gb/blogs/news/3320-redefining-feminist-scholarship-nancy-fraser-s-work-celebrated-in-a-new-volume</a:t>
            </a:r>
            <a:endParaRPr lang="en-US" dirty="0">
              <a:ea typeface="+mn-lt"/>
              <a:cs typeface="+mn-lt"/>
            </a:endParaRPr>
          </a:p>
          <a:p>
            <a:endParaRPr lang="en-US" sz="900" dirty="0">
              <a:ea typeface="Calibri"/>
              <a:cs typeface="Calibri"/>
            </a:endParaRPr>
          </a:p>
          <a:p>
            <a:endParaRPr lang="en-US" sz="900" dirty="0">
              <a:ea typeface="Calibri"/>
              <a:cs typeface="Calibri"/>
            </a:endParaRPr>
          </a:p>
          <a:p>
            <a:endParaRPr lang="en-US" sz="900" dirty="0">
              <a:ea typeface="Calibri"/>
              <a:cs typeface="Calibri"/>
            </a:endParaRPr>
          </a:p>
        </p:txBody>
      </p:sp>
      <p:pic>
        <p:nvPicPr>
          <p:cNvPr id="8" name="Content Placeholder 7" descr="A person sitting in a chair reading a paper&#10;&#10;Description automatically generated">
            <a:extLst>
              <a:ext uri="{FF2B5EF4-FFF2-40B4-BE49-F238E27FC236}">
                <a16:creationId xmlns:a16="http://schemas.microsoft.com/office/drawing/2014/main" id="{6E1DB991-8EAC-4FF2-3CD3-F01CC68683FE}"/>
              </a:ext>
            </a:extLst>
          </p:cNvPr>
          <p:cNvPicPr>
            <a:picLocks noGrp="1" noChangeAspect="1"/>
          </p:cNvPicPr>
          <p:nvPr>
            <p:ph idx="1"/>
          </p:nvPr>
        </p:nvPicPr>
        <p:blipFill>
          <a:blip r:embed="rId3"/>
          <a:stretch>
            <a:fillRect/>
          </a:stretch>
        </p:blipFill>
        <p:spPr>
          <a:xfrm>
            <a:off x="7110012" y="1689894"/>
            <a:ext cx="4664875" cy="2806700"/>
          </a:xfrm>
        </p:spPr>
      </p:pic>
    </p:spTree>
    <p:extLst>
      <p:ext uri="{BB962C8B-B14F-4D97-AF65-F5344CB8AC3E}">
        <p14:creationId xmlns:p14="http://schemas.microsoft.com/office/powerpoint/2010/main" val="939879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91BA-1BDA-4D21-586D-6B8FCC1282A2}"/>
              </a:ext>
            </a:extLst>
          </p:cNvPr>
          <p:cNvSpPr>
            <a:spLocks noGrp="1"/>
          </p:cNvSpPr>
          <p:nvPr>
            <p:ph type="title"/>
          </p:nvPr>
        </p:nvSpPr>
        <p:spPr/>
        <p:txBody>
          <a:bodyPr/>
          <a:lstStyle/>
          <a:p>
            <a:r>
              <a:rPr lang="en-US" dirty="0">
                <a:ea typeface="Calibri Light"/>
                <a:cs typeface="Calibri Light"/>
              </a:rPr>
              <a:t>Justice Interruptus 1997</a:t>
            </a:r>
            <a:endParaRPr lang="en-US" dirty="0"/>
          </a:p>
        </p:txBody>
      </p:sp>
      <p:sp>
        <p:nvSpPr>
          <p:cNvPr id="5" name="TextBox 4">
            <a:extLst>
              <a:ext uri="{FF2B5EF4-FFF2-40B4-BE49-F238E27FC236}">
                <a16:creationId xmlns:a16="http://schemas.microsoft.com/office/drawing/2014/main" id="{94431155-B2E1-3F49-8D62-89B14740EEB7}"/>
              </a:ext>
            </a:extLst>
          </p:cNvPr>
          <p:cNvSpPr txBox="1"/>
          <p:nvPr/>
        </p:nvSpPr>
        <p:spPr>
          <a:xfrm>
            <a:off x="835607" y="2146040"/>
            <a:ext cx="5861957"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panose="020B0604020202020204" pitchFamily="34" charset="0"/>
              <a:buChar char="•"/>
            </a:pPr>
            <a:r>
              <a:rPr lang="en-US" sz="1400" b="1" dirty="0">
                <a:ea typeface="+mn-lt"/>
                <a:cs typeface="+mn-lt"/>
              </a:rPr>
              <a:t> Integration of Recognition and Redistribution</a:t>
            </a:r>
            <a:r>
              <a:rPr lang="en-US" sz="1400" dirty="0">
                <a:ea typeface="+mn-lt"/>
                <a:cs typeface="+mn-lt"/>
              </a:rPr>
              <a:t>: Fraser argues against the dichotomy between the politics of recognition and the politics of redistribution, advocating for an integrative approach that combines sufficient provision aspects of both. </a:t>
            </a:r>
            <a:endParaRPr lang="en-US" sz="1400" dirty="0">
              <a:ea typeface="Calibri"/>
              <a:cs typeface="Calibri"/>
            </a:endParaRPr>
          </a:p>
          <a:p>
            <a:pPr>
              <a:buFont typeface="Arial" panose="020B0604020202020204" pitchFamily="34" charset="0"/>
              <a:buChar char="•"/>
            </a:pPr>
            <a:endParaRPr lang="en-US" sz="1400" dirty="0">
              <a:ea typeface="+mn-lt"/>
              <a:cs typeface="+mn-lt"/>
            </a:endParaRPr>
          </a:p>
          <a:p>
            <a:pPr>
              <a:buFont typeface="Arial" panose="020B0604020202020204" pitchFamily="34" charset="0"/>
              <a:buChar char="•"/>
            </a:pPr>
            <a:r>
              <a:rPr lang="en-US" sz="1400" b="1" dirty="0">
                <a:ea typeface="+mn-lt"/>
                <a:cs typeface="+mn-lt"/>
              </a:rPr>
              <a:t> Intersection of Cultural and Socioeconomic Issues</a:t>
            </a:r>
            <a:r>
              <a:rPr lang="en-US" sz="1400" dirty="0">
                <a:ea typeface="+mn-lt"/>
                <a:cs typeface="+mn-lt"/>
              </a:rPr>
              <a:t>: Fraser </a:t>
            </a:r>
            <a:r>
              <a:rPr lang="en-US" sz="1400" dirty="0" err="1">
                <a:ea typeface="+mn-lt"/>
                <a:cs typeface="+mn-lt"/>
              </a:rPr>
              <a:t>emphasises</a:t>
            </a:r>
            <a:r>
              <a:rPr lang="en-US" sz="1400" dirty="0">
                <a:ea typeface="+mn-lt"/>
                <a:cs typeface="+mn-lt"/>
              </a:rPr>
              <a:t> the need to address cultural recognition and socioeconomic redistribution simultaneously, ensuring that remedies for one do not exacerbate injustices in the other.</a:t>
            </a:r>
            <a:endParaRPr lang="en-US" sz="1400" dirty="0">
              <a:ea typeface="Calibri"/>
              <a:cs typeface="Calibri"/>
            </a:endParaRPr>
          </a:p>
          <a:p>
            <a:pPr>
              <a:buFont typeface="Arial" panose="020B0604020202020204" pitchFamily="34" charset="0"/>
              <a:buChar char="•"/>
            </a:pPr>
            <a:endParaRPr lang="en-US" sz="1400" dirty="0">
              <a:ea typeface="+mn-lt"/>
              <a:cs typeface="+mn-lt"/>
            </a:endParaRPr>
          </a:p>
          <a:p>
            <a:pPr>
              <a:buFont typeface="Arial" panose="020B0604020202020204" pitchFamily="34" charset="0"/>
              <a:buChar char="•"/>
            </a:pPr>
            <a:r>
              <a:rPr lang="en-US" sz="1400" b="1" dirty="0">
                <a:ea typeface="+mn-lt"/>
                <a:cs typeface="+mn-lt"/>
              </a:rPr>
              <a:t> Vision for a Just Future</a:t>
            </a:r>
            <a:r>
              <a:rPr lang="en-US" sz="1400" dirty="0">
                <a:ea typeface="+mn-lt"/>
                <a:cs typeface="+mn-lt"/>
              </a:rPr>
              <a:t>: Fraser's work is </a:t>
            </a:r>
            <a:r>
              <a:rPr lang="en-US" sz="1400" dirty="0" err="1">
                <a:ea typeface="+mn-lt"/>
                <a:cs typeface="+mn-lt"/>
              </a:rPr>
              <a:t>characterised</a:t>
            </a:r>
            <a:r>
              <a:rPr lang="en-US" sz="1400" dirty="0">
                <a:ea typeface="+mn-lt"/>
                <a:cs typeface="+mn-lt"/>
              </a:rPr>
              <a:t> by a commitment to envisioning and constructing a just future that integrates social equality with cultural diversity, moving beyond traditional binaries of equality and difference. </a:t>
            </a:r>
            <a:endParaRPr lang="en-US" sz="1400" dirty="0"/>
          </a:p>
          <a:p>
            <a:pPr marL="285750" indent="-285750">
              <a:buFont typeface="Arial" panose="020B0604020202020204" pitchFamily="34" charset="0"/>
              <a:buChar char="•"/>
            </a:pPr>
            <a:endParaRPr lang="en-US" sz="2800" dirty="0">
              <a:ea typeface="Calibri"/>
              <a:cs typeface="Calibri"/>
            </a:endParaRPr>
          </a:p>
          <a:p>
            <a:pPr marL="285750" indent="-285750">
              <a:buFont typeface="Arial" panose="020B0604020202020204" pitchFamily="34" charset="0"/>
              <a:buChar char="•"/>
            </a:pPr>
            <a:endParaRPr lang="en-US" dirty="0">
              <a:ea typeface="Calibri"/>
              <a:cs typeface="Calibri"/>
            </a:endParaRPr>
          </a:p>
        </p:txBody>
      </p:sp>
      <p:sp>
        <p:nvSpPr>
          <p:cNvPr id="6" name="TextBox 5">
            <a:extLst>
              <a:ext uri="{FF2B5EF4-FFF2-40B4-BE49-F238E27FC236}">
                <a16:creationId xmlns:a16="http://schemas.microsoft.com/office/drawing/2014/main" id="{F3F3EA4F-18EB-1395-DEF3-717696B6A7A4}"/>
              </a:ext>
            </a:extLst>
          </p:cNvPr>
          <p:cNvSpPr txBox="1"/>
          <p:nvPr/>
        </p:nvSpPr>
        <p:spPr>
          <a:xfrm>
            <a:off x="1232715" y="6238959"/>
            <a:ext cx="9085767"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Image Source: </a:t>
            </a:r>
            <a:r>
              <a:rPr lang="en-US" sz="900" dirty="0">
                <a:ea typeface="+mn-lt"/>
                <a:cs typeface="+mn-lt"/>
              </a:rPr>
              <a:t>Fraser, N. (1997) </a:t>
            </a:r>
            <a:r>
              <a:rPr lang="en-US" sz="900" i="1" dirty="0">
                <a:ea typeface="+mn-lt"/>
                <a:cs typeface="+mn-lt"/>
              </a:rPr>
              <a:t>Justice Interrupts: Critical Reflections on the “</a:t>
            </a:r>
            <a:r>
              <a:rPr lang="en-US" sz="900" i="1" dirty="0" err="1">
                <a:ea typeface="+mn-lt"/>
                <a:cs typeface="+mn-lt"/>
              </a:rPr>
              <a:t>Postsocialist</a:t>
            </a:r>
            <a:r>
              <a:rPr lang="en-US" sz="900" i="1" dirty="0">
                <a:ea typeface="+mn-lt"/>
                <a:cs typeface="+mn-lt"/>
              </a:rPr>
              <a:t>” Condition. </a:t>
            </a:r>
            <a:r>
              <a:rPr lang="en-US" sz="900" dirty="0">
                <a:ea typeface="+mn-lt"/>
                <a:cs typeface="+mn-lt"/>
              </a:rPr>
              <a:t>New York: Routledge. Artwork by Jay Dunstan. </a:t>
            </a:r>
            <a:endParaRPr lang="en-US" dirty="0">
              <a:ea typeface="+mn-lt"/>
              <a:cs typeface="+mn-lt"/>
            </a:endParaRPr>
          </a:p>
          <a:p>
            <a:endParaRPr lang="en-US" sz="900" dirty="0">
              <a:ea typeface="Calibri"/>
              <a:cs typeface="Calibri"/>
            </a:endParaRPr>
          </a:p>
          <a:p>
            <a:endParaRPr lang="en-US" sz="900" dirty="0">
              <a:ea typeface="Calibri"/>
              <a:cs typeface="Calibri"/>
            </a:endParaRPr>
          </a:p>
        </p:txBody>
      </p:sp>
      <p:pic>
        <p:nvPicPr>
          <p:cNvPr id="8" name="Content Placeholder 7" descr="A group of books with text&#10;&#10;Description automatically generated">
            <a:extLst>
              <a:ext uri="{FF2B5EF4-FFF2-40B4-BE49-F238E27FC236}">
                <a16:creationId xmlns:a16="http://schemas.microsoft.com/office/drawing/2014/main" id="{6E1DB991-8EAC-4FF2-3CD3-F01CC68683FE}"/>
              </a:ext>
            </a:extLst>
          </p:cNvPr>
          <p:cNvPicPr>
            <a:picLocks noGrp="1" noChangeAspect="1"/>
          </p:cNvPicPr>
          <p:nvPr>
            <p:ph idx="1"/>
          </p:nvPr>
        </p:nvPicPr>
        <p:blipFill>
          <a:blip r:embed="rId2"/>
          <a:stretch>
            <a:fillRect/>
          </a:stretch>
        </p:blipFill>
        <p:spPr>
          <a:xfrm>
            <a:off x="6688137" y="1689894"/>
            <a:ext cx="5508625" cy="2806700"/>
          </a:xfrm>
        </p:spPr>
      </p:pic>
    </p:spTree>
    <p:extLst>
      <p:ext uri="{BB962C8B-B14F-4D97-AF65-F5344CB8AC3E}">
        <p14:creationId xmlns:p14="http://schemas.microsoft.com/office/powerpoint/2010/main" val="55506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large crowd of people holding flags&#10;&#10;Description automatically generated">
            <a:extLst>
              <a:ext uri="{FF2B5EF4-FFF2-40B4-BE49-F238E27FC236}">
                <a16:creationId xmlns:a16="http://schemas.microsoft.com/office/drawing/2014/main" id="{1C871094-8075-17B0-F8F7-F518017A4BD0}"/>
              </a:ext>
            </a:extLst>
          </p:cNvPr>
          <p:cNvPicPr>
            <a:picLocks noGrp="1" noChangeAspect="1"/>
          </p:cNvPicPr>
          <p:nvPr>
            <p:ph idx="1"/>
          </p:nvPr>
        </p:nvPicPr>
        <p:blipFill>
          <a:blip r:embed="rId2">
            <a:alphaModFix amt="40000"/>
          </a:blip>
          <a:srcRect l="10144" r="7607" b="-1"/>
          <a:stretch/>
        </p:blipFill>
        <p:spPr>
          <a:xfrm>
            <a:off x="20" y="10"/>
            <a:ext cx="8450297" cy="6857990"/>
          </a:xfrm>
          <a:prstGeom prst="rect">
            <a:avLst/>
          </a:prstGeom>
        </p:spPr>
      </p:pic>
      <p:sp>
        <p:nvSpPr>
          <p:cNvPr id="2" name="Title 1">
            <a:extLst>
              <a:ext uri="{FF2B5EF4-FFF2-40B4-BE49-F238E27FC236}">
                <a16:creationId xmlns:a16="http://schemas.microsoft.com/office/drawing/2014/main" id="{1AB891BA-1BDA-4D21-586D-6B8FCC1282A2}"/>
              </a:ext>
            </a:extLst>
          </p:cNvPr>
          <p:cNvSpPr>
            <a:spLocks noGrp="1"/>
          </p:cNvSpPr>
          <p:nvPr>
            <p:ph type="title"/>
          </p:nvPr>
        </p:nvSpPr>
        <p:spPr>
          <a:xfrm>
            <a:off x="838201" y="85725"/>
            <a:ext cx="5251316" cy="1627636"/>
          </a:xfrm>
        </p:spPr>
        <p:txBody>
          <a:bodyPr vert="horz" lIns="91440" tIns="45720" rIns="91440" bIns="45720" rtlCol="0" anchor="ctr">
            <a:normAutofit/>
          </a:bodyPr>
          <a:lstStyle/>
          <a:p>
            <a:r>
              <a:rPr lang="en-US" b="1" kern="1200" dirty="0">
                <a:solidFill>
                  <a:srgbClr val="FFFFFF"/>
                </a:solidFill>
                <a:latin typeface="+mj-lt"/>
                <a:ea typeface="+mj-ea"/>
                <a:cs typeface="+mj-cs"/>
              </a:rPr>
              <a:t>The Events of 1989</a:t>
            </a:r>
          </a:p>
        </p:txBody>
      </p:sp>
      <p:sp>
        <p:nvSpPr>
          <p:cNvPr id="5" name="TextBox 4">
            <a:extLst>
              <a:ext uri="{FF2B5EF4-FFF2-40B4-BE49-F238E27FC236}">
                <a16:creationId xmlns:a16="http://schemas.microsoft.com/office/drawing/2014/main" id="{94431155-B2E1-3F49-8D62-89B14740EEB7}"/>
              </a:ext>
            </a:extLst>
          </p:cNvPr>
          <p:cNvSpPr txBox="1"/>
          <p:nvPr/>
        </p:nvSpPr>
        <p:spPr>
          <a:xfrm>
            <a:off x="838200" y="1610185"/>
            <a:ext cx="5673721" cy="413497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r>
              <a:rPr lang="en-US" sz="1600" b="1" dirty="0">
                <a:solidFill>
                  <a:srgbClr val="FFFFFF"/>
                </a:solidFill>
                <a:ea typeface="+mn-lt"/>
                <a:cs typeface="+mn-lt"/>
              </a:rPr>
              <a:t>Collapse of the Eastern Bloc: The fall of communism in 1989 saw the collapse of communist regimes across Eastern Europe, starting with Poland and spreading to Hungary, East Germany, Czechoslovakia, Bulgaria, and Romania.</a:t>
            </a:r>
            <a:endParaRPr lang="en-US" sz="1600" b="1" dirty="0">
              <a:ea typeface="Calibri"/>
              <a:cs typeface="Calibri"/>
            </a:endParaRPr>
          </a:p>
          <a:p>
            <a:endParaRPr lang="en-US" sz="1600" b="1" dirty="0">
              <a:ea typeface="Calibri"/>
              <a:cs typeface="Calibri"/>
            </a:endParaRPr>
          </a:p>
          <a:p>
            <a:r>
              <a:rPr lang="en-US" sz="1600" b="1" dirty="0">
                <a:solidFill>
                  <a:srgbClr val="FFFFFF"/>
                </a:solidFill>
                <a:ea typeface="+mn-lt"/>
                <a:cs typeface="+mn-lt"/>
              </a:rPr>
              <a:t>Fall of the Berlin Wall: One of the most iconic events was the fall of the Berlin Wall on November 9, 1989, </a:t>
            </a:r>
            <a:r>
              <a:rPr lang="en-US" sz="1600" b="1" err="1">
                <a:solidFill>
                  <a:srgbClr val="FFFFFF"/>
                </a:solidFill>
                <a:ea typeface="+mn-lt"/>
                <a:cs typeface="+mn-lt"/>
              </a:rPr>
              <a:t>symbolising</a:t>
            </a:r>
            <a:r>
              <a:rPr lang="en-US" sz="1600" b="1" dirty="0">
                <a:solidFill>
                  <a:srgbClr val="FFFFFF"/>
                </a:solidFill>
                <a:ea typeface="+mn-lt"/>
                <a:cs typeface="+mn-lt"/>
              </a:rPr>
              <a:t> the end of the division between East and West Germany and paving the way for German reunification.</a:t>
            </a:r>
            <a:endParaRPr lang="en-US" sz="1600" b="1" dirty="0">
              <a:ea typeface="Calibri"/>
              <a:cs typeface="Calibri"/>
            </a:endParaRPr>
          </a:p>
          <a:p>
            <a:endParaRPr lang="en-US" sz="1600" b="1" dirty="0">
              <a:ea typeface="Calibri"/>
              <a:cs typeface="Calibri"/>
            </a:endParaRPr>
          </a:p>
          <a:p>
            <a:r>
              <a:rPr lang="en-US" sz="1600" b="1" dirty="0">
                <a:solidFill>
                  <a:srgbClr val="FFFFFF"/>
                </a:solidFill>
                <a:ea typeface="+mn-lt"/>
                <a:cs typeface="+mn-lt"/>
              </a:rPr>
              <a:t>Role of Civil Resistance: Widespread civil resistance and mass protests played a crucial role in the fall of these regimes, with citizens demanding political reform and greater freedoms.</a:t>
            </a:r>
            <a:endParaRPr lang="en-US" sz="1600" b="1" dirty="0">
              <a:ea typeface="Calibri"/>
              <a:cs typeface="Calibri"/>
            </a:endParaRPr>
          </a:p>
          <a:p>
            <a:endParaRPr lang="en-US" sz="1600" b="1" dirty="0">
              <a:ea typeface="Calibri"/>
              <a:cs typeface="Calibri"/>
            </a:endParaRPr>
          </a:p>
          <a:p>
            <a:r>
              <a:rPr lang="en-US" sz="1600" b="1" dirty="0">
                <a:solidFill>
                  <a:srgbClr val="FFFFFF"/>
                </a:solidFill>
                <a:ea typeface="+mn-lt"/>
                <a:cs typeface="+mn-lt"/>
              </a:rPr>
              <a:t>End of the Cold War: The events of 1989 marked the beginning of the end of the Cold War, leading to the dissolution of the Soviet Union in 1991 and the emergence of new democratic governments in former communist states.</a:t>
            </a:r>
            <a:endParaRPr lang="en-US" sz="1600" b="1" dirty="0"/>
          </a:p>
          <a:p>
            <a:pPr>
              <a:lnSpc>
                <a:spcPct val="90000"/>
              </a:lnSpc>
              <a:spcAft>
                <a:spcPts val="600"/>
              </a:spcAft>
            </a:pPr>
            <a:endParaRPr lang="en-US" sz="1400" dirty="0">
              <a:solidFill>
                <a:srgbClr val="FFFFFF"/>
              </a:solidFill>
              <a:ea typeface="Calibri"/>
              <a:cs typeface="Calibri"/>
            </a:endParaRPr>
          </a:p>
          <a:p>
            <a:pPr marL="285750" indent="-228600">
              <a:lnSpc>
                <a:spcPct val="90000"/>
              </a:lnSpc>
              <a:spcAft>
                <a:spcPts val="600"/>
              </a:spcAft>
              <a:buFont typeface="Arial" panose="020B0604020202020204" pitchFamily="34" charset="0"/>
              <a:buChar char="•"/>
            </a:pPr>
            <a:endParaRPr lang="en-US" sz="1400">
              <a:solidFill>
                <a:srgbClr val="FFFFFF"/>
              </a:solidFill>
            </a:endParaRPr>
          </a:p>
          <a:p>
            <a:pPr marL="285750" indent="-228600">
              <a:lnSpc>
                <a:spcPct val="90000"/>
              </a:lnSpc>
              <a:spcAft>
                <a:spcPts val="600"/>
              </a:spcAft>
              <a:buFont typeface="Arial" panose="020B0604020202020204" pitchFamily="34" charset="0"/>
              <a:buChar char="•"/>
            </a:pPr>
            <a:endParaRPr lang="en-US" sz="1400">
              <a:solidFill>
                <a:srgbClr val="FFFFFF"/>
              </a:solidFill>
            </a:endParaRPr>
          </a:p>
        </p:txBody>
      </p:sp>
      <p:pic>
        <p:nvPicPr>
          <p:cNvPr id="9" name="Picture 8" descr="A map of europe with red countries/regions&#10;&#10;Description automatically generated">
            <a:extLst>
              <a:ext uri="{FF2B5EF4-FFF2-40B4-BE49-F238E27FC236}">
                <a16:creationId xmlns:a16="http://schemas.microsoft.com/office/drawing/2014/main" id="{2ACC2E54-A936-B5C1-0271-9CFBED57072F}"/>
              </a:ext>
            </a:extLst>
          </p:cNvPr>
          <p:cNvPicPr>
            <a:picLocks noChangeAspect="1"/>
          </p:cNvPicPr>
          <p:nvPr/>
        </p:nvPicPr>
        <p:blipFill>
          <a:blip r:embed="rId3"/>
          <a:srcRect l="22196" r="8394" b="-2"/>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3F3EA4F-18EB-1395-DEF3-717696B6A7A4}"/>
              </a:ext>
            </a:extLst>
          </p:cNvPr>
          <p:cNvSpPr txBox="1"/>
          <p:nvPr/>
        </p:nvSpPr>
        <p:spPr>
          <a:xfrm>
            <a:off x="1232715" y="6238959"/>
            <a:ext cx="9085767"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900" dirty="0">
                <a:solidFill>
                  <a:schemeClr val="bg1"/>
                </a:solidFill>
                <a:ea typeface="Calibri"/>
                <a:cs typeface="Calibri"/>
              </a:rPr>
              <a:t>Image Source: Wikipedia commons. Communism Downfall, 1989.</a:t>
            </a:r>
            <a:endParaRPr lang="en-US" dirty="0">
              <a:solidFill>
                <a:schemeClr val="bg1"/>
              </a:solidFill>
              <a:ea typeface="+mn-lt"/>
              <a:cs typeface="+mn-lt"/>
            </a:endParaRPr>
          </a:p>
          <a:p>
            <a:pPr>
              <a:spcAft>
                <a:spcPts val="600"/>
              </a:spcAft>
            </a:pPr>
            <a:endParaRPr lang="en-US" sz="900" dirty="0">
              <a:ea typeface="Calibri"/>
              <a:cs typeface="Calibri"/>
            </a:endParaRPr>
          </a:p>
          <a:p>
            <a:pPr>
              <a:spcAft>
                <a:spcPts val="600"/>
              </a:spcAft>
            </a:pPr>
            <a:endParaRPr lang="en-US" sz="900" dirty="0">
              <a:ea typeface="Calibri"/>
              <a:cs typeface="Calibri"/>
            </a:endParaRPr>
          </a:p>
        </p:txBody>
      </p:sp>
    </p:spTree>
    <p:extLst>
      <p:ext uri="{BB962C8B-B14F-4D97-AF65-F5344CB8AC3E}">
        <p14:creationId xmlns:p14="http://schemas.microsoft.com/office/powerpoint/2010/main" val="3873849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35BAF8-3D48-6134-E986-E88319BFB460}"/>
              </a:ext>
            </a:extLst>
          </p:cNvPr>
          <p:cNvSpPr>
            <a:spLocks noGrp="1"/>
          </p:cNvSpPr>
          <p:nvPr>
            <p:ph type="title"/>
          </p:nvPr>
        </p:nvSpPr>
        <p:spPr>
          <a:xfrm>
            <a:off x="761800" y="416944"/>
            <a:ext cx="5588197" cy="1314542"/>
          </a:xfrm>
        </p:spPr>
        <p:txBody>
          <a:bodyPr anchor="ctr">
            <a:normAutofit/>
          </a:bodyPr>
          <a:lstStyle/>
          <a:p>
            <a:r>
              <a:rPr lang="en-US" dirty="0">
                <a:ea typeface="Calibri Light"/>
                <a:cs typeface="Calibri Light"/>
              </a:rPr>
              <a:t>Binaries </a:t>
            </a:r>
          </a:p>
        </p:txBody>
      </p:sp>
      <p:sp>
        <p:nvSpPr>
          <p:cNvPr id="3" name="Content Placeholder 2">
            <a:extLst>
              <a:ext uri="{FF2B5EF4-FFF2-40B4-BE49-F238E27FC236}">
                <a16:creationId xmlns:a16="http://schemas.microsoft.com/office/drawing/2014/main" id="{699E2F81-513F-FA49-0C31-26B5B84FCBDA}"/>
              </a:ext>
            </a:extLst>
          </p:cNvPr>
          <p:cNvSpPr>
            <a:spLocks noGrp="1"/>
          </p:cNvSpPr>
          <p:nvPr>
            <p:ph idx="1"/>
          </p:nvPr>
        </p:nvSpPr>
        <p:spPr>
          <a:xfrm>
            <a:off x="761800" y="1718787"/>
            <a:ext cx="5334197" cy="4176235"/>
          </a:xfrm>
        </p:spPr>
        <p:txBody>
          <a:bodyPr vert="horz" lIns="91440" tIns="45720" rIns="91440" bIns="45720" rtlCol="0" anchor="ctr">
            <a:normAutofit/>
          </a:bodyPr>
          <a:lstStyle/>
          <a:p>
            <a:r>
              <a:rPr lang="en-US" sz="2400" dirty="0">
                <a:ea typeface="Calibri"/>
                <a:cs typeface="Calibri"/>
              </a:rPr>
              <a:t>The events of this monumental period move the concept of justice away from redistribution to the idea and practice of recognition. </a:t>
            </a:r>
          </a:p>
          <a:p>
            <a:r>
              <a:rPr lang="en-US" sz="2400" dirty="0">
                <a:ea typeface="Calibri"/>
                <a:cs typeface="Calibri"/>
              </a:rPr>
              <a:t>This has implications for societies here in the West. </a:t>
            </a:r>
          </a:p>
          <a:p>
            <a:r>
              <a:rPr lang="en-US" sz="2400" dirty="0">
                <a:ea typeface="Calibri"/>
                <a:cs typeface="Calibri"/>
              </a:rPr>
              <a:t>Justice is therefore fractured and </a:t>
            </a:r>
            <a:r>
              <a:rPr lang="en-US" sz="2400" err="1">
                <a:ea typeface="Calibri"/>
                <a:cs typeface="Calibri"/>
              </a:rPr>
              <a:t>polarised</a:t>
            </a:r>
            <a:r>
              <a:rPr lang="en-US" sz="2400" dirty="0">
                <a:ea typeface="Calibri"/>
                <a:cs typeface="Calibri"/>
              </a:rPr>
              <a:t>.</a:t>
            </a:r>
          </a:p>
          <a:p>
            <a:r>
              <a:rPr lang="en-US" sz="2400" dirty="0">
                <a:ea typeface="Calibri"/>
                <a:cs typeface="Calibri"/>
              </a:rPr>
              <a:t>The 'performance' of justice takes on its own logics.</a:t>
            </a:r>
            <a:r>
              <a:rPr lang="en-US" sz="2000" dirty="0">
                <a:ea typeface="Calibri"/>
                <a:cs typeface="Calibri"/>
              </a:rPr>
              <a:t> </a:t>
            </a:r>
          </a:p>
          <a:p>
            <a:endParaRPr lang="en-US" sz="2000">
              <a:ea typeface="Calibri"/>
              <a:cs typeface="Calibri"/>
            </a:endParaRPr>
          </a:p>
        </p:txBody>
      </p:sp>
      <p:pic>
        <p:nvPicPr>
          <p:cNvPr id="11" name="Picture 10" descr="Many hands reaching out to the earth&#10;&#10;Description automatically generated">
            <a:extLst>
              <a:ext uri="{FF2B5EF4-FFF2-40B4-BE49-F238E27FC236}">
                <a16:creationId xmlns:a16="http://schemas.microsoft.com/office/drawing/2014/main" id="{0C755605-27B7-B737-F62E-70CC5DA4D377}"/>
              </a:ext>
            </a:extLst>
          </p:cNvPr>
          <p:cNvPicPr>
            <a:picLocks noChangeAspect="1"/>
          </p:cNvPicPr>
          <p:nvPr/>
        </p:nvPicPr>
        <p:blipFill>
          <a:blip r:embed="rId2"/>
          <a:srcRect l="31382" r="30760"/>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986714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35BAF8-3D48-6134-E986-E88319BFB460}"/>
              </a:ext>
            </a:extLst>
          </p:cNvPr>
          <p:cNvSpPr>
            <a:spLocks noGrp="1"/>
          </p:cNvSpPr>
          <p:nvPr>
            <p:ph type="title"/>
          </p:nvPr>
        </p:nvSpPr>
        <p:spPr>
          <a:xfrm>
            <a:off x="761800" y="416944"/>
            <a:ext cx="5588197" cy="1314542"/>
          </a:xfrm>
        </p:spPr>
        <p:txBody>
          <a:bodyPr anchor="ctr">
            <a:normAutofit/>
          </a:bodyPr>
          <a:lstStyle/>
          <a:p>
            <a:r>
              <a:rPr lang="en-US" dirty="0">
                <a:ea typeface="Calibri Light"/>
                <a:cs typeface="Calibri Light"/>
              </a:rPr>
              <a:t>Binaries II</a:t>
            </a:r>
          </a:p>
        </p:txBody>
      </p:sp>
      <p:sp>
        <p:nvSpPr>
          <p:cNvPr id="3" name="Content Placeholder 2">
            <a:extLst>
              <a:ext uri="{FF2B5EF4-FFF2-40B4-BE49-F238E27FC236}">
                <a16:creationId xmlns:a16="http://schemas.microsoft.com/office/drawing/2014/main" id="{699E2F81-513F-FA49-0C31-26B5B84FCBDA}"/>
              </a:ext>
            </a:extLst>
          </p:cNvPr>
          <p:cNvSpPr>
            <a:spLocks noGrp="1"/>
          </p:cNvSpPr>
          <p:nvPr>
            <p:ph idx="1"/>
          </p:nvPr>
        </p:nvSpPr>
        <p:spPr>
          <a:xfrm>
            <a:off x="1257100" y="2277587"/>
            <a:ext cx="3200597" cy="2309335"/>
          </a:xfrm>
        </p:spPr>
        <p:txBody>
          <a:bodyPr vert="horz" lIns="91440" tIns="45720" rIns="91440" bIns="45720" rtlCol="0" anchor="ctr">
            <a:normAutofit/>
          </a:bodyPr>
          <a:lstStyle/>
          <a:p>
            <a:pPr marL="0" indent="0">
              <a:buNone/>
            </a:pPr>
            <a:r>
              <a:rPr lang="en-US" sz="6600" dirty="0">
                <a:ea typeface="Calibri"/>
                <a:cs typeface="Calibri"/>
              </a:rPr>
              <a:t>Cultural </a:t>
            </a:r>
          </a:p>
          <a:p>
            <a:endParaRPr lang="en-US" sz="2000" dirty="0">
              <a:ea typeface="Calibri"/>
              <a:cs typeface="Calibri"/>
            </a:endParaRPr>
          </a:p>
        </p:txBody>
      </p:sp>
      <p:sp>
        <p:nvSpPr>
          <p:cNvPr id="5" name="Content Placeholder 2">
            <a:extLst>
              <a:ext uri="{FF2B5EF4-FFF2-40B4-BE49-F238E27FC236}">
                <a16:creationId xmlns:a16="http://schemas.microsoft.com/office/drawing/2014/main" id="{3E2EE593-2A23-CB89-F337-2543EB7F2202}"/>
              </a:ext>
            </a:extLst>
          </p:cNvPr>
          <p:cNvSpPr txBox="1">
            <a:spLocks/>
          </p:cNvSpPr>
          <p:nvPr/>
        </p:nvSpPr>
        <p:spPr>
          <a:xfrm>
            <a:off x="7823000" y="2277587"/>
            <a:ext cx="2794197" cy="23093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dirty="0">
                <a:ea typeface="Calibri"/>
                <a:cs typeface="Calibri"/>
              </a:rPr>
              <a:t>Social </a:t>
            </a:r>
          </a:p>
          <a:p>
            <a:endParaRPr lang="en-US" sz="2000">
              <a:ea typeface="Calibri"/>
              <a:cs typeface="Calibri"/>
            </a:endParaRPr>
          </a:p>
        </p:txBody>
      </p:sp>
      <p:sp>
        <p:nvSpPr>
          <p:cNvPr id="7" name="Content Placeholder 2">
            <a:extLst>
              <a:ext uri="{FF2B5EF4-FFF2-40B4-BE49-F238E27FC236}">
                <a16:creationId xmlns:a16="http://schemas.microsoft.com/office/drawing/2014/main" id="{9BCA07F6-1D93-AC53-4B52-51FB3A616CD0}"/>
              </a:ext>
            </a:extLst>
          </p:cNvPr>
          <p:cNvSpPr txBox="1">
            <a:spLocks/>
          </p:cNvSpPr>
          <p:nvPr/>
        </p:nvSpPr>
        <p:spPr>
          <a:xfrm>
            <a:off x="5397300" y="2277587"/>
            <a:ext cx="1701997" cy="22077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a:ea typeface="Calibri"/>
                <a:cs typeface="Calibri"/>
              </a:rPr>
              <a:t>vs</a:t>
            </a:r>
          </a:p>
          <a:p>
            <a:endParaRPr lang="en-US" sz="2000">
              <a:ea typeface="Calibri"/>
              <a:cs typeface="Calibri"/>
            </a:endParaRPr>
          </a:p>
        </p:txBody>
      </p:sp>
    </p:spTree>
    <p:extLst>
      <p:ext uri="{BB962C8B-B14F-4D97-AF65-F5344CB8AC3E}">
        <p14:creationId xmlns:p14="http://schemas.microsoft.com/office/powerpoint/2010/main" val="1692810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91BA-1BDA-4D21-586D-6B8FCC1282A2}"/>
              </a:ext>
            </a:extLst>
          </p:cNvPr>
          <p:cNvSpPr>
            <a:spLocks noGrp="1"/>
          </p:cNvSpPr>
          <p:nvPr>
            <p:ph type="title"/>
          </p:nvPr>
        </p:nvSpPr>
        <p:spPr>
          <a:xfrm>
            <a:off x="457593" y="777033"/>
            <a:ext cx="4471821" cy="905003"/>
          </a:xfrm>
        </p:spPr>
        <p:txBody>
          <a:bodyPr vert="horz" lIns="91440" tIns="45720" rIns="91440" bIns="45720" rtlCol="0" anchor="b">
            <a:noAutofit/>
          </a:bodyPr>
          <a:lstStyle/>
          <a:p>
            <a:r>
              <a:rPr lang="en-US" dirty="0"/>
              <a:t>Why Injustice Endures...</a:t>
            </a:r>
          </a:p>
        </p:txBody>
      </p:sp>
      <p:sp>
        <p:nvSpPr>
          <p:cNvPr id="6" name="TextBox 5">
            <a:extLst>
              <a:ext uri="{FF2B5EF4-FFF2-40B4-BE49-F238E27FC236}">
                <a16:creationId xmlns:a16="http://schemas.microsoft.com/office/drawing/2014/main" id="{F3F3EA4F-18EB-1395-DEF3-717696B6A7A4}"/>
              </a:ext>
            </a:extLst>
          </p:cNvPr>
          <p:cNvSpPr txBox="1"/>
          <p:nvPr/>
        </p:nvSpPr>
        <p:spPr>
          <a:xfrm>
            <a:off x="457593" y="2012776"/>
            <a:ext cx="4179721" cy="431143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endParaRPr lang="en-US" sz="1600" dirty="0">
              <a:latin typeface="Calibri"/>
              <a:ea typeface="Calibri"/>
              <a:cs typeface="Segoe UI"/>
            </a:endParaRPr>
          </a:p>
          <a:p>
            <a:pPr>
              <a:buFont typeface="Arial" panose="020B0604020202020204" pitchFamily="34" charset="0"/>
              <a:buChar char="•"/>
            </a:pPr>
            <a:r>
              <a:rPr lang="en-US" sz="1600" b="1" dirty="0">
                <a:latin typeface="Calibri"/>
                <a:ea typeface="Calibri"/>
                <a:cs typeface="Segoe UI"/>
              </a:rPr>
              <a:t> Critique of Binary Choice</a:t>
            </a:r>
            <a:r>
              <a:rPr lang="en-US" sz="1600" dirty="0">
                <a:latin typeface="Calibri"/>
                <a:ea typeface="Calibri"/>
                <a:cs typeface="Segoe UI"/>
              </a:rPr>
              <a:t>: Fraser (1997: 3) critiques the binary choice between the cultural and the social, calling it a ‘false antithesis’ that neglects justice.</a:t>
            </a:r>
          </a:p>
          <a:p>
            <a:pPr>
              <a:buFont typeface="Arial" panose="020B0604020202020204" pitchFamily="34" charset="0"/>
              <a:buChar char="•"/>
            </a:pPr>
            <a:endParaRPr lang="en-US" sz="1600" dirty="0">
              <a:latin typeface="Calibri"/>
              <a:ea typeface="Calibri"/>
              <a:cs typeface="Segoe UI"/>
            </a:endParaRPr>
          </a:p>
          <a:p>
            <a:pPr>
              <a:buFont typeface="Arial" panose="020B0604020202020204" pitchFamily="34" charset="0"/>
              <a:buChar char="•"/>
            </a:pPr>
            <a:r>
              <a:rPr lang="en-US" sz="1600" b="1" dirty="0">
                <a:latin typeface="Calibri"/>
                <a:ea typeface="Calibri"/>
                <a:cs typeface="Segoe UI"/>
              </a:rPr>
              <a:t> Interconnected Injustices</a:t>
            </a:r>
            <a:r>
              <a:rPr lang="en-US" sz="1600" dirty="0">
                <a:latin typeface="Calibri"/>
                <a:ea typeface="Calibri"/>
                <a:cs typeface="Segoe UI"/>
              </a:rPr>
              <a:t>: Fraser argues that the cultural and the social ‘both work together to produce injustices’ (Fraser, 1997: 3).</a:t>
            </a:r>
            <a:endParaRPr lang="en-US" sz="1600">
              <a:latin typeface="Calibri"/>
              <a:ea typeface="Calibri"/>
              <a:cs typeface="Calibri"/>
            </a:endParaRPr>
          </a:p>
          <a:p>
            <a:pPr>
              <a:buFont typeface="Arial" panose="020B0604020202020204" pitchFamily="34" charset="0"/>
              <a:buChar char="•"/>
            </a:pPr>
            <a:endParaRPr lang="en-US" sz="1600" dirty="0">
              <a:latin typeface="Calibri"/>
              <a:ea typeface="Calibri"/>
              <a:cs typeface="Segoe UI"/>
            </a:endParaRPr>
          </a:p>
          <a:p>
            <a:pPr>
              <a:buFont typeface="Arial" panose="020B0604020202020204" pitchFamily="34" charset="0"/>
              <a:buChar char="•"/>
            </a:pPr>
            <a:r>
              <a:rPr lang="en-US" sz="1600" b="1" dirty="0">
                <a:latin typeface="Calibri"/>
                <a:ea typeface="Calibri"/>
                <a:cs typeface="Segoe UI"/>
              </a:rPr>
              <a:t> Diagnostic Scope</a:t>
            </a:r>
            <a:r>
              <a:rPr lang="en-US" sz="1600" dirty="0">
                <a:latin typeface="Calibri"/>
                <a:ea typeface="Calibri"/>
                <a:cs typeface="Segoe UI"/>
              </a:rPr>
              <a:t>: Critical theorists like Fraser provide a framework to understand why the interruption of justice persists despite societal progress.</a:t>
            </a:r>
          </a:p>
          <a:p>
            <a:pPr indent="-228600">
              <a:lnSpc>
                <a:spcPct val="90000"/>
              </a:lnSpc>
              <a:spcAft>
                <a:spcPts val="600"/>
              </a:spcAft>
              <a:buFont typeface="Arial" panose="020B0604020202020204" pitchFamily="34" charset="0"/>
              <a:buChar char="•"/>
            </a:pPr>
            <a:endParaRPr lang="en-US" sz="2000" dirty="0">
              <a:latin typeface="Calibri" panose="020F0502020204030204"/>
              <a:ea typeface="Calibri"/>
              <a:cs typeface="Calibri"/>
            </a:endParaRPr>
          </a:p>
          <a:p>
            <a:pPr indent="-228600">
              <a:lnSpc>
                <a:spcPct val="90000"/>
              </a:lnSpc>
              <a:spcAft>
                <a:spcPts val="600"/>
              </a:spcAft>
              <a:buFont typeface="Arial" panose="020B0604020202020204" pitchFamily="34" charset="0"/>
              <a:buChar char="•"/>
            </a:pPr>
            <a:endParaRPr lang="en-US" sz="2000">
              <a:latin typeface="Calibri" panose="020F0502020204030204"/>
              <a:ea typeface="Calibri"/>
              <a:cs typeface="Calibri"/>
            </a:endParaRPr>
          </a:p>
          <a:p>
            <a:pPr indent="-228600">
              <a:lnSpc>
                <a:spcPct val="90000"/>
              </a:lnSpc>
              <a:spcAft>
                <a:spcPts val="600"/>
              </a:spcAft>
              <a:buFont typeface="Arial" panose="020B0604020202020204" pitchFamily="34" charset="0"/>
              <a:buChar char="•"/>
            </a:pPr>
            <a:endParaRPr lang="en-US" sz="2000">
              <a:latin typeface="Calibri" panose="020F0502020204030204"/>
              <a:ea typeface="Calibri"/>
              <a:cs typeface="Calibri"/>
            </a:endParaRPr>
          </a:p>
        </p:txBody>
      </p:sp>
      <p:pic>
        <p:nvPicPr>
          <p:cNvPr id="8" name="Content Placeholder 7" descr="A tennis court and a tennis court in a city&#10;&#10;Description automatically generated">
            <a:extLst>
              <a:ext uri="{FF2B5EF4-FFF2-40B4-BE49-F238E27FC236}">
                <a16:creationId xmlns:a16="http://schemas.microsoft.com/office/drawing/2014/main" id="{6E1DB991-8EAC-4FF2-3CD3-F01CC68683FE}"/>
              </a:ext>
            </a:extLst>
          </p:cNvPr>
          <p:cNvPicPr>
            <a:picLocks noGrp="1" noChangeAspect="1"/>
          </p:cNvPicPr>
          <p:nvPr>
            <p:ph idx="1"/>
          </p:nvPr>
        </p:nvPicPr>
        <p:blipFill>
          <a:blip r:embed="rId2"/>
          <a:srcRect l="21614" r="9488"/>
          <a:stretch/>
        </p:blipFill>
        <p:spPr>
          <a:xfrm>
            <a:off x="5086726" y="10"/>
            <a:ext cx="7105273" cy="6857990"/>
          </a:xfrm>
          <a:prstGeom prst="rect">
            <a:avLst/>
          </a:prstGeom>
        </p:spPr>
      </p:pic>
      <p:grpSp>
        <p:nvGrpSpPr>
          <p:cNvPr id="13" name="Group 12">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4" name="Rectangle 13">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502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709E-20EB-43CF-B9E7-9AA0F2743F9E}"/>
              </a:ext>
            </a:extLst>
          </p:cNvPr>
          <p:cNvSpPr>
            <a:spLocks noGrp="1"/>
          </p:cNvSpPr>
          <p:nvPr>
            <p:ph type="title"/>
          </p:nvPr>
        </p:nvSpPr>
        <p:spPr/>
        <p:txBody>
          <a:bodyPr/>
          <a:lstStyle/>
          <a:p>
            <a:r>
              <a:rPr lang="en-GB" sz="4000" dirty="0"/>
              <a:t>Cultural Recognition – The Performance of Equality</a:t>
            </a:r>
          </a:p>
        </p:txBody>
      </p:sp>
      <p:pic>
        <p:nvPicPr>
          <p:cNvPr id="8" name="Picture 7">
            <a:extLst>
              <a:ext uri="{FF2B5EF4-FFF2-40B4-BE49-F238E27FC236}">
                <a16:creationId xmlns:a16="http://schemas.microsoft.com/office/drawing/2014/main" id="{4BD94B69-2AD3-438B-BCF7-8E7FC520A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22449"/>
            <a:ext cx="2730514" cy="3213102"/>
          </a:xfrm>
          <a:prstGeom prst="rect">
            <a:avLst/>
          </a:prstGeom>
        </p:spPr>
      </p:pic>
      <p:pic>
        <p:nvPicPr>
          <p:cNvPr id="10" name="Picture 9">
            <a:extLst>
              <a:ext uri="{FF2B5EF4-FFF2-40B4-BE49-F238E27FC236}">
                <a16:creationId xmlns:a16="http://schemas.microsoft.com/office/drawing/2014/main" id="{713E611D-5595-4220-BC27-4AF7E65C0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636" y="1822449"/>
            <a:ext cx="1606551" cy="3213102"/>
          </a:xfrm>
          <a:prstGeom prst="rect">
            <a:avLst/>
          </a:prstGeom>
        </p:spPr>
      </p:pic>
      <p:pic>
        <p:nvPicPr>
          <p:cNvPr id="12" name="Picture 11">
            <a:extLst>
              <a:ext uri="{FF2B5EF4-FFF2-40B4-BE49-F238E27FC236}">
                <a16:creationId xmlns:a16="http://schemas.microsoft.com/office/drawing/2014/main" id="{0F847017-7C94-410B-A8FE-17304C4F0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187" y="1822449"/>
            <a:ext cx="5163866" cy="4059431"/>
          </a:xfrm>
          <a:prstGeom prst="rect">
            <a:avLst/>
          </a:prstGeom>
        </p:spPr>
      </p:pic>
      <p:pic>
        <p:nvPicPr>
          <p:cNvPr id="14" name="Picture 13">
            <a:extLst>
              <a:ext uri="{FF2B5EF4-FFF2-40B4-BE49-F238E27FC236}">
                <a16:creationId xmlns:a16="http://schemas.microsoft.com/office/drawing/2014/main" id="{B6AC0BFB-AC90-4047-96AC-19FCED558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8360" y="1822449"/>
            <a:ext cx="1615440" cy="3375660"/>
          </a:xfrm>
          <a:prstGeom prst="rect">
            <a:avLst/>
          </a:prstGeom>
        </p:spPr>
      </p:pic>
      <p:pic>
        <p:nvPicPr>
          <p:cNvPr id="16" name="Picture 15">
            <a:extLst>
              <a:ext uri="{FF2B5EF4-FFF2-40B4-BE49-F238E27FC236}">
                <a16:creationId xmlns:a16="http://schemas.microsoft.com/office/drawing/2014/main" id="{387B4B65-834A-4D5D-ACC5-A663168ED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962" y="4498406"/>
            <a:ext cx="5459767" cy="1983015"/>
          </a:xfrm>
          <a:prstGeom prst="rect">
            <a:avLst/>
          </a:prstGeom>
        </p:spPr>
      </p:pic>
      <p:pic>
        <p:nvPicPr>
          <p:cNvPr id="18" name="Picture 17">
            <a:extLst>
              <a:ext uri="{FF2B5EF4-FFF2-40B4-BE49-F238E27FC236}">
                <a16:creationId xmlns:a16="http://schemas.microsoft.com/office/drawing/2014/main" id="{A9B9B1AD-5FA5-4724-9A17-22AA1BB2FD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3874" y="4498405"/>
            <a:ext cx="4743311" cy="1983015"/>
          </a:xfrm>
          <a:prstGeom prst="rect">
            <a:avLst/>
          </a:prstGeom>
        </p:spPr>
      </p:pic>
      <p:pic>
        <p:nvPicPr>
          <p:cNvPr id="20" name="Picture 19">
            <a:extLst>
              <a:ext uri="{FF2B5EF4-FFF2-40B4-BE49-F238E27FC236}">
                <a16:creationId xmlns:a16="http://schemas.microsoft.com/office/drawing/2014/main" id="{34C9F2D2-B089-4E2A-BBCE-8F30239A88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0691" y="1822448"/>
            <a:ext cx="1158102" cy="3160047"/>
          </a:xfrm>
          <a:prstGeom prst="rect">
            <a:avLst/>
          </a:prstGeom>
        </p:spPr>
      </p:pic>
      <p:pic>
        <p:nvPicPr>
          <p:cNvPr id="22" name="Picture 21">
            <a:extLst>
              <a:ext uri="{FF2B5EF4-FFF2-40B4-BE49-F238E27FC236}">
                <a16:creationId xmlns:a16="http://schemas.microsoft.com/office/drawing/2014/main" id="{60376704-2433-43AD-A959-81ACC24C24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0791" y="4254860"/>
            <a:ext cx="1883009" cy="2226560"/>
          </a:xfrm>
          <a:prstGeom prst="rect">
            <a:avLst/>
          </a:prstGeom>
        </p:spPr>
      </p:pic>
      <p:pic>
        <p:nvPicPr>
          <p:cNvPr id="24" name="Picture 23">
            <a:extLst>
              <a:ext uri="{FF2B5EF4-FFF2-40B4-BE49-F238E27FC236}">
                <a16:creationId xmlns:a16="http://schemas.microsoft.com/office/drawing/2014/main" id="{73D31177-1D58-49BC-A970-46C086BB46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9574" y="1822448"/>
            <a:ext cx="615767" cy="2257813"/>
          </a:xfrm>
          <a:prstGeom prst="rect">
            <a:avLst/>
          </a:prstGeom>
        </p:spPr>
      </p:pic>
      <p:pic>
        <p:nvPicPr>
          <p:cNvPr id="26" name="Picture 25">
            <a:extLst>
              <a:ext uri="{FF2B5EF4-FFF2-40B4-BE49-F238E27FC236}">
                <a16:creationId xmlns:a16="http://schemas.microsoft.com/office/drawing/2014/main" id="{3CFCE497-FD37-4BEE-A091-918C6AA0D2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8200" y="5154026"/>
            <a:ext cx="1099557" cy="1325563"/>
          </a:xfrm>
          <a:prstGeom prst="rect">
            <a:avLst/>
          </a:prstGeom>
        </p:spPr>
      </p:pic>
      <p:pic>
        <p:nvPicPr>
          <p:cNvPr id="28" name="Picture 27">
            <a:extLst>
              <a:ext uri="{FF2B5EF4-FFF2-40B4-BE49-F238E27FC236}">
                <a16:creationId xmlns:a16="http://schemas.microsoft.com/office/drawing/2014/main" id="{822E2D4D-CE8A-43A4-8ABF-085996DF71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20626" y="1822448"/>
            <a:ext cx="2439464" cy="958529"/>
          </a:xfrm>
          <a:prstGeom prst="rect">
            <a:avLst/>
          </a:prstGeom>
        </p:spPr>
      </p:pic>
      <p:pic>
        <p:nvPicPr>
          <p:cNvPr id="30" name="Picture 29">
            <a:extLst>
              <a:ext uri="{FF2B5EF4-FFF2-40B4-BE49-F238E27FC236}">
                <a16:creationId xmlns:a16="http://schemas.microsoft.com/office/drawing/2014/main" id="{ED718E75-5487-4896-B7C8-060FB0BE33A9}"/>
              </a:ext>
            </a:extLst>
          </p:cNvPr>
          <p:cNvPicPr>
            <a:picLocks noChangeAspect="1"/>
          </p:cNvPicPr>
          <p:nvPr/>
        </p:nvPicPr>
        <p:blipFill rotWithShape="1">
          <a:blip r:embed="rId13">
            <a:extLst>
              <a:ext uri="{28A0092B-C50C-407E-A947-70E740481C1C}">
                <a14:useLocalDpi xmlns:a14="http://schemas.microsoft.com/office/drawing/2010/main" val="0"/>
              </a:ext>
            </a:extLst>
          </a:blip>
          <a:srcRect r="49947"/>
          <a:stretch/>
        </p:blipFill>
        <p:spPr>
          <a:xfrm>
            <a:off x="5430778" y="3510279"/>
            <a:ext cx="1367622" cy="1401290"/>
          </a:xfrm>
          <a:prstGeom prst="rect">
            <a:avLst/>
          </a:prstGeom>
        </p:spPr>
      </p:pic>
      <p:pic>
        <p:nvPicPr>
          <p:cNvPr id="32" name="Picture 31">
            <a:extLst>
              <a:ext uri="{FF2B5EF4-FFF2-40B4-BE49-F238E27FC236}">
                <a16:creationId xmlns:a16="http://schemas.microsoft.com/office/drawing/2014/main" id="{898DCF4A-AD3F-4CA8-8C5F-57978B1B6815}"/>
              </a:ext>
            </a:extLst>
          </p:cNvPr>
          <p:cNvPicPr>
            <a:picLocks noChangeAspect="1"/>
          </p:cNvPicPr>
          <p:nvPr/>
        </p:nvPicPr>
        <p:blipFill rotWithShape="1">
          <a:blip r:embed="rId14">
            <a:extLst>
              <a:ext uri="{28A0092B-C50C-407E-A947-70E740481C1C}">
                <a14:useLocalDpi xmlns:a14="http://schemas.microsoft.com/office/drawing/2010/main" val="0"/>
              </a:ext>
            </a:extLst>
          </a:blip>
          <a:srcRect r="36627"/>
          <a:stretch/>
        </p:blipFill>
        <p:spPr>
          <a:xfrm>
            <a:off x="7878873" y="3293732"/>
            <a:ext cx="1911816" cy="1508313"/>
          </a:xfrm>
          <a:prstGeom prst="rect">
            <a:avLst/>
          </a:prstGeom>
        </p:spPr>
      </p:pic>
      <p:pic>
        <p:nvPicPr>
          <p:cNvPr id="34" name="Picture 33">
            <a:extLst>
              <a:ext uri="{FF2B5EF4-FFF2-40B4-BE49-F238E27FC236}">
                <a16:creationId xmlns:a16="http://schemas.microsoft.com/office/drawing/2014/main" id="{85C9223B-E3FC-41F5-9EB7-BBBAC383BADD}"/>
              </a:ext>
            </a:extLst>
          </p:cNvPr>
          <p:cNvPicPr>
            <a:picLocks noChangeAspect="1"/>
          </p:cNvPicPr>
          <p:nvPr/>
        </p:nvPicPr>
        <p:blipFill rotWithShape="1">
          <a:blip r:embed="rId15">
            <a:extLst>
              <a:ext uri="{28A0092B-C50C-407E-A947-70E740481C1C}">
                <a14:useLocalDpi xmlns:a14="http://schemas.microsoft.com/office/drawing/2010/main" val="0"/>
              </a:ext>
            </a:extLst>
          </a:blip>
          <a:srcRect l="7581" t="4720" r="23109" b="52218"/>
          <a:stretch/>
        </p:blipFill>
        <p:spPr>
          <a:xfrm>
            <a:off x="5304907" y="1822447"/>
            <a:ext cx="2149724" cy="1242613"/>
          </a:xfrm>
          <a:prstGeom prst="rect">
            <a:avLst/>
          </a:prstGeom>
        </p:spPr>
      </p:pic>
      <p:pic>
        <p:nvPicPr>
          <p:cNvPr id="36" name="Picture 35">
            <a:extLst>
              <a:ext uri="{FF2B5EF4-FFF2-40B4-BE49-F238E27FC236}">
                <a16:creationId xmlns:a16="http://schemas.microsoft.com/office/drawing/2014/main" id="{86B9DF08-D7E9-4E45-8862-C3C04A130F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4327" y="1822447"/>
            <a:ext cx="2492912" cy="1080613"/>
          </a:xfrm>
          <a:prstGeom prst="rect">
            <a:avLst/>
          </a:prstGeom>
        </p:spPr>
      </p:pic>
      <p:pic>
        <p:nvPicPr>
          <p:cNvPr id="40" name="Picture 39">
            <a:extLst>
              <a:ext uri="{FF2B5EF4-FFF2-40B4-BE49-F238E27FC236}">
                <a16:creationId xmlns:a16="http://schemas.microsoft.com/office/drawing/2014/main" id="{90B238B0-C832-43F3-A30E-3397C64FEE33}"/>
              </a:ext>
            </a:extLst>
          </p:cNvPr>
          <p:cNvPicPr>
            <a:picLocks noChangeAspect="1"/>
          </p:cNvPicPr>
          <p:nvPr/>
        </p:nvPicPr>
        <p:blipFill rotWithShape="1">
          <a:blip r:embed="rId17">
            <a:extLst>
              <a:ext uri="{28A0092B-C50C-407E-A947-70E740481C1C}">
                <a14:useLocalDpi xmlns:a14="http://schemas.microsoft.com/office/drawing/2010/main" val="0"/>
              </a:ext>
            </a:extLst>
          </a:blip>
          <a:srcRect l="19360" t="48988" r="28407" b="12678"/>
          <a:stretch/>
        </p:blipFill>
        <p:spPr>
          <a:xfrm>
            <a:off x="4145565" y="5739190"/>
            <a:ext cx="1974567" cy="742230"/>
          </a:xfrm>
          <a:prstGeom prst="rect">
            <a:avLst/>
          </a:prstGeom>
        </p:spPr>
      </p:pic>
      <p:pic>
        <p:nvPicPr>
          <p:cNvPr id="42" name="Picture 41">
            <a:extLst>
              <a:ext uri="{FF2B5EF4-FFF2-40B4-BE49-F238E27FC236}">
                <a16:creationId xmlns:a16="http://schemas.microsoft.com/office/drawing/2014/main" id="{B9AE7059-AC70-4680-B390-59C423093F6A}"/>
              </a:ext>
            </a:extLst>
          </p:cNvPr>
          <p:cNvPicPr>
            <a:picLocks noChangeAspect="1"/>
          </p:cNvPicPr>
          <p:nvPr/>
        </p:nvPicPr>
        <p:blipFill rotWithShape="1">
          <a:blip r:embed="rId18">
            <a:extLst>
              <a:ext uri="{28A0092B-C50C-407E-A947-70E740481C1C}">
                <a14:useLocalDpi xmlns:a14="http://schemas.microsoft.com/office/drawing/2010/main" val="0"/>
              </a:ext>
            </a:extLst>
          </a:blip>
          <a:srcRect l="9987" t="3486" r="20463" b="18284"/>
          <a:stretch/>
        </p:blipFill>
        <p:spPr>
          <a:xfrm>
            <a:off x="2893396" y="2552154"/>
            <a:ext cx="559911" cy="1242613"/>
          </a:xfrm>
          <a:prstGeom prst="rect">
            <a:avLst/>
          </a:prstGeom>
        </p:spPr>
      </p:pic>
      <p:pic>
        <p:nvPicPr>
          <p:cNvPr id="46" name="Picture 45">
            <a:extLst>
              <a:ext uri="{FF2B5EF4-FFF2-40B4-BE49-F238E27FC236}">
                <a16:creationId xmlns:a16="http://schemas.microsoft.com/office/drawing/2014/main" id="{BF84FAE0-A88C-4891-8874-648B1403FB7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27796" y="5845159"/>
            <a:ext cx="3226004" cy="674314"/>
          </a:xfrm>
          <a:prstGeom prst="rect">
            <a:avLst/>
          </a:prstGeom>
        </p:spPr>
      </p:pic>
      <p:pic>
        <p:nvPicPr>
          <p:cNvPr id="48" name="Picture 47">
            <a:extLst>
              <a:ext uri="{FF2B5EF4-FFF2-40B4-BE49-F238E27FC236}">
                <a16:creationId xmlns:a16="http://schemas.microsoft.com/office/drawing/2014/main" id="{26E9C138-3690-4B7E-9F70-426D092FFF4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20890" y="2339078"/>
            <a:ext cx="1728840" cy="1150784"/>
          </a:xfrm>
          <a:prstGeom prst="rect">
            <a:avLst/>
          </a:prstGeom>
        </p:spPr>
      </p:pic>
    </p:spTree>
    <p:extLst>
      <p:ext uri="{BB962C8B-B14F-4D97-AF65-F5344CB8AC3E}">
        <p14:creationId xmlns:p14="http://schemas.microsoft.com/office/powerpoint/2010/main" val="1835650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using a smart watch&#10;&#10;Description automatically generated">
            <a:extLst>
              <a:ext uri="{FF2B5EF4-FFF2-40B4-BE49-F238E27FC236}">
                <a16:creationId xmlns:a16="http://schemas.microsoft.com/office/drawing/2014/main" id="{4E0C21BE-DA71-D37A-7457-0E6FFCBD0EBD}"/>
              </a:ext>
            </a:extLst>
          </p:cNvPr>
          <p:cNvPicPr>
            <a:picLocks noChangeAspect="1"/>
          </p:cNvPicPr>
          <p:nvPr/>
        </p:nvPicPr>
        <p:blipFill>
          <a:blip r:embed="rId2"/>
          <a:srcRect t="2141" r="-2" b="577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hand holding a blue object&#10;&#10;Description automatically generated">
            <a:extLst>
              <a:ext uri="{FF2B5EF4-FFF2-40B4-BE49-F238E27FC236}">
                <a16:creationId xmlns:a16="http://schemas.microsoft.com/office/drawing/2014/main" id="{72D04D14-535F-44F3-7B9A-96BF7A070C6E}"/>
              </a:ext>
            </a:extLst>
          </p:cNvPr>
          <p:cNvPicPr>
            <a:picLocks noChangeAspect="1"/>
          </p:cNvPicPr>
          <p:nvPr/>
        </p:nvPicPr>
        <p:blipFill>
          <a:blip r:embed="rId3"/>
          <a:srcRect t="4490" r="-2" b="1402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BFEAD8C-247B-E34D-0FF3-D469C6BF310C}"/>
              </a:ext>
            </a:extLst>
          </p:cNvPr>
          <p:cNvSpPr>
            <a:spLocks noGrp="1"/>
          </p:cNvSpPr>
          <p:nvPr>
            <p:ph type="title"/>
          </p:nvPr>
        </p:nvSpPr>
        <p:spPr>
          <a:xfrm>
            <a:off x="448056" y="471347"/>
            <a:ext cx="4896302" cy="1446784"/>
          </a:xfrm>
        </p:spPr>
        <p:txBody>
          <a:bodyPr>
            <a:normAutofit/>
          </a:bodyPr>
          <a:lstStyle/>
          <a:p>
            <a:r>
              <a:rPr lang="en-US" sz="4000" dirty="0">
                <a:ea typeface="Calibri Light"/>
                <a:cs typeface="Calibri Light"/>
              </a:rPr>
              <a:t>Communicating Recognition </a:t>
            </a:r>
            <a:endParaRPr lang="en-US" sz="4000" dirty="0"/>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Content Placeholder 5" descr="A sign on a window&#10;&#10;Description automatically generated">
            <a:extLst>
              <a:ext uri="{FF2B5EF4-FFF2-40B4-BE49-F238E27FC236}">
                <a16:creationId xmlns:a16="http://schemas.microsoft.com/office/drawing/2014/main" id="{8EAC5EAF-8B41-9A3E-B7FB-ABE5F244B88F}"/>
              </a:ext>
            </a:extLst>
          </p:cNvPr>
          <p:cNvPicPr>
            <a:picLocks noGrp="1" noChangeAspect="1"/>
          </p:cNvPicPr>
          <p:nvPr>
            <p:ph idx="1"/>
          </p:nvPr>
        </p:nvPicPr>
        <p:blipFill>
          <a:blip r:embed="rId4"/>
          <a:srcRect l="-926" t="1234" r="-232" b="17284"/>
          <a:stretch/>
        </p:blipFill>
        <p:spPr>
          <a:xfrm>
            <a:off x="63500" y="2346960"/>
            <a:ext cx="5549928" cy="3352798"/>
          </a:xfrm>
        </p:spPr>
      </p:pic>
      <p:sp>
        <p:nvSpPr>
          <p:cNvPr id="13" name="TextBox 12">
            <a:extLst>
              <a:ext uri="{FF2B5EF4-FFF2-40B4-BE49-F238E27FC236}">
                <a16:creationId xmlns:a16="http://schemas.microsoft.com/office/drawing/2014/main" id="{90F4792C-01A8-422A-B1EF-73B07CABB3F6}"/>
              </a:ext>
            </a:extLst>
          </p:cNvPr>
          <p:cNvSpPr txBox="1"/>
          <p:nvPr/>
        </p:nvSpPr>
        <p:spPr>
          <a:xfrm>
            <a:off x="1232715" y="6238959"/>
            <a:ext cx="908576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Image Source: Jay Dunstan, various commercial and billboards. </a:t>
            </a:r>
          </a:p>
        </p:txBody>
      </p:sp>
    </p:spTree>
    <p:extLst>
      <p:ext uri="{BB962C8B-B14F-4D97-AF65-F5344CB8AC3E}">
        <p14:creationId xmlns:p14="http://schemas.microsoft.com/office/powerpoint/2010/main" val="2811050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TotalTime>
  <Words>853</Words>
  <Application>Microsoft Office PowerPoint</Application>
  <PresentationFormat>Widescreen</PresentationFormat>
  <Paragraphs>76</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Founders Grotesk Light</vt:lpstr>
      <vt:lpstr>Segoe UI</vt:lpstr>
      <vt:lpstr>Times New Roman</vt:lpstr>
      <vt:lpstr>Office Theme</vt:lpstr>
      <vt:lpstr>PowerPoint Presentation</vt:lpstr>
      <vt:lpstr>Nancy Fraser </vt:lpstr>
      <vt:lpstr>Justice Interruptus 1997</vt:lpstr>
      <vt:lpstr>The Events of 1989</vt:lpstr>
      <vt:lpstr>Binaries </vt:lpstr>
      <vt:lpstr>Binaries II</vt:lpstr>
      <vt:lpstr>Why Injustice Endures...</vt:lpstr>
      <vt:lpstr>Cultural Recognition – The Performance of Equality</vt:lpstr>
      <vt:lpstr>Communicating Recognition </vt:lpstr>
      <vt:lpstr>Skin as Communicator of 'Justice'</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Jay DUNSTAN</cp:lastModifiedBy>
  <cp:revision>1080</cp:revision>
  <dcterms:created xsi:type="dcterms:W3CDTF">2024-03-08T14:15:20Z</dcterms:created>
  <dcterms:modified xsi:type="dcterms:W3CDTF">2024-12-06T18:43:53Z</dcterms:modified>
</cp:coreProperties>
</file>