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Default Extension="emf" ContentType="image/x-emf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6" r:id="rId5"/>
    <p:sldId id="264" r:id="rId6"/>
    <p:sldId id="267" r:id="rId7"/>
    <p:sldId id="268" r:id="rId8"/>
    <p:sldId id="269" r:id="rId9"/>
    <p:sldId id="272" r:id="rId10"/>
    <p:sldId id="271" r:id="rId11"/>
    <p:sldId id="276" r:id="rId12"/>
    <p:sldId id="273" r:id="rId13"/>
    <p:sldId id="275" r:id="rId14"/>
    <p:sldId id="278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4912" autoAdjust="0"/>
  </p:normalViewPr>
  <p:slideViewPr>
    <p:cSldViewPr showGuides="1">
      <p:cViewPr varScale="1">
        <p:scale>
          <a:sx n="86" d="100"/>
          <a:sy n="86" d="100"/>
        </p:scale>
        <p:origin x="-1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F7152-BABB-4FC7-8D61-4471735EED08}" type="datetimeFigureOut">
              <a:rPr lang="en-GB" smtClean="0"/>
              <a:pPr/>
              <a:t>6/24/13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B5061-7F2D-47DA-8946-0E3167804B5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8479"/>
            <a:fld id="{F96D97C5-F6B0-467C-9EDA-F10C1D85A430}" type="slidenum">
              <a:rPr lang="en-GB" smtClean="0"/>
              <a:pPr defTabSz="938479"/>
              <a:t>4</a:t>
            </a:fld>
            <a:endParaRPr lang="en-GB" dirty="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3401"/>
            <a:ext cx="5030018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8479"/>
            <a:fld id="{A949F475-8C53-47CD-9FEB-7991F5E5FA64}" type="slidenum">
              <a:rPr lang="en-GB" smtClean="0"/>
              <a:pPr defTabSz="938479"/>
              <a:t>5</a:t>
            </a:fld>
            <a:endParaRPr lang="en-GB" dirty="0" smtClean="0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82929" y="8685381"/>
            <a:ext cx="297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888" tIns="46944" rIns="93888" bIns="46944" anchor="b"/>
          <a:lstStyle/>
          <a:p>
            <a:pPr algn="r" defTabSz="938479"/>
            <a:fld id="{E530AB45-60A3-4057-B24D-31CB4F356049}" type="slidenum">
              <a:rPr lang="en-GB" sz="1300">
                <a:latin typeface="Arial" charset="0"/>
              </a:rPr>
              <a:pPr algn="r" defTabSz="938479"/>
              <a:t>5</a:t>
            </a:fld>
            <a:endParaRPr lang="en-GB" sz="1300" dirty="0">
              <a:latin typeface="Arial" charset="0"/>
            </a:endParaRPr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D2E507-8B73-474B-B388-65096EBF89EF}" type="slidenum">
              <a:rPr lang="en-GB"/>
              <a:pPr/>
              <a:t>6</a:t>
            </a:fld>
            <a:endParaRPr lang="en-GB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F36CBA-497A-4F6A-97E8-53CB6FC77728}" type="slidenum">
              <a:rPr lang="en-GB"/>
              <a:pPr/>
              <a:t>10</a:t>
            </a:fld>
            <a:endParaRPr lang="en-GB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conclusion that is supported by </a:t>
            </a:r>
            <a:r>
              <a:rPr lang="en-GB" dirty="0" err="1" smtClean="0"/>
              <a:t>Toplak</a:t>
            </a:r>
            <a:r>
              <a:rPr lang="en-GB" dirty="0" smtClean="0"/>
              <a:t>, West, and </a:t>
            </a:r>
            <a:r>
              <a:rPr lang="en-GB" dirty="0" err="1" smtClean="0"/>
              <a:t>Stanovich</a:t>
            </a:r>
            <a:r>
              <a:rPr lang="en-GB" dirty="0" smtClean="0"/>
              <a:t> (2011) who previously showed that performance on the CRT predicted heuristic thinking even when measures of cognitive ability and executive functioning were controlled for.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5061-7F2D-47DA-8946-0E3167804B5A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conclusion that is supported by </a:t>
            </a:r>
            <a:r>
              <a:rPr lang="en-GB" dirty="0" err="1" smtClean="0"/>
              <a:t>Toplak</a:t>
            </a:r>
            <a:r>
              <a:rPr lang="en-GB" dirty="0" smtClean="0"/>
              <a:t>, West, and </a:t>
            </a:r>
            <a:r>
              <a:rPr lang="en-GB" dirty="0" err="1" smtClean="0"/>
              <a:t>Stanovich</a:t>
            </a:r>
            <a:r>
              <a:rPr lang="en-GB" dirty="0" smtClean="0"/>
              <a:t> (2011) who previously showed that performance on the CRT predicted heuristic thinking even when measures of cognitive ability and executive functioning were controlled for.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B5061-7F2D-47DA-8946-0E3167804B5A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D94\DATA\Corporate Marketing\Brand Development\Master Brand Assets\Master Logo+River Lockups\UEL BRANDING DEVICE MASTER rgb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14808" y="3429000"/>
            <a:ext cx="15716984" cy="392924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000109"/>
            <a:ext cx="7772400" cy="642942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420" y="16764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2C830-2931-40F4-A9AD-9D1B2FCAF2C8}" type="datetimeFigureOut">
              <a:rPr lang="en-US" smtClean="0"/>
              <a:pPr/>
              <a:t>6/24/13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F499-35EC-47F5-ADA8-AEB26AC70B6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287" b="3516"/>
          <a:stretch>
            <a:fillRect/>
          </a:stretch>
        </p:blipFill>
        <p:spPr bwMode="auto">
          <a:xfrm>
            <a:off x="6372200" y="5671860"/>
            <a:ext cx="2771800" cy="118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287" b="3516"/>
          <a:stretch>
            <a:fillRect/>
          </a:stretch>
        </p:blipFill>
        <p:spPr bwMode="auto">
          <a:xfrm>
            <a:off x="6372200" y="5671860"/>
            <a:ext cx="2771800" cy="118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287" b="3516"/>
          <a:stretch>
            <a:fillRect/>
          </a:stretch>
        </p:blipFill>
        <p:spPr bwMode="auto">
          <a:xfrm>
            <a:off x="6372200" y="5671860"/>
            <a:ext cx="2771800" cy="118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287" b="3516"/>
          <a:stretch>
            <a:fillRect/>
          </a:stretch>
        </p:blipFill>
        <p:spPr bwMode="auto">
          <a:xfrm>
            <a:off x="6372200" y="5671860"/>
            <a:ext cx="2771800" cy="118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r="2287" b="3516"/>
          <a:stretch>
            <a:fillRect/>
          </a:stretch>
        </p:blipFill>
        <p:spPr bwMode="auto">
          <a:xfrm>
            <a:off x="6372200" y="5671860"/>
            <a:ext cx="2771800" cy="118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2C830-2931-40F4-A9AD-9D1B2FCAF2C8}" type="datetimeFigureOut">
              <a:rPr lang="en-US" smtClean="0"/>
              <a:pPr/>
              <a:t>6/24/13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7F499-35EC-47F5-ADA8-AEB26AC70B6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633930"/>
            <a:ext cx="7772400" cy="64294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Good thinking or gut feeling? Decision-making style and rationality in traders, bankers and financial non-experts</a:t>
            </a:r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3505200"/>
            <a:ext cx="63246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Volker Thoma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dirty="0" smtClean="0">
                <a:solidFill>
                  <a:schemeClr val="tx2"/>
                </a:solidFill>
              </a:rPr>
              <a:t>School of Psychology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Methods</a:t>
            </a:r>
            <a:endParaRPr lang="en-GB" sz="4000" dirty="0"/>
          </a:p>
        </p:txBody>
      </p:sp>
      <p:sp>
        <p:nvSpPr>
          <p:cNvPr id="53248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268760"/>
            <a:ext cx="8540750" cy="503996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800" dirty="0" smtClean="0"/>
              <a:t>The Cognitive Reflection test  (Frederick, 2005)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“A </a:t>
            </a:r>
            <a:r>
              <a:rPr lang="en-GB" sz="2000" dirty="0"/>
              <a:t>bat and a ball cost £1.10 in total. The bat costs £1 more than the ball. How many pence does the ball cost</a:t>
            </a:r>
            <a:r>
              <a:rPr lang="en-GB" sz="2000" dirty="0" smtClean="0"/>
              <a:t>?”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measures the tendency to inhibit automatic but frequently false responses in reasoning tasks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3 questions</a:t>
            </a:r>
          </a:p>
          <a:p>
            <a:pPr>
              <a:lnSpc>
                <a:spcPct val="90000"/>
              </a:lnSpc>
            </a:pPr>
            <a:r>
              <a:rPr lang="en-GB" sz="2800" dirty="0" smtClean="0"/>
              <a:t>REI: Rational-Experiential Inventory (Epstein &amp; </a:t>
            </a:r>
            <a:r>
              <a:rPr lang="en-GB" sz="2800" dirty="0" err="1" smtClean="0"/>
              <a:t>Paccini</a:t>
            </a:r>
            <a:r>
              <a:rPr lang="en-GB" sz="2800" dirty="0" smtClean="0"/>
              <a:t>, 1999)</a:t>
            </a:r>
          </a:p>
          <a:p>
            <a:pPr lvl="1">
              <a:lnSpc>
                <a:spcPct val="90000"/>
              </a:lnSpc>
            </a:pPr>
            <a:r>
              <a:rPr lang="en-GB" sz="2100" dirty="0" smtClean="0"/>
              <a:t>Statements such as: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n-GB" sz="2100" dirty="0" smtClean="0"/>
              <a:t>I trust my initial feelings about people</a:t>
            </a:r>
          </a:p>
          <a:p>
            <a:pPr lvl="1">
              <a:lnSpc>
                <a:spcPct val="90000"/>
              </a:lnSpc>
              <a:buFont typeface="Courier New" pitchFamily="49" charset="0"/>
              <a:buChar char="o"/>
            </a:pPr>
            <a:r>
              <a:rPr lang="en-GB" sz="2100" dirty="0" smtClean="0"/>
              <a:t>I prefer complex to simple problems</a:t>
            </a:r>
          </a:p>
          <a:p>
            <a:pPr lvl="1">
              <a:lnSpc>
                <a:spcPct val="90000"/>
              </a:lnSpc>
            </a:pPr>
            <a:r>
              <a:rPr lang="en-GB" sz="2100" dirty="0" smtClean="0"/>
              <a:t>10/24 questions</a:t>
            </a:r>
          </a:p>
          <a:p>
            <a:r>
              <a:rPr lang="en-GB" sz="2800" dirty="0" smtClean="0"/>
              <a:t>Risk questionnaire</a:t>
            </a:r>
          </a:p>
          <a:p>
            <a:pPr lvl="1">
              <a:lnSpc>
                <a:spcPct val="90000"/>
              </a:lnSpc>
            </a:pPr>
            <a:r>
              <a:rPr lang="en-GB" sz="2100" dirty="0" smtClean="0"/>
              <a:t>(</a:t>
            </a:r>
            <a:r>
              <a:rPr lang="en-GB" sz="2100" dirty="0" err="1" smtClean="0"/>
              <a:t>Dospert</a:t>
            </a:r>
            <a:r>
              <a:rPr lang="en-GB" sz="2100" dirty="0" smtClean="0"/>
              <a:t> et al., 2006)</a:t>
            </a:r>
            <a:endParaRPr lang="en-GB" sz="2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2013</a:t>
            </a:r>
            <a:endParaRPr lang="en-GB" dirty="0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JDM</a:t>
            </a:r>
            <a:endParaRPr lang="en-GB">
              <a:solidFill>
                <a:srgbClr val="EAEAE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3635896" cy="291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933056"/>
            <a:ext cx="3650375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268760"/>
            <a:ext cx="3600400" cy="288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933056"/>
            <a:ext cx="3672408" cy="294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Correlations Traders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59"/>
            <a:ext cx="8064896" cy="559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Traders scored significantly higher on the cognitive reflection task (CRT; Frederick, 2005) </a:t>
            </a:r>
          </a:p>
          <a:p>
            <a:pPr lvl="1"/>
            <a:r>
              <a:rPr lang="en-GB" dirty="0" smtClean="0"/>
              <a:t>than both other groups</a:t>
            </a:r>
          </a:p>
          <a:p>
            <a:r>
              <a:rPr lang="en-GB" dirty="0" smtClean="0"/>
              <a:t>Scores for Traders were also higher on a self-rated scale for reflective thinking (REI-R; </a:t>
            </a:r>
            <a:r>
              <a:rPr lang="en-GB" dirty="0" err="1" smtClean="0"/>
              <a:t>Pacini</a:t>
            </a:r>
            <a:r>
              <a:rPr lang="en-GB" dirty="0" smtClean="0"/>
              <a:t> &amp; Epstein, 1999)</a:t>
            </a:r>
          </a:p>
          <a:p>
            <a:r>
              <a:rPr lang="en-GB" dirty="0" smtClean="0"/>
              <a:t>There were no group differences for intuitive thinking, </a:t>
            </a:r>
          </a:p>
          <a:p>
            <a:pPr lvl="1"/>
            <a:r>
              <a:rPr lang="en-GB" dirty="0" smtClean="0"/>
              <a:t>although self-rated </a:t>
            </a:r>
            <a:r>
              <a:rPr lang="en-GB" dirty="0" err="1" smtClean="0"/>
              <a:t>experientiality</a:t>
            </a:r>
            <a:r>
              <a:rPr lang="en-GB" dirty="0" smtClean="0"/>
              <a:t> (REI-E) correlated with age overall</a:t>
            </a:r>
          </a:p>
          <a:p>
            <a:r>
              <a:rPr lang="en-GB" dirty="0" smtClean="0"/>
              <a:t>Financial risk-taking was higher for Traders </a:t>
            </a:r>
            <a:r>
              <a:rPr lang="en-GB" dirty="0" err="1" smtClean="0"/>
              <a:t>vs</a:t>
            </a:r>
            <a:r>
              <a:rPr lang="en-GB" dirty="0" smtClean="0"/>
              <a:t> other and Bankers </a:t>
            </a:r>
            <a:r>
              <a:rPr lang="en-GB" dirty="0" err="1" smtClean="0"/>
              <a:t>vs</a:t>
            </a:r>
            <a:r>
              <a:rPr lang="en-GB" dirty="0" smtClean="0"/>
              <a:t> 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Traders have a higher self-rated tendency for reflective thinking and a greater propensity to inhibit the use of mental shortcuts (heuristics) </a:t>
            </a:r>
          </a:p>
          <a:p>
            <a:r>
              <a:rPr lang="en-GB" dirty="0" smtClean="0"/>
              <a:t>Traders in the current study showed no elevated preference to use ‘intuition’ in their decision-making compared to other groups. </a:t>
            </a:r>
          </a:p>
          <a:p>
            <a:pPr lvl="1"/>
            <a:r>
              <a:rPr lang="en-GB" dirty="0" smtClean="0"/>
              <a:t>These group effects cannot be explained by differences in sex, age, or qualification</a:t>
            </a:r>
          </a:p>
          <a:p>
            <a:pPr lvl="2"/>
            <a:r>
              <a:rPr lang="en-GB" dirty="0" smtClean="0"/>
              <a:t>see also </a:t>
            </a:r>
            <a:r>
              <a:rPr lang="en-GB" dirty="0" err="1" smtClean="0"/>
              <a:t>Toplak</a:t>
            </a:r>
            <a:r>
              <a:rPr lang="en-GB" dirty="0" smtClean="0"/>
              <a:t>, West, and </a:t>
            </a:r>
            <a:r>
              <a:rPr lang="en-GB" dirty="0" err="1" smtClean="0"/>
              <a:t>Stanovich</a:t>
            </a:r>
            <a:r>
              <a:rPr lang="en-GB" dirty="0" smtClean="0"/>
              <a:t> (2011)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Rationality Debate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204864"/>
            <a:ext cx="2232248" cy="3434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276871"/>
            <a:ext cx="2880320" cy="3349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/>
          <a:lstStyle/>
          <a:p>
            <a:r>
              <a:rPr lang="en-GB" dirty="0" smtClean="0"/>
              <a:t>How rational are financial </a:t>
            </a:r>
            <a:br>
              <a:rPr lang="en-GB" dirty="0" smtClean="0"/>
            </a:br>
            <a:r>
              <a:rPr lang="en-GB" dirty="0" smtClean="0"/>
              <a:t>decision-makers? </a:t>
            </a:r>
          </a:p>
          <a:p>
            <a:pPr lvl="1"/>
            <a:r>
              <a:rPr lang="en-GB" dirty="0" smtClean="0"/>
              <a:t>Compared to non-experts</a:t>
            </a:r>
          </a:p>
          <a:p>
            <a:r>
              <a:rPr lang="en-GB" dirty="0" smtClean="0"/>
              <a:t>Different style of DM?</a:t>
            </a:r>
          </a:p>
          <a:p>
            <a:r>
              <a:rPr lang="en-GB" dirty="0" smtClean="0"/>
              <a:t>Different risk-taking?</a:t>
            </a:r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524000"/>
            <a:ext cx="33274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038600"/>
            <a:ext cx="3352800" cy="2082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Human judgment and decision-making – Rationality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Enlightenment</a:t>
            </a:r>
          </a:p>
          <a:p>
            <a:pPr lvl="1"/>
            <a:r>
              <a:rPr lang="en-GB" dirty="0" smtClean="0"/>
              <a:t>Decisions should be</a:t>
            </a:r>
            <a:br>
              <a:rPr lang="en-GB" dirty="0" smtClean="0"/>
            </a:br>
            <a:r>
              <a:rPr lang="en-GB" dirty="0" smtClean="0"/>
              <a:t>informed and logical</a:t>
            </a:r>
          </a:p>
          <a:p>
            <a:r>
              <a:rPr lang="en-GB" dirty="0" smtClean="0"/>
              <a:t>Rational Choice theory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Homo </a:t>
            </a:r>
            <a:r>
              <a:rPr lang="en-US" sz="2400" dirty="0" err="1" smtClean="0"/>
              <a:t>oeconomicus</a:t>
            </a:r>
            <a:r>
              <a:rPr lang="en-US" sz="2400" dirty="0" smtClean="0"/>
              <a:t> –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chooses the option with</a:t>
            </a:r>
            <a:br>
              <a:rPr lang="en-US" sz="2400" dirty="0" smtClean="0"/>
            </a:br>
            <a:r>
              <a:rPr lang="en-US" sz="2400" dirty="0" smtClean="0"/>
              <a:t>highest total utility</a:t>
            </a:r>
            <a:br>
              <a:rPr lang="en-US" sz="2400" dirty="0" smtClean="0"/>
            </a:br>
            <a:r>
              <a:rPr lang="en-US" sz="2400" dirty="0" smtClean="0"/>
              <a:t>(von Neumann &amp; Morgenstern,1947)</a:t>
            </a:r>
          </a:p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0888" y="1628800"/>
            <a:ext cx="2808312" cy="363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4375" y="428625"/>
            <a:ext cx="80772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The Problem with Linda</a:t>
            </a:r>
            <a:br>
              <a:rPr lang="en-GB" dirty="0" smtClean="0"/>
            </a:br>
            <a:r>
              <a:rPr lang="en-GB" sz="2200" dirty="0" smtClean="0"/>
              <a:t>(</a:t>
            </a:r>
            <a:r>
              <a:rPr lang="en-GB" sz="2200" dirty="0" err="1" smtClean="0"/>
              <a:t>Kahneman</a:t>
            </a:r>
            <a:r>
              <a:rPr lang="en-GB" sz="2200" dirty="0" smtClean="0"/>
              <a:t> &amp; </a:t>
            </a:r>
            <a:r>
              <a:rPr lang="en-GB" sz="2200" dirty="0" err="1" smtClean="0"/>
              <a:t>Tversky</a:t>
            </a:r>
            <a:r>
              <a:rPr lang="en-GB" sz="2200" dirty="0" smtClean="0"/>
              <a:t>, 1972)</a:t>
            </a:r>
            <a:endParaRPr lang="en-GB" sz="2200" b="1" dirty="0" smtClean="0"/>
          </a:p>
        </p:txBody>
      </p:sp>
      <p:sp>
        <p:nvSpPr>
          <p:cNvPr id="1822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809750"/>
            <a:ext cx="6214591" cy="4498975"/>
          </a:xfrm>
        </p:spPr>
        <p:txBody>
          <a:bodyPr>
            <a:normAutofit lnSpcReduction="10000"/>
          </a:bodyPr>
          <a:lstStyle/>
          <a:p>
            <a:pPr algn="just" eaLnBrk="1" hangingPunct="1">
              <a:defRPr/>
            </a:pPr>
            <a:r>
              <a:rPr lang="en-GB" sz="2400" b="1" dirty="0" smtClean="0"/>
              <a:t>Linda is 31 years old, single, outspoken, and very bright. She majored in philosophy. As a student she was deeply concerned with issues of discrimination and social justice, and also participated in anti-nuclear demonstrations.</a:t>
            </a:r>
          </a:p>
          <a:p>
            <a:pPr algn="just" eaLnBrk="1" hangingPunct="1">
              <a:defRPr/>
            </a:pPr>
            <a:endParaRPr lang="en-GB" sz="2400" b="1" dirty="0" smtClean="0"/>
          </a:p>
          <a:p>
            <a:pPr algn="just" eaLnBrk="1" hangingPunct="1">
              <a:defRPr/>
            </a:pPr>
            <a:r>
              <a:rPr lang="en-GB" sz="2400" b="1" dirty="0" smtClean="0"/>
              <a:t>Which of the following statements about Linda is more probable?</a:t>
            </a:r>
          </a:p>
          <a:p>
            <a:pPr lvl="1" algn="just" eaLnBrk="1" hangingPunct="1">
              <a:spcBef>
                <a:spcPct val="0"/>
              </a:spcBef>
              <a:defRPr/>
            </a:pPr>
            <a:r>
              <a:rPr lang="en-GB" sz="2000" dirty="0" smtClean="0"/>
              <a:t>A) She is a bank cashier.</a:t>
            </a:r>
          </a:p>
          <a:p>
            <a:pPr lvl="1" algn="just" eaLnBrk="1" hangingPunct="1">
              <a:spcBef>
                <a:spcPct val="0"/>
              </a:spcBef>
              <a:defRPr/>
            </a:pPr>
            <a:r>
              <a:rPr lang="en-GB" sz="2000" dirty="0" smtClean="0"/>
              <a:t>B) She is a bank cashier who is active in the feminist movement</a:t>
            </a:r>
            <a:r>
              <a:rPr lang="en-GB" sz="2000" b="1" dirty="0" smtClean="0"/>
              <a:t>.</a:t>
            </a:r>
            <a:endParaRPr lang="en-GB" sz="2000" b="1" dirty="0" smtClean="0">
              <a:latin typeface="Times New Roman" pitchFamily="18" charset="0"/>
            </a:endParaRPr>
          </a:p>
          <a:p>
            <a:pPr lvl="4" algn="just" eaLnBrk="1" hangingPunct="1">
              <a:defRPr/>
            </a:pPr>
            <a:endParaRPr lang="en-GB" b="1" dirty="0" smtClean="0">
              <a:latin typeface="Geneva" charset="0"/>
            </a:endParaRPr>
          </a:p>
          <a:p>
            <a:pPr eaLnBrk="1" hangingPunct="1">
              <a:defRPr/>
            </a:pPr>
            <a:endParaRPr lang="en-GB" b="1" dirty="0" smtClean="0"/>
          </a:p>
        </p:txBody>
      </p:sp>
      <p:sp>
        <p:nvSpPr>
          <p:cNvPr id="3379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/>
          <a:lstStyle/>
          <a:p>
            <a:r>
              <a:rPr lang="en-GB" smtClean="0"/>
              <a:t>2013</a:t>
            </a:r>
            <a:endParaRPr lang="en-GB" dirty="0">
              <a:solidFill>
                <a:srgbClr val="EAEAEA"/>
              </a:solidFill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dirty="0" smtClean="0"/>
              <a:t>Choice</a:t>
            </a:r>
            <a:endParaRPr lang="en-GB" dirty="0" smtClean="0">
              <a:solidFill>
                <a:srgbClr val="EAEAEA"/>
              </a:solidFill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/>
          <a:lstStyle/>
          <a:p>
            <a:endParaRPr lang="en-GB" smtClean="0"/>
          </a:p>
          <a:p>
            <a:endParaRPr lang="en-GB" smtClean="0"/>
          </a:p>
          <a:p>
            <a:fld id="{99327EEA-0204-40C0-A58A-5C1DD96D9C31}" type="slidenum">
              <a:rPr lang="en-GB" smtClean="0"/>
              <a:pPr/>
              <a:t>4</a:t>
            </a:fld>
            <a:endParaRPr lang="en-GB" smtClean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516216" y="3789040"/>
            <a:ext cx="2843212" cy="2736850"/>
            <a:chOff x="3969" y="935"/>
            <a:chExt cx="1791" cy="1724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4014" y="935"/>
              <a:ext cx="1746" cy="1724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3969" y="981"/>
              <a:ext cx="1542" cy="136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4558" y="1298"/>
              <a:ext cx="363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tabLst>
                  <a:tab pos="274638" algn="l"/>
                  <a:tab pos="876300" algn="l"/>
                </a:tabLst>
              </a:pPr>
              <a:r>
                <a:rPr lang="en-GB" sz="3200" b="1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4513" y="1752"/>
              <a:ext cx="590" cy="544"/>
            </a:xfrm>
            <a:prstGeom prst="ellipse">
              <a:avLst/>
            </a:prstGeom>
            <a:solidFill>
              <a:srgbClr val="00C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4649" y="1888"/>
              <a:ext cx="363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tabLst>
                  <a:tab pos="274638" algn="l"/>
                  <a:tab pos="876300" algn="l"/>
                </a:tabLst>
              </a:pPr>
              <a:r>
                <a:rPr lang="en-GB" sz="3200" b="1"/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/>
          <a:lstStyle/>
          <a:p>
            <a:r>
              <a:rPr lang="en-GB" smtClean="0"/>
              <a:t>2013</a:t>
            </a:r>
            <a:endParaRPr lang="en-GB" dirty="0">
              <a:solidFill>
                <a:srgbClr val="EAEAEA"/>
              </a:solidFill>
            </a:endParaRPr>
          </a:p>
        </p:txBody>
      </p:sp>
      <p:sp>
        <p:nvSpPr>
          <p:cNvPr id="3891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Choice</a:t>
            </a:r>
            <a:endParaRPr lang="en-GB" smtClean="0">
              <a:solidFill>
                <a:srgbClr val="EAEAEA"/>
              </a:solidFill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/>
          <a:lstStyle/>
          <a:p>
            <a:endParaRPr lang="en-GB" smtClean="0"/>
          </a:p>
          <a:p>
            <a:endParaRPr lang="en-GB" smtClean="0"/>
          </a:p>
          <a:p>
            <a:fld id="{89B598BC-7F1E-4A8B-8D20-BE0111344BAE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2129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Heuristics in decision making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00200"/>
            <a:ext cx="8229600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800" b="1" i="1" dirty="0" smtClean="0">
                <a:cs typeface="Times New Roman" pitchFamily="18" charset="0"/>
              </a:rPr>
              <a:t>Heuristic</a:t>
            </a:r>
            <a:r>
              <a:rPr lang="en-US" sz="2800" dirty="0" smtClean="0">
                <a:cs typeface="Times New Roman" pitchFamily="18" charset="0"/>
              </a:rPr>
              <a:t>:  a short cut; a strategy that risks error to gain efficiency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defRPr/>
            </a:pPr>
            <a:r>
              <a:rPr lang="en-US" sz="2400" b="1" i="1" dirty="0" smtClean="0">
                <a:cs typeface="Times New Roman" pitchFamily="18" charset="0"/>
              </a:rPr>
              <a:t>Vs. Algorithm</a:t>
            </a:r>
            <a:r>
              <a:rPr lang="en-US" sz="2400" dirty="0" smtClean="0">
                <a:cs typeface="Times New Roman" pitchFamily="18" charset="0"/>
              </a:rPr>
              <a:t>:  a guaranteed route to an </a:t>
            </a:r>
            <a:br>
              <a:rPr lang="en-US" sz="2400" dirty="0" smtClean="0">
                <a:cs typeface="Times New Roman" pitchFamily="18" charset="0"/>
              </a:rPr>
            </a:br>
            <a:r>
              <a:rPr lang="en-US" sz="2400" dirty="0" smtClean="0">
                <a:cs typeface="Times New Roman" pitchFamily="18" charset="0"/>
              </a:rPr>
              <a:t>outcome, may be more tedious and effortful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err="1" smtClean="0"/>
              <a:t>Tversky</a:t>
            </a:r>
            <a:r>
              <a:rPr lang="en-GB" sz="2800" dirty="0" smtClean="0"/>
              <a:t> &amp; </a:t>
            </a:r>
            <a:r>
              <a:rPr lang="en-GB" sz="2800" dirty="0" err="1" smtClean="0"/>
              <a:t>Kahneman</a:t>
            </a:r>
            <a:r>
              <a:rPr lang="en-GB" sz="2800" dirty="0" smtClean="0"/>
              <a:t>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dirty="0" smtClean="0"/>
              <a:t>measured human decision making against </a:t>
            </a:r>
            <a:br>
              <a:rPr lang="en-GB" sz="2400" dirty="0" smtClean="0"/>
            </a:br>
            <a:r>
              <a:rPr lang="en-GB" sz="2400" dirty="0" smtClean="0"/>
              <a:t>various normative standards taken from</a:t>
            </a:r>
            <a:br>
              <a:rPr lang="en-GB" sz="2400" dirty="0" smtClean="0"/>
            </a:br>
            <a:r>
              <a:rPr lang="en-GB" sz="2400" dirty="0" smtClean="0"/>
              <a:t>probability theory, statistics, and logic.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people use heuristics to make choices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These heuristics lead to biases, </a:t>
            </a:r>
            <a:br>
              <a:rPr lang="en-GB" sz="2800" dirty="0" smtClean="0"/>
            </a:br>
            <a:r>
              <a:rPr lang="en-GB" sz="2800" dirty="0" smtClean="0"/>
              <a:t>i.e. </a:t>
            </a:r>
            <a:r>
              <a:rPr lang="en-GB" sz="2800" u="sng" dirty="0" smtClean="0"/>
              <a:t>systematic</a:t>
            </a:r>
            <a:r>
              <a:rPr lang="en-GB" sz="2800" dirty="0" smtClean="0"/>
              <a:t> incorrect estimates</a:t>
            </a:r>
          </a:p>
        </p:txBody>
      </p:sp>
      <p:sp>
        <p:nvSpPr>
          <p:cNvPr id="38917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E22EC5B-D436-4D7B-8AEA-0BA0173E6860}" type="slidenum">
              <a:rPr lang="en-GB" sz="1400">
                <a:latin typeface="Arial" charset="0"/>
              </a:rPr>
              <a:pPr algn="r"/>
              <a:t>5</a:t>
            </a:fld>
            <a:endParaRPr lang="en-GB" sz="1400">
              <a:latin typeface="Arial" charset="0"/>
            </a:endParaRPr>
          </a:p>
        </p:txBody>
      </p:sp>
      <p:pic>
        <p:nvPicPr>
          <p:cNvPr id="2355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4113212"/>
            <a:ext cx="1066800" cy="1333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2355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2514600"/>
            <a:ext cx="1092200" cy="14843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/>
              <a:t>Two systems (processes) for thinking and DM</a:t>
            </a:r>
          </a:p>
        </p:txBody>
      </p:sp>
      <p:sp>
        <p:nvSpPr>
          <p:cNvPr id="5468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1520" y="1700808"/>
            <a:ext cx="5422900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>
                <a:effectLst/>
              </a:rPr>
              <a:t>Dual process models</a:t>
            </a:r>
          </a:p>
          <a:p>
            <a:pPr lvl="1">
              <a:lnSpc>
                <a:spcPct val="90000"/>
              </a:lnSpc>
            </a:pPr>
            <a:r>
              <a:rPr lang="en-GB" sz="2000" dirty="0">
                <a:effectLst/>
              </a:rPr>
              <a:t>Epstein, 1994; Evans, 1984, 2000; Evans &amp; Over, 1996; </a:t>
            </a:r>
            <a:r>
              <a:rPr lang="en-GB" sz="2000" dirty="0" err="1">
                <a:effectLst/>
              </a:rPr>
              <a:t>Goel</a:t>
            </a:r>
            <a:r>
              <a:rPr lang="en-GB" sz="2000" dirty="0">
                <a:effectLst/>
              </a:rPr>
              <a:t>, 1995; </a:t>
            </a:r>
            <a:r>
              <a:rPr lang="en-GB" sz="2000" dirty="0" err="1">
                <a:effectLst/>
              </a:rPr>
              <a:t>Kahneman</a:t>
            </a:r>
            <a:r>
              <a:rPr lang="en-GB" sz="2000" dirty="0">
                <a:effectLst/>
              </a:rPr>
              <a:t>, 2002; </a:t>
            </a:r>
            <a:r>
              <a:rPr lang="en-GB" sz="2000" dirty="0" err="1">
                <a:effectLst/>
              </a:rPr>
              <a:t>Kahneman</a:t>
            </a:r>
            <a:r>
              <a:rPr lang="en-GB" sz="2000" dirty="0">
                <a:effectLst/>
              </a:rPr>
              <a:t> &amp; Frederick, 2005; </a:t>
            </a:r>
            <a:r>
              <a:rPr lang="en-GB" sz="2000" dirty="0" err="1">
                <a:effectLst/>
              </a:rPr>
              <a:t>Sloman</a:t>
            </a:r>
            <a:r>
              <a:rPr lang="en-GB" sz="2000" dirty="0">
                <a:effectLst/>
              </a:rPr>
              <a:t>, 1996; </a:t>
            </a:r>
            <a:r>
              <a:rPr lang="en-GB" sz="2000" dirty="0" err="1">
                <a:effectLst/>
              </a:rPr>
              <a:t>Stanovich</a:t>
            </a:r>
            <a:r>
              <a:rPr lang="en-GB" sz="2000" dirty="0">
                <a:effectLst/>
              </a:rPr>
              <a:t> &amp; West, 2000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effectLst/>
              </a:rPr>
              <a:t>Also </a:t>
            </a:r>
            <a:r>
              <a:rPr lang="en-GB" sz="2400" dirty="0">
                <a:effectLst/>
              </a:rPr>
              <a:t>found for moral reasoning </a:t>
            </a:r>
          </a:p>
          <a:p>
            <a:pPr>
              <a:lnSpc>
                <a:spcPct val="90000"/>
              </a:lnSpc>
            </a:pPr>
            <a:endParaRPr lang="en-GB" sz="2400" dirty="0">
              <a:effectLst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2013</a:t>
            </a:r>
            <a:endParaRPr lang="en-GB" dirty="0">
              <a:solidFill>
                <a:srgbClr val="EAEAEA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Choice</a:t>
            </a:r>
            <a:endParaRPr lang="en-GB">
              <a:solidFill>
                <a:srgbClr val="EAEAEA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  <a:p>
            <a:endParaRPr lang="en-GB"/>
          </a:p>
          <a:p>
            <a:fld id="{F5CBFAA2-F096-4B6C-B89D-8CD799F5D3B4}" type="slidenum">
              <a:rPr lang="en-GB"/>
              <a:pPr/>
              <a:t>6</a:t>
            </a:fld>
            <a:endParaRPr lang="en-GB"/>
          </a:p>
        </p:txBody>
      </p:sp>
      <p:pic>
        <p:nvPicPr>
          <p:cNvPr id="546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44824"/>
            <a:ext cx="340836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844824"/>
            <a:ext cx="3467906" cy="40324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odd couples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F012E6B-7C61-46B7-8174-840DBA3B778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3867"/>
          <a:stretch>
            <a:fillRect/>
          </a:stretch>
        </p:blipFill>
        <p:spPr bwMode="auto">
          <a:xfrm>
            <a:off x="1259632" y="1268760"/>
            <a:ext cx="25922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340768"/>
            <a:ext cx="338921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293096"/>
            <a:ext cx="2808312" cy="235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://www.heyuguys.co.uk/images/2011/02/Finding-Nemo-220x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21088"/>
            <a:ext cx="3379575" cy="2304256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2013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Choice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Research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Are financial experts different from non-experts in</a:t>
            </a:r>
          </a:p>
          <a:p>
            <a:pPr lvl="1"/>
            <a:r>
              <a:rPr lang="en-GB" dirty="0" smtClean="0"/>
              <a:t>susceptibility to heuristics?</a:t>
            </a:r>
          </a:p>
          <a:p>
            <a:pPr lvl="2"/>
            <a:r>
              <a:rPr lang="en-GB" dirty="0" smtClean="0"/>
              <a:t>… and therefore “bad” decision-making</a:t>
            </a:r>
          </a:p>
          <a:p>
            <a:pPr lvl="2"/>
            <a:r>
              <a:rPr lang="en-GB" dirty="0" smtClean="0"/>
              <a:t>Hilton (2000); </a:t>
            </a:r>
            <a:r>
              <a:rPr lang="en-GB" dirty="0" err="1" smtClean="0"/>
              <a:t>Taleb</a:t>
            </a:r>
            <a:r>
              <a:rPr lang="en-GB" dirty="0" smtClean="0"/>
              <a:t> (2004)</a:t>
            </a:r>
          </a:p>
          <a:p>
            <a:pPr lvl="1"/>
            <a:r>
              <a:rPr lang="en-GB" dirty="0" smtClean="0"/>
              <a:t>Usage of DM styles?</a:t>
            </a:r>
          </a:p>
          <a:p>
            <a:pPr lvl="2"/>
            <a:r>
              <a:rPr lang="en-GB" dirty="0" smtClean="0"/>
              <a:t>‘reflective’ (rational) </a:t>
            </a:r>
            <a:r>
              <a:rPr lang="en-GB" dirty="0" err="1" smtClean="0"/>
              <a:t>vs</a:t>
            </a:r>
            <a:r>
              <a:rPr lang="en-GB" dirty="0" smtClean="0"/>
              <a:t> “intuitive’ (experiential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Risk taking?</a:t>
            </a:r>
          </a:p>
          <a:p>
            <a:pPr lvl="2"/>
            <a:r>
              <a:rPr lang="en-GB" dirty="0" smtClean="0"/>
              <a:t>Financial risk-taking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Participants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Online questionnaire</a:t>
            </a:r>
          </a:p>
          <a:p>
            <a:r>
              <a:rPr lang="en-GB" dirty="0" smtClean="0"/>
              <a:t>Group 1 (n=57) </a:t>
            </a:r>
          </a:p>
          <a:p>
            <a:pPr lvl="1"/>
            <a:r>
              <a:rPr lang="en-GB" dirty="0" smtClean="0"/>
              <a:t>respondents who do not work in banking or the financial industry</a:t>
            </a:r>
          </a:p>
          <a:p>
            <a:r>
              <a:rPr lang="en-GB" dirty="0" smtClean="0"/>
              <a:t>Group 2 (n=39) </a:t>
            </a:r>
          </a:p>
          <a:p>
            <a:pPr lvl="1"/>
            <a:r>
              <a:rPr lang="en-GB" dirty="0" smtClean="0"/>
              <a:t>work in a range of financial roles in banks and related organisations </a:t>
            </a:r>
          </a:p>
          <a:p>
            <a:pPr lvl="1"/>
            <a:r>
              <a:rPr lang="en-GB" dirty="0" smtClean="0"/>
              <a:t>but not in trading or trading support roles (“back” and “mid- office”)  </a:t>
            </a:r>
          </a:p>
          <a:p>
            <a:r>
              <a:rPr lang="en-GB" dirty="0" smtClean="0"/>
              <a:t>Group 3 (n=58) are financial traders</a:t>
            </a:r>
          </a:p>
          <a:p>
            <a:pPr lvl="1"/>
            <a:r>
              <a:rPr lang="en-GB" dirty="0" smtClean="0"/>
              <a:t>From 4 different banks/ trading firms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EL Master Brand">
      <a:dk1>
        <a:srgbClr val="0063A4"/>
      </a:dk1>
      <a:lt1>
        <a:sysClr val="window" lastClr="FFFFFF"/>
      </a:lt1>
      <a:dk2>
        <a:srgbClr val="009ADA"/>
      </a:dk2>
      <a:lt2>
        <a:srgbClr val="EEECE1"/>
      </a:lt2>
      <a:accent1>
        <a:srgbClr val="A7A9AC"/>
      </a:accent1>
      <a:accent2>
        <a:srgbClr val="A7A9AC"/>
      </a:accent2>
      <a:accent3>
        <a:srgbClr val="A7A9AC"/>
      </a:accent3>
      <a:accent4>
        <a:srgbClr val="A7A9AC"/>
      </a:accent4>
      <a:accent5>
        <a:srgbClr val="A7A9AC"/>
      </a:accent5>
      <a:accent6>
        <a:srgbClr val="A7A9AC"/>
      </a:accent6>
      <a:hlink>
        <a:srgbClr val="009ADA"/>
      </a:hlink>
      <a:folHlink>
        <a:srgbClr val="009ADA"/>
      </a:folHlink>
    </a:clrScheme>
    <a:fontScheme name="U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1772</TotalTime>
  <Words>820</Words>
  <Application>Microsoft Macintosh PowerPoint</Application>
  <PresentationFormat>On-screen Show (4:3)</PresentationFormat>
  <Paragraphs>110</Paragraphs>
  <Slides>15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Good thinking or gut feeling? Decision-making style and rationality in traders, bankers and financial non-experts</vt:lpstr>
      <vt:lpstr>Research Question</vt:lpstr>
      <vt:lpstr>Human judgment and decision-making – Rationality</vt:lpstr>
      <vt:lpstr>The Problem with Linda (Kahneman &amp; Tversky, 1972)</vt:lpstr>
      <vt:lpstr>Heuristics in decision making</vt:lpstr>
      <vt:lpstr>Two systems (processes) for thinking and DM</vt:lpstr>
      <vt:lpstr>Some odd couples</vt:lpstr>
      <vt:lpstr>Research Question</vt:lpstr>
      <vt:lpstr>Participants</vt:lpstr>
      <vt:lpstr>Methods</vt:lpstr>
      <vt:lpstr>Results</vt:lpstr>
      <vt:lpstr>Results – Correlations Traders</vt:lpstr>
      <vt:lpstr>Summary</vt:lpstr>
      <vt:lpstr>Conclusions</vt:lpstr>
      <vt:lpstr>Rationality Debate</vt:lpstr>
    </vt:vector>
  </TitlesOfParts>
  <Company>University of East London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of Health &amp; Bioscience</dc:title>
  <dc:creator>stuart2</dc:creator>
  <cp:lastModifiedBy>Volker Thoma</cp:lastModifiedBy>
  <cp:revision>43</cp:revision>
  <dcterms:created xsi:type="dcterms:W3CDTF">2013-06-24T10:03:29Z</dcterms:created>
  <dcterms:modified xsi:type="dcterms:W3CDTF">2013-06-24T10:21:44Z</dcterms:modified>
</cp:coreProperties>
</file>