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72" r:id="rId6"/>
    <p:sldId id="270" r:id="rId7"/>
    <p:sldId id="271" r:id="rId8"/>
    <p:sldId id="274" r:id="rId9"/>
    <p:sldId id="262" r:id="rId10"/>
    <p:sldId id="263" r:id="rId11"/>
    <p:sldId id="267" r:id="rId12"/>
    <p:sldId id="266" r:id="rId13"/>
    <p:sldId id="269" r:id="rId14"/>
    <p:sldId id="261" r:id="rId15"/>
  </p:sldIdLst>
  <p:sldSz cx="12192000" cy="6858000"/>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C61811-F3B4-496B-8E26-CC65AD0D57DC}" v="3" dt="2022-03-10T15:19:49.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94598" autoAdjust="0"/>
  </p:normalViewPr>
  <p:slideViewPr>
    <p:cSldViewPr snapToGrid="0">
      <p:cViewPr varScale="1">
        <p:scale>
          <a:sx n="81" d="100"/>
          <a:sy n="81" d="100"/>
        </p:scale>
        <p:origin x="754" y="62"/>
      </p:cViewPr>
      <p:guideLst/>
    </p:cSldViewPr>
  </p:slideViewPr>
  <p:outlineViewPr>
    <p:cViewPr>
      <p:scale>
        <a:sx n="33" d="100"/>
        <a:sy n="33" d="100"/>
      </p:scale>
      <p:origin x="0" y="0"/>
    </p:cViewPr>
  </p:outlineViewPr>
  <p:notesTextViewPr>
    <p:cViewPr>
      <p:scale>
        <a:sx n="25" d="100"/>
        <a:sy n="25" d="100"/>
      </p:scale>
      <p:origin x="0" y="0"/>
    </p:cViewPr>
  </p:notesTextViewPr>
  <p:sorterViewPr>
    <p:cViewPr>
      <p:scale>
        <a:sx n="100" d="100"/>
        <a:sy n="100" d="100"/>
      </p:scale>
      <p:origin x="0" y="-1867"/>
    </p:cViewPr>
  </p:sorterViewPr>
  <p:notesViewPr>
    <p:cSldViewPr snapToGrid="0">
      <p:cViewPr>
        <p:scale>
          <a:sx n="100" d="100"/>
          <a:sy n="100" d="100"/>
        </p:scale>
        <p:origin x="2390" y="-11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0E5D5C-AB86-43E9-9ABF-F69264C38D5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474577B-AA55-4E37-B879-E72F76CE457E}">
      <dgm:prSet phldrT="[Text]"/>
      <dgm:spPr/>
      <dgm:t>
        <a:bodyPr/>
        <a:lstStyle/>
        <a:p>
          <a:r>
            <a:rPr lang="en-GB" dirty="0"/>
            <a:t>2021 – Largest number of restrictions on abortions enacted since 1973 (USA)</a:t>
          </a:r>
        </a:p>
      </dgm:t>
    </dgm:pt>
    <dgm:pt modelId="{B18AF44B-1814-4097-8CE0-F46E63382F62}" type="parTrans" cxnId="{F7C059AE-D24D-4854-B878-F5CF50167037}">
      <dgm:prSet/>
      <dgm:spPr/>
      <dgm:t>
        <a:bodyPr/>
        <a:lstStyle/>
        <a:p>
          <a:endParaRPr lang="en-GB"/>
        </a:p>
      </dgm:t>
    </dgm:pt>
    <dgm:pt modelId="{4573C4C5-15AA-4EF4-B7A8-BC75E3ABA47D}" type="sibTrans" cxnId="{F7C059AE-D24D-4854-B878-F5CF50167037}">
      <dgm:prSet/>
      <dgm:spPr/>
      <dgm:t>
        <a:bodyPr/>
        <a:lstStyle/>
        <a:p>
          <a:endParaRPr lang="en-GB"/>
        </a:p>
      </dgm:t>
    </dgm:pt>
    <dgm:pt modelId="{231886CE-DDFA-4646-828A-BC409507EBBB}">
      <dgm:prSet phldrT="[Text]"/>
      <dgm:spPr/>
      <dgm:t>
        <a:bodyPr/>
        <a:lstStyle/>
        <a:p>
          <a:r>
            <a:rPr lang="en-GB" dirty="0"/>
            <a:t>March –Dec 2020 women forced to give birth/attend scans alone (UK)</a:t>
          </a:r>
        </a:p>
      </dgm:t>
    </dgm:pt>
    <dgm:pt modelId="{E2EF9602-A9F0-4583-9AAC-6650ED8485D8}" type="parTrans" cxnId="{B4BA9A9F-E347-421B-9C8A-1086817FBACC}">
      <dgm:prSet/>
      <dgm:spPr/>
      <dgm:t>
        <a:bodyPr/>
        <a:lstStyle/>
        <a:p>
          <a:endParaRPr lang="en-GB"/>
        </a:p>
      </dgm:t>
    </dgm:pt>
    <dgm:pt modelId="{37F717E8-A336-49BB-96EE-AA5C942D364D}" type="sibTrans" cxnId="{B4BA9A9F-E347-421B-9C8A-1086817FBACC}">
      <dgm:prSet/>
      <dgm:spPr/>
      <dgm:t>
        <a:bodyPr/>
        <a:lstStyle/>
        <a:p>
          <a:endParaRPr lang="en-GB"/>
        </a:p>
      </dgm:t>
    </dgm:pt>
    <dgm:pt modelId="{422019A1-58E8-451E-91DB-0811D4ECC8E3}">
      <dgm:prSet phldrT="[Text]"/>
      <dgm:spPr/>
      <dgm:t>
        <a:bodyPr/>
        <a:lstStyle/>
        <a:p>
          <a:r>
            <a:rPr lang="en-GB" dirty="0"/>
            <a:t>UK Govt report (2021) concluded women more likely to be employed in industries affected by lockdown</a:t>
          </a:r>
        </a:p>
      </dgm:t>
    </dgm:pt>
    <dgm:pt modelId="{DC34149D-43B5-41C2-8AEC-337028F0CD52}" type="parTrans" cxnId="{D3DC1B96-E0A6-410B-8A4F-49BF8B9A6740}">
      <dgm:prSet/>
      <dgm:spPr/>
      <dgm:t>
        <a:bodyPr/>
        <a:lstStyle/>
        <a:p>
          <a:endParaRPr lang="en-GB"/>
        </a:p>
      </dgm:t>
    </dgm:pt>
    <dgm:pt modelId="{A4A806E8-16A0-4493-BDC9-A93E72884D85}" type="sibTrans" cxnId="{D3DC1B96-E0A6-410B-8A4F-49BF8B9A6740}">
      <dgm:prSet/>
      <dgm:spPr/>
      <dgm:t>
        <a:bodyPr/>
        <a:lstStyle/>
        <a:p>
          <a:endParaRPr lang="en-GB"/>
        </a:p>
      </dgm:t>
    </dgm:pt>
    <dgm:pt modelId="{3B371C36-B788-4B8A-A041-529F483E9657}">
      <dgm:prSet phldrT="[Text]"/>
      <dgm:spPr/>
      <dgm:t>
        <a:bodyPr/>
        <a:lstStyle/>
        <a:p>
          <a:r>
            <a:rPr lang="en-GB" dirty="0"/>
            <a:t>Increase in domestic violence incidence &amp; reporting </a:t>
          </a:r>
        </a:p>
      </dgm:t>
    </dgm:pt>
    <dgm:pt modelId="{5D2353AC-ADDB-4545-804F-45FEDA1D4D30}" type="parTrans" cxnId="{912BF32E-17C8-4D86-AAD5-510C82D288B5}">
      <dgm:prSet/>
      <dgm:spPr/>
      <dgm:t>
        <a:bodyPr/>
        <a:lstStyle/>
        <a:p>
          <a:endParaRPr lang="en-GB"/>
        </a:p>
      </dgm:t>
    </dgm:pt>
    <dgm:pt modelId="{AC797342-4C37-4180-8134-55B2B5052E81}" type="sibTrans" cxnId="{912BF32E-17C8-4D86-AAD5-510C82D288B5}">
      <dgm:prSet/>
      <dgm:spPr/>
      <dgm:t>
        <a:bodyPr/>
        <a:lstStyle/>
        <a:p>
          <a:endParaRPr lang="en-GB"/>
        </a:p>
      </dgm:t>
    </dgm:pt>
    <dgm:pt modelId="{AB44FDED-10B7-418C-8632-64EB42A25D5B}">
      <dgm:prSet phldrT="[Text]"/>
      <dgm:spPr/>
      <dgm:t>
        <a:bodyPr/>
        <a:lstStyle/>
        <a:p>
          <a:r>
            <a:rPr lang="en-GB" dirty="0"/>
            <a:t>IRDC (2021) report possibility of reversal of women’s progress in equality</a:t>
          </a:r>
        </a:p>
      </dgm:t>
    </dgm:pt>
    <dgm:pt modelId="{E993D871-827A-4201-8607-E81B8C305804}" type="parTrans" cxnId="{443C46AC-9D81-4A46-B288-F9251D8B97DB}">
      <dgm:prSet/>
      <dgm:spPr/>
      <dgm:t>
        <a:bodyPr/>
        <a:lstStyle/>
        <a:p>
          <a:endParaRPr lang="en-GB"/>
        </a:p>
      </dgm:t>
    </dgm:pt>
    <dgm:pt modelId="{93D15873-A76A-479F-A75F-5A62EA10A620}" type="sibTrans" cxnId="{443C46AC-9D81-4A46-B288-F9251D8B97DB}">
      <dgm:prSet/>
      <dgm:spPr/>
      <dgm:t>
        <a:bodyPr/>
        <a:lstStyle/>
        <a:p>
          <a:endParaRPr lang="en-GB"/>
        </a:p>
      </dgm:t>
    </dgm:pt>
    <dgm:pt modelId="{8D122CFF-533E-48A7-9B2F-C41AEE9F4564}">
      <dgm:prSet phldrT="[Text]"/>
      <dgm:spPr/>
      <dgm:t>
        <a:bodyPr/>
        <a:lstStyle/>
        <a:p>
          <a:r>
            <a:rPr lang="en-GB" dirty="0"/>
            <a:t>In March 2020 EHRC/UK Govt suspended regulations on gender pay gap reporting</a:t>
          </a:r>
        </a:p>
      </dgm:t>
    </dgm:pt>
    <dgm:pt modelId="{8E85DED8-6F21-4058-B4D3-8FF25533FD0E}" type="parTrans" cxnId="{E7711F23-F3FF-496D-A584-E72A89AFFEBA}">
      <dgm:prSet/>
      <dgm:spPr/>
      <dgm:t>
        <a:bodyPr/>
        <a:lstStyle/>
        <a:p>
          <a:endParaRPr lang="en-GB"/>
        </a:p>
      </dgm:t>
    </dgm:pt>
    <dgm:pt modelId="{859150B6-79A4-43D7-A8D1-DB36E3C385F3}" type="sibTrans" cxnId="{E7711F23-F3FF-496D-A584-E72A89AFFEBA}">
      <dgm:prSet/>
      <dgm:spPr/>
      <dgm:t>
        <a:bodyPr/>
        <a:lstStyle/>
        <a:p>
          <a:endParaRPr lang="en-GB"/>
        </a:p>
      </dgm:t>
    </dgm:pt>
    <dgm:pt modelId="{353CB392-7B64-4EAA-BD6E-EADA544594E1}" type="pres">
      <dgm:prSet presAssocID="{FA0E5D5C-AB86-43E9-9ABF-F69264C38D53}" presName="diagram" presStyleCnt="0">
        <dgm:presLayoutVars>
          <dgm:dir/>
          <dgm:resizeHandles val="exact"/>
        </dgm:presLayoutVars>
      </dgm:prSet>
      <dgm:spPr/>
    </dgm:pt>
    <dgm:pt modelId="{E9563E40-8D65-442C-A0EF-D98E3BD017B0}" type="pres">
      <dgm:prSet presAssocID="{6474577B-AA55-4E37-B879-E72F76CE457E}" presName="node" presStyleLbl="node1" presStyleIdx="0" presStyleCnt="6">
        <dgm:presLayoutVars>
          <dgm:bulletEnabled val="1"/>
        </dgm:presLayoutVars>
      </dgm:prSet>
      <dgm:spPr/>
    </dgm:pt>
    <dgm:pt modelId="{1F871E2C-F12B-467D-9C1B-84E006C16516}" type="pres">
      <dgm:prSet presAssocID="{4573C4C5-15AA-4EF4-B7A8-BC75E3ABA47D}" presName="sibTrans" presStyleCnt="0"/>
      <dgm:spPr/>
    </dgm:pt>
    <dgm:pt modelId="{23A43FF3-8A7B-4514-AA69-E387A9F52728}" type="pres">
      <dgm:prSet presAssocID="{231886CE-DDFA-4646-828A-BC409507EBBB}" presName="node" presStyleLbl="node1" presStyleIdx="1" presStyleCnt="6">
        <dgm:presLayoutVars>
          <dgm:bulletEnabled val="1"/>
        </dgm:presLayoutVars>
      </dgm:prSet>
      <dgm:spPr/>
    </dgm:pt>
    <dgm:pt modelId="{5F16FF77-4B6E-4311-B108-B89C3668FAA3}" type="pres">
      <dgm:prSet presAssocID="{37F717E8-A336-49BB-96EE-AA5C942D364D}" presName="sibTrans" presStyleCnt="0"/>
      <dgm:spPr/>
    </dgm:pt>
    <dgm:pt modelId="{25EB5F5D-C0DB-4FCE-B9EB-D5EBCD4748E3}" type="pres">
      <dgm:prSet presAssocID="{422019A1-58E8-451E-91DB-0811D4ECC8E3}" presName="node" presStyleLbl="node1" presStyleIdx="2" presStyleCnt="6" custLinFactX="-10990" custLinFactY="8579" custLinFactNeighborX="-100000" custLinFactNeighborY="100000">
        <dgm:presLayoutVars>
          <dgm:bulletEnabled val="1"/>
        </dgm:presLayoutVars>
      </dgm:prSet>
      <dgm:spPr/>
    </dgm:pt>
    <dgm:pt modelId="{87C2F5DF-AE9C-4951-86FC-AC6068E2D45D}" type="pres">
      <dgm:prSet presAssocID="{A4A806E8-16A0-4493-BDC9-A93E72884D85}" presName="sibTrans" presStyleCnt="0"/>
      <dgm:spPr/>
    </dgm:pt>
    <dgm:pt modelId="{1BB617FE-2607-4FC1-8092-BFCA48285264}" type="pres">
      <dgm:prSet presAssocID="{3B371C36-B788-4B8A-A041-529F483E9657}" presName="node" presStyleLbl="node1" presStyleIdx="3" presStyleCnt="6" custScaleX="99073" custLinFactX="100000" custLinFactY="-16716" custLinFactNeighborX="117681" custLinFactNeighborY="-100000">
        <dgm:presLayoutVars>
          <dgm:bulletEnabled val="1"/>
        </dgm:presLayoutVars>
      </dgm:prSet>
      <dgm:spPr/>
    </dgm:pt>
    <dgm:pt modelId="{48887468-CBEF-4B4F-A5D8-C008E3C9A0F9}" type="pres">
      <dgm:prSet presAssocID="{AC797342-4C37-4180-8134-55B2B5052E81}" presName="sibTrans" presStyleCnt="0"/>
      <dgm:spPr/>
    </dgm:pt>
    <dgm:pt modelId="{C3992E6B-217B-4F0C-B5A7-4AA7FC217334}" type="pres">
      <dgm:prSet presAssocID="{AB44FDED-10B7-418C-8632-64EB42A25D5B}" presName="node" presStyleLbl="node1" presStyleIdx="4" presStyleCnt="6" custLinFactX="8609" custLinFactNeighborX="100000" custLinFactNeighborY="-9195">
        <dgm:presLayoutVars>
          <dgm:bulletEnabled val="1"/>
        </dgm:presLayoutVars>
      </dgm:prSet>
      <dgm:spPr/>
    </dgm:pt>
    <dgm:pt modelId="{80C84398-CDBC-47E0-83C1-15AB5E3AC450}" type="pres">
      <dgm:prSet presAssocID="{93D15873-A76A-479F-A75F-5A62EA10A620}" presName="sibTrans" presStyleCnt="0"/>
      <dgm:spPr/>
    </dgm:pt>
    <dgm:pt modelId="{951FB22B-1B3A-4663-B509-4ADABC2758D2}" type="pres">
      <dgm:prSet presAssocID="{8D122CFF-533E-48A7-9B2F-C41AEE9F4564}" presName="node" presStyleLbl="node1" presStyleIdx="5" presStyleCnt="6" custLinFactX="-100000" custLinFactNeighborX="-120015" custLinFactNeighborY="-7657">
        <dgm:presLayoutVars>
          <dgm:bulletEnabled val="1"/>
        </dgm:presLayoutVars>
      </dgm:prSet>
      <dgm:spPr/>
    </dgm:pt>
  </dgm:ptLst>
  <dgm:cxnLst>
    <dgm:cxn modelId="{92A57302-9D02-40A4-8AB1-E312BC675B49}" type="presOf" srcId="{3B371C36-B788-4B8A-A041-529F483E9657}" destId="{1BB617FE-2607-4FC1-8092-BFCA48285264}" srcOrd="0" destOrd="0" presId="urn:microsoft.com/office/officeart/2005/8/layout/default"/>
    <dgm:cxn modelId="{223DA10A-90B3-4744-9FD1-E3A8550C7A1F}" type="presOf" srcId="{FA0E5D5C-AB86-43E9-9ABF-F69264C38D53}" destId="{353CB392-7B64-4EAA-BD6E-EADA544594E1}" srcOrd="0" destOrd="0" presId="urn:microsoft.com/office/officeart/2005/8/layout/default"/>
    <dgm:cxn modelId="{E7711F23-F3FF-496D-A584-E72A89AFFEBA}" srcId="{FA0E5D5C-AB86-43E9-9ABF-F69264C38D53}" destId="{8D122CFF-533E-48A7-9B2F-C41AEE9F4564}" srcOrd="5" destOrd="0" parTransId="{8E85DED8-6F21-4058-B4D3-8FF25533FD0E}" sibTransId="{859150B6-79A4-43D7-A8D1-DB36E3C385F3}"/>
    <dgm:cxn modelId="{60317F27-1796-401D-A52E-8D69EE27B299}" type="presOf" srcId="{422019A1-58E8-451E-91DB-0811D4ECC8E3}" destId="{25EB5F5D-C0DB-4FCE-B9EB-D5EBCD4748E3}" srcOrd="0" destOrd="0" presId="urn:microsoft.com/office/officeart/2005/8/layout/default"/>
    <dgm:cxn modelId="{912BF32E-17C8-4D86-AAD5-510C82D288B5}" srcId="{FA0E5D5C-AB86-43E9-9ABF-F69264C38D53}" destId="{3B371C36-B788-4B8A-A041-529F483E9657}" srcOrd="3" destOrd="0" parTransId="{5D2353AC-ADDB-4545-804F-45FEDA1D4D30}" sibTransId="{AC797342-4C37-4180-8134-55B2B5052E81}"/>
    <dgm:cxn modelId="{C5A95036-D49C-42F0-8B7D-6B3174CEEDE5}" type="presOf" srcId="{8D122CFF-533E-48A7-9B2F-C41AEE9F4564}" destId="{951FB22B-1B3A-4663-B509-4ADABC2758D2}" srcOrd="0" destOrd="0" presId="urn:microsoft.com/office/officeart/2005/8/layout/default"/>
    <dgm:cxn modelId="{7445CA6A-DB75-47A5-8FFE-7A091100A5E6}" type="presOf" srcId="{AB44FDED-10B7-418C-8632-64EB42A25D5B}" destId="{C3992E6B-217B-4F0C-B5A7-4AA7FC217334}" srcOrd="0" destOrd="0" presId="urn:microsoft.com/office/officeart/2005/8/layout/default"/>
    <dgm:cxn modelId="{7FC6094D-A20F-4EAB-A3AE-A5BC9A378AF0}" type="presOf" srcId="{231886CE-DDFA-4646-828A-BC409507EBBB}" destId="{23A43FF3-8A7B-4514-AA69-E387A9F52728}" srcOrd="0" destOrd="0" presId="urn:microsoft.com/office/officeart/2005/8/layout/default"/>
    <dgm:cxn modelId="{D3DC1B96-E0A6-410B-8A4F-49BF8B9A6740}" srcId="{FA0E5D5C-AB86-43E9-9ABF-F69264C38D53}" destId="{422019A1-58E8-451E-91DB-0811D4ECC8E3}" srcOrd="2" destOrd="0" parTransId="{DC34149D-43B5-41C2-8AEC-337028F0CD52}" sibTransId="{A4A806E8-16A0-4493-BDC9-A93E72884D85}"/>
    <dgm:cxn modelId="{B4BA9A9F-E347-421B-9C8A-1086817FBACC}" srcId="{FA0E5D5C-AB86-43E9-9ABF-F69264C38D53}" destId="{231886CE-DDFA-4646-828A-BC409507EBBB}" srcOrd="1" destOrd="0" parTransId="{E2EF9602-A9F0-4583-9AAC-6650ED8485D8}" sibTransId="{37F717E8-A336-49BB-96EE-AA5C942D364D}"/>
    <dgm:cxn modelId="{443C46AC-9D81-4A46-B288-F9251D8B97DB}" srcId="{FA0E5D5C-AB86-43E9-9ABF-F69264C38D53}" destId="{AB44FDED-10B7-418C-8632-64EB42A25D5B}" srcOrd="4" destOrd="0" parTransId="{E993D871-827A-4201-8607-E81B8C305804}" sibTransId="{93D15873-A76A-479F-A75F-5A62EA10A620}"/>
    <dgm:cxn modelId="{EEA16FAD-6916-46E2-BBB5-908266124E98}" type="presOf" srcId="{6474577B-AA55-4E37-B879-E72F76CE457E}" destId="{E9563E40-8D65-442C-A0EF-D98E3BD017B0}" srcOrd="0" destOrd="0" presId="urn:microsoft.com/office/officeart/2005/8/layout/default"/>
    <dgm:cxn modelId="{F7C059AE-D24D-4854-B878-F5CF50167037}" srcId="{FA0E5D5C-AB86-43E9-9ABF-F69264C38D53}" destId="{6474577B-AA55-4E37-B879-E72F76CE457E}" srcOrd="0" destOrd="0" parTransId="{B18AF44B-1814-4097-8CE0-F46E63382F62}" sibTransId="{4573C4C5-15AA-4EF4-B7A8-BC75E3ABA47D}"/>
    <dgm:cxn modelId="{184DB575-2D49-4BA8-B679-4A5D7D33D8FF}" type="presParOf" srcId="{353CB392-7B64-4EAA-BD6E-EADA544594E1}" destId="{E9563E40-8D65-442C-A0EF-D98E3BD017B0}" srcOrd="0" destOrd="0" presId="urn:microsoft.com/office/officeart/2005/8/layout/default"/>
    <dgm:cxn modelId="{4EC23244-B176-47E8-8C2B-8977BD1CE351}" type="presParOf" srcId="{353CB392-7B64-4EAA-BD6E-EADA544594E1}" destId="{1F871E2C-F12B-467D-9C1B-84E006C16516}" srcOrd="1" destOrd="0" presId="urn:microsoft.com/office/officeart/2005/8/layout/default"/>
    <dgm:cxn modelId="{978C63F5-FCC3-48F6-99E8-CD57E13220D5}" type="presParOf" srcId="{353CB392-7B64-4EAA-BD6E-EADA544594E1}" destId="{23A43FF3-8A7B-4514-AA69-E387A9F52728}" srcOrd="2" destOrd="0" presId="urn:microsoft.com/office/officeart/2005/8/layout/default"/>
    <dgm:cxn modelId="{371A8695-3202-4629-979A-79FB716D4DB0}" type="presParOf" srcId="{353CB392-7B64-4EAA-BD6E-EADA544594E1}" destId="{5F16FF77-4B6E-4311-B108-B89C3668FAA3}" srcOrd="3" destOrd="0" presId="urn:microsoft.com/office/officeart/2005/8/layout/default"/>
    <dgm:cxn modelId="{3F5D2DE8-7D6C-4990-8ADE-0E03020197F3}" type="presParOf" srcId="{353CB392-7B64-4EAA-BD6E-EADA544594E1}" destId="{25EB5F5D-C0DB-4FCE-B9EB-D5EBCD4748E3}" srcOrd="4" destOrd="0" presId="urn:microsoft.com/office/officeart/2005/8/layout/default"/>
    <dgm:cxn modelId="{65EBFF4F-EF9F-4B11-B607-894400DB21C7}" type="presParOf" srcId="{353CB392-7B64-4EAA-BD6E-EADA544594E1}" destId="{87C2F5DF-AE9C-4951-86FC-AC6068E2D45D}" srcOrd="5" destOrd="0" presId="urn:microsoft.com/office/officeart/2005/8/layout/default"/>
    <dgm:cxn modelId="{06CA6056-02AA-4E21-BA2B-74DEC5D73CA7}" type="presParOf" srcId="{353CB392-7B64-4EAA-BD6E-EADA544594E1}" destId="{1BB617FE-2607-4FC1-8092-BFCA48285264}" srcOrd="6" destOrd="0" presId="urn:microsoft.com/office/officeart/2005/8/layout/default"/>
    <dgm:cxn modelId="{4EE86B63-3E89-41D4-8F92-9F843C838760}" type="presParOf" srcId="{353CB392-7B64-4EAA-BD6E-EADA544594E1}" destId="{48887468-CBEF-4B4F-A5D8-C008E3C9A0F9}" srcOrd="7" destOrd="0" presId="urn:microsoft.com/office/officeart/2005/8/layout/default"/>
    <dgm:cxn modelId="{E66F60BD-F5AC-4C4A-AD02-38CCE1CBCEA0}" type="presParOf" srcId="{353CB392-7B64-4EAA-BD6E-EADA544594E1}" destId="{C3992E6B-217B-4F0C-B5A7-4AA7FC217334}" srcOrd="8" destOrd="0" presId="urn:microsoft.com/office/officeart/2005/8/layout/default"/>
    <dgm:cxn modelId="{871AEFD4-C2F6-4BE0-BB7D-1AADC2C141BC}" type="presParOf" srcId="{353CB392-7B64-4EAA-BD6E-EADA544594E1}" destId="{80C84398-CDBC-47E0-83C1-15AB5E3AC450}" srcOrd="9" destOrd="0" presId="urn:microsoft.com/office/officeart/2005/8/layout/default"/>
    <dgm:cxn modelId="{2AD3FCDC-7A3D-4754-88A4-BE00DD7F0FB3}" type="presParOf" srcId="{353CB392-7B64-4EAA-BD6E-EADA544594E1}" destId="{951FB22B-1B3A-4663-B509-4ADABC2758D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63E40-8D65-442C-A0EF-D98E3BD017B0}">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2021 – Largest number of restrictions on abortions enacted since 1973 (USA)</a:t>
          </a:r>
        </a:p>
      </dsp:txBody>
      <dsp:txXfrm>
        <a:off x="0" y="39687"/>
        <a:ext cx="3286125" cy="1971675"/>
      </dsp:txXfrm>
    </dsp:sp>
    <dsp:sp modelId="{23A43FF3-8A7B-4514-AA69-E387A9F52728}">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March –Dec 2020 women forced to give birth/attend scans alone (UK)</a:t>
          </a:r>
        </a:p>
      </dsp:txBody>
      <dsp:txXfrm>
        <a:off x="3614737" y="39687"/>
        <a:ext cx="3286125" cy="1971675"/>
      </dsp:txXfrm>
    </dsp:sp>
    <dsp:sp modelId="{25EB5F5D-C0DB-4FCE-B9EB-D5EBCD4748E3}">
      <dsp:nvSpPr>
        <dsp:cNvPr id="0" name=""/>
        <dsp:cNvSpPr/>
      </dsp:nvSpPr>
      <dsp:spPr>
        <a:xfrm>
          <a:off x="3582204" y="2180512"/>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UK Govt report (2021) concluded women more likely to be employed in industries affected by lockdown</a:t>
          </a:r>
        </a:p>
      </dsp:txBody>
      <dsp:txXfrm>
        <a:off x="3582204" y="2180512"/>
        <a:ext cx="3286125" cy="1971675"/>
      </dsp:txXfrm>
    </dsp:sp>
    <dsp:sp modelId="{1BB617FE-2607-4FC1-8092-BFCA48285264}">
      <dsp:nvSpPr>
        <dsp:cNvPr id="0" name=""/>
        <dsp:cNvSpPr/>
      </dsp:nvSpPr>
      <dsp:spPr>
        <a:xfrm>
          <a:off x="7168500" y="38715"/>
          <a:ext cx="3255662"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Increase in domestic violence incidence &amp; reporting </a:t>
          </a:r>
        </a:p>
      </dsp:txBody>
      <dsp:txXfrm>
        <a:off x="7168500" y="38715"/>
        <a:ext cx="3255662" cy="1971675"/>
      </dsp:txXfrm>
    </dsp:sp>
    <dsp:sp modelId="{C3992E6B-217B-4F0C-B5A7-4AA7FC217334}">
      <dsp:nvSpPr>
        <dsp:cNvPr id="0" name=""/>
        <dsp:cNvSpPr/>
      </dsp:nvSpPr>
      <dsp:spPr>
        <a:xfrm>
          <a:off x="7168533" y="2158679"/>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IRDC (2021) report possibility of reversal of women’s progress in equality</a:t>
          </a:r>
        </a:p>
      </dsp:txBody>
      <dsp:txXfrm>
        <a:off x="7168533" y="2158679"/>
        <a:ext cx="3286125" cy="1971675"/>
      </dsp:txXfrm>
    </dsp:sp>
    <dsp:sp modelId="{951FB22B-1B3A-4663-B509-4ADABC2758D2}">
      <dsp:nvSpPr>
        <dsp:cNvPr id="0" name=""/>
        <dsp:cNvSpPr/>
      </dsp:nvSpPr>
      <dsp:spPr>
        <a:xfrm>
          <a:off x="0" y="2189004"/>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In March 2020 EHRC/UK Govt suspended regulations on gender pay gap reporting</a:t>
          </a:r>
        </a:p>
      </dsp:txBody>
      <dsp:txXfrm>
        <a:off x="0" y="2189004"/>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EB0BD5-B5C2-414C-84A8-78DE79D02741}"/>
              </a:ext>
            </a:extLst>
          </p:cNvPr>
          <p:cNvSpPr>
            <a:spLocks noGrp="1"/>
          </p:cNvSpPr>
          <p:nvPr>
            <p:ph type="hdr" sz="quarter"/>
          </p:nvPr>
        </p:nvSpPr>
        <p:spPr>
          <a:xfrm>
            <a:off x="0" y="0"/>
            <a:ext cx="2980055" cy="484515"/>
          </a:xfrm>
          <a:prstGeom prst="rect">
            <a:avLst/>
          </a:prstGeom>
        </p:spPr>
        <p:txBody>
          <a:bodyPr vert="horz" lIns="94476" tIns="47238" rIns="94476" bIns="47238" rtlCol="0"/>
          <a:lstStyle>
            <a:lvl1pPr algn="l">
              <a:defRPr sz="1200"/>
            </a:lvl1pPr>
          </a:lstStyle>
          <a:p>
            <a:endParaRPr lang="en-GB"/>
          </a:p>
        </p:txBody>
      </p:sp>
      <p:sp>
        <p:nvSpPr>
          <p:cNvPr id="3" name="Date Placeholder 2">
            <a:extLst>
              <a:ext uri="{FF2B5EF4-FFF2-40B4-BE49-F238E27FC236}">
                <a16:creationId xmlns:a16="http://schemas.microsoft.com/office/drawing/2014/main" id="{B89BD82B-0A5D-45F6-8466-713191054DDC}"/>
              </a:ext>
            </a:extLst>
          </p:cNvPr>
          <p:cNvSpPr>
            <a:spLocks noGrp="1"/>
          </p:cNvSpPr>
          <p:nvPr>
            <p:ph type="dt" sz="quarter" idx="1"/>
          </p:nvPr>
        </p:nvSpPr>
        <p:spPr>
          <a:xfrm>
            <a:off x="3895404" y="0"/>
            <a:ext cx="2980055" cy="484515"/>
          </a:xfrm>
          <a:prstGeom prst="rect">
            <a:avLst/>
          </a:prstGeom>
        </p:spPr>
        <p:txBody>
          <a:bodyPr vert="horz" lIns="94476" tIns="47238" rIns="94476" bIns="47238" rtlCol="0"/>
          <a:lstStyle>
            <a:lvl1pPr algn="r">
              <a:defRPr sz="1200"/>
            </a:lvl1pPr>
          </a:lstStyle>
          <a:p>
            <a:fld id="{8EA6198D-ACFF-439B-BA86-0DE01DEC2DD8}" type="datetimeFigureOut">
              <a:rPr lang="en-GB" smtClean="0"/>
              <a:t>09/03/2022</a:t>
            </a:fld>
            <a:endParaRPr lang="en-GB"/>
          </a:p>
        </p:txBody>
      </p:sp>
      <p:sp>
        <p:nvSpPr>
          <p:cNvPr id="4" name="Footer Placeholder 3">
            <a:extLst>
              <a:ext uri="{FF2B5EF4-FFF2-40B4-BE49-F238E27FC236}">
                <a16:creationId xmlns:a16="http://schemas.microsoft.com/office/drawing/2014/main" id="{72B66C1C-D354-4575-82B4-B2516AC6CC87}"/>
              </a:ext>
            </a:extLst>
          </p:cNvPr>
          <p:cNvSpPr>
            <a:spLocks noGrp="1"/>
          </p:cNvSpPr>
          <p:nvPr>
            <p:ph type="ftr" sz="quarter" idx="2"/>
          </p:nvPr>
        </p:nvSpPr>
        <p:spPr>
          <a:xfrm>
            <a:off x="0" y="9172249"/>
            <a:ext cx="2980055" cy="484514"/>
          </a:xfrm>
          <a:prstGeom prst="rect">
            <a:avLst/>
          </a:prstGeom>
        </p:spPr>
        <p:txBody>
          <a:bodyPr vert="horz" lIns="94476" tIns="47238" rIns="94476" bIns="47238"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2B9D5EA-16F6-4EFD-8452-1AE951B9E6C0}"/>
              </a:ext>
            </a:extLst>
          </p:cNvPr>
          <p:cNvSpPr>
            <a:spLocks noGrp="1"/>
          </p:cNvSpPr>
          <p:nvPr>
            <p:ph type="sldNum" sz="quarter" idx="3"/>
          </p:nvPr>
        </p:nvSpPr>
        <p:spPr>
          <a:xfrm>
            <a:off x="3895404" y="9172249"/>
            <a:ext cx="2980055" cy="484514"/>
          </a:xfrm>
          <a:prstGeom prst="rect">
            <a:avLst/>
          </a:prstGeom>
        </p:spPr>
        <p:txBody>
          <a:bodyPr vert="horz" lIns="94476" tIns="47238" rIns="94476" bIns="47238" rtlCol="0" anchor="b"/>
          <a:lstStyle>
            <a:lvl1pPr algn="r">
              <a:defRPr sz="1200"/>
            </a:lvl1pPr>
          </a:lstStyle>
          <a:p>
            <a:fld id="{5FDDA620-3318-40F0-A9F0-158CB9DC5EAD}" type="slidenum">
              <a:rPr lang="en-GB" smtClean="0"/>
              <a:t>‹#›</a:t>
            </a:fld>
            <a:endParaRPr lang="en-GB"/>
          </a:p>
        </p:txBody>
      </p:sp>
    </p:spTree>
    <p:extLst>
      <p:ext uri="{BB962C8B-B14F-4D97-AF65-F5344CB8AC3E}">
        <p14:creationId xmlns:p14="http://schemas.microsoft.com/office/powerpoint/2010/main" val="1286068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4515"/>
          </a:xfrm>
          <a:prstGeom prst="rect">
            <a:avLst/>
          </a:prstGeom>
        </p:spPr>
        <p:txBody>
          <a:bodyPr vert="horz" lIns="94476" tIns="47238" rIns="94476" bIns="47238" rtlCol="0"/>
          <a:lstStyle>
            <a:lvl1pPr algn="l">
              <a:defRPr sz="1200"/>
            </a:lvl1pPr>
          </a:lstStyle>
          <a:p>
            <a:endParaRPr lang="en-GB"/>
          </a:p>
        </p:txBody>
      </p:sp>
      <p:sp>
        <p:nvSpPr>
          <p:cNvPr id="3" name="Date Placeholder 2"/>
          <p:cNvSpPr>
            <a:spLocks noGrp="1"/>
          </p:cNvSpPr>
          <p:nvPr>
            <p:ph type="dt" idx="1"/>
          </p:nvPr>
        </p:nvSpPr>
        <p:spPr>
          <a:xfrm>
            <a:off x="3895404" y="0"/>
            <a:ext cx="2980055" cy="484515"/>
          </a:xfrm>
          <a:prstGeom prst="rect">
            <a:avLst/>
          </a:prstGeom>
        </p:spPr>
        <p:txBody>
          <a:bodyPr vert="horz" lIns="94476" tIns="47238" rIns="94476" bIns="47238" rtlCol="0"/>
          <a:lstStyle>
            <a:lvl1pPr algn="r">
              <a:defRPr sz="1200"/>
            </a:lvl1pPr>
          </a:lstStyle>
          <a:p>
            <a:fld id="{896BCFE0-01FC-4832-A5CE-4E50708141F2}" type="datetimeFigureOut">
              <a:rPr lang="en-GB" smtClean="0"/>
              <a:t>09/03/2022</a:t>
            </a:fld>
            <a:endParaRPr lang="en-GB"/>
          </a:p>
        </p:txBody>
      </p:sp>
      <p:sp>
        <p:nvSpPr>
          <p:cNvPr id="4" name="Slide Image Placeholder 3"/>
          <p:cNvSpPr>
            <a:spLocks noGrp="1" noRot="1" noChangeAspect="1"/>
          </p:cNvSpPr>
          <p:nvPr>
            <p:ph type="sldImg" idx="2"/>
          </p:nvPr>
        </p:nvSpPr>
        <p:spPr>
          <a:xfrm>
            <a:off x="542925" y="1206500"/>
            <a:ext cx="5791200" cy="3259138"/>
          </a:xfrm>
          <a:prstGeom prst="rect">
            <a:avLst/>
          </a:prstGeom>
          <a:noFill/>
          <a:ln w="12700">
            <a:solidFill>
              <a:prstClr val="black"/>
            </a:solidFill>
          </a:ln>
        </p:spPr>
        <p:txBody>
          <a:bodyPr vert="horz" lIns="94476" tIns="47238" rIns="94476" bIns="47238" rtlCol="0" anchor="ctr"/>
          <a:lstStyle/>
          <a:p>
            <a:endParaRPr lang="en-GB"/>
          </a:p>
        </p:txBody>
      </p:sp>
      <p:sp>
        <p:nvSpPr>
          <p:cNvPr id="5" name="Notes Placeholder 4"/>
          <p:cNvSpPr>
            <a:spLocks noGrp="1"/>
          </p:cNvSpPr>
          <p:nvPr>
            <p:ph type="body" sz="quarter" idx="3"/>
          </p:nvPr>
        </p:nvSpPr>
        <p:spPr>
          <a:xfrm>
            <a:off x="687705" y="4647317"/>
            <a:ext cx="5501640" cy="3802350"/>
          </a:xfrm>
          <a:prstGeom prst="rect">
            <a:avLst/>
          </a:prstGeom>
        </p:spPr>
        <p:txBody>
          <a:bodyPr vert="horz" lIns="94476" tIns="47238" rIns="94476" bIns="472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2249"/>
            <a:ext cx="2980055" cy="484514"/>
          </a:xfrm>
          <a:prstGeom prst="rect">
            <a:avLst/>
          </a:prstGeom>
        </p:spPr>
        <p:txBody>
          <a:bodyPr vert="horz" lIns="94476" tIns="47238" rIns="94476" bIns="47238" rtlCol="0" anchor="b"/>
          <a:lstStyle>
            <a:lvl1pPr algn="l">
              <a:defRPr sz="1200"/>
            </a:lvl1pPr>
          </a:lstStyle>
          <a:p>
            <a:endParaRPr lang="en-GB"/>
          </a:p>
        </p:txBody>
      </p:sp>
      <p:sp>
        <p:nvSpPr>
          <p:cNvPr id="7" name="Slide Number Placeholder 6"/>
          <p:cNvSpPr>
            <a:spLocks noGrp="1"/>
          </p:cNvSpPr>
          <p:nvPr>
            <p:ph type="sldNum" sz="quarter" idx="5"/>
          </p:nvPr>
        </p:nvSpPr>
        <p:spPr>
          <a:xfrm>
            <a:off x="3895404" y="9172249"/>
            <a:ext cx="2980055" cy="484514"/>
          </a:xfrm>
          <a:prstGeom prst="rect">
            <a:avLst/>
          </a:prstGeom>
        </p:spPr>
        <p:txBody>
          <a:bodyPr vert="horz" lIns="94476" tIns="47238" rIns="94476" bIns="47238" rtlCol="0" anchor="b"/>
          <a:lstStyle>
            <a:lvl1pPr algn="r">
              <a:defRPr sz="1200"/>
            </a:lvl1pPr>
          </a:lstStyle>
          <a:p>
            <a:fld id="{FA9ACCB5-E658-4915-96CE-484429DCC229}" type="slidenum">
              <a:rPr lang="en-GB" smtClean="0"/>
              <a:t>‹#›</a:t>
            </a:fld>
            <a:endParaRPr lang="en-GB"/>
          </a:p>
        </p:txBody>
      </p:sp>
    </p:spTree>
    <p:extLst>
      <p:ext uri="{BB962C8B-B14F-4D97-AF65-F5344CB8AC3E}">
        <p14:creationId xmlns:p14="http://schemas.microsoft.com/office/powerpoint/2010/main" val="369974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 Fiona Brown, a Doctoral Researcher at University of East London.</a:t>
            </a:r>
          </a:p>
          <a:p>
            <a:endParaRPr lang="en-GB" dirty="0"/>
          </a:p>
          <a:p>
            <a:r>
              <a:rPr lang="en-GB" dirty="0"/>
              <a:t>My wider PhD research is considering the representation of female voice throughout the pandemic using autofiction and life writing as a vehicle, with a particular contextual focus on intersectionality, fourth wave feminism and collective trauma narrative</a:t>
            </a:r>
          </a:p>
          <a:p>
            <a:endParaRPr lang="en-GB" dirty="0"/>
          </a:p>
          <a:p>
            <a:r>
              <a:rPr lang="en-GB" dirty="0"/>
              <a:t>This particular part of the research that I’m presenting today was born out of my interest in how the media have portrayed mothers during in the past 2 years and whether the pandemic has allowed patriarchal ideals to progress further </a:t>
            </a:r>
          </a:p>
          <a:p>
            <a:endParaRPr lang="en-GB" dirty="0"/>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1</a:t>
            </a:fld>
            <a:endParaRPr lang="en-GB"/>
          </a:p>
        </p:txBody>
      </p:sp>
    </p:spTree>
    <p:extLst>
      <p:ext uri="{BB962C8B-B14F-4D97-AF65-F5344CB8AC3E}">
        <p14:creationId xmlns:p14="http://schemas.microsoft.com/office/powerpoint/2010/main" val="2145980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 see our way out of the pandemic, we need to </a:t>
            </a:r>
          </a:p>
          <a:p>
            <a:r>
              <a:rPr lang="en-GB" dirty="0"/>
              <a:t>1 – see acknowledgements from leaders of harms/wrongdoings (we’re seeing this in the research community/charities but it’s lacks real acknowledgment from anyone in  positions of power)</a:t>
            </a:r>
          </a:p>
          <a:p>
            <a:r>
              <a:rPr lang="en-GB" dirty="0"/>
              <a:t>2 – programmes and funding to attempt to reverse some of the damage caused, particularly around progression for women’s rights and education for children/young people</a:t>
            </a:r>
          </a:p>
          <a:p>
            <a:r>
              <a:rPr lang="en-GB" dirty="0"/>
              <a:t>3 – a change in contextual framing of motherhood – we need to place it within an intersectional framework and acknowledge that motherhood still causes forms of oppressions and with each additional form of marginalisation a person might experience, it’s likely that motherhood will compound this</a:t>
            </a:r>
          </a:p>
          <a:p>
            <a:r>
              <a:rPr lang="en-GB" dirty="0"/>
              <a:t>4 – A better understanding within feminist theory of modern motherhood and a push for it to be recognised as an intersectional category </a:t>
            </a:r>
          </a:p>
          <a:p>
            <a:endParaRPr lang="en-GB" dirty="0"/>
          </a:p>
          <a:p>
            <a:r>
              <a:rPr lang="en-GB" dirty="0"/>
              <a:t>It might be that with the so called fourth wave of feminism and it’s move towards inclusivity for all – along with the use of tech and social media – we can focus on the rights of mothers in a less antiquated way</a:t>
            </a:r>
          </a:p>
        </p:txBody>
      </p:sp>
      <p:sp>
        <p:nvSpPr>
          <p:cNvPr id="4" name="Slide Number Placeholder 3"/>
          <p:cNvSpPr>
            <a:spLocks noGrp="1"/>
          </p:cNvSpPr>
          <p:nvPr>
            <p:ph type="sldNum" sz="quarter" idx="5"/>
          </p:nvPr>
        </p:nvSpPr>
        <p:spPr/>
        <p:txBody>
          <a:bodyPr/>
          <a:lstStyle/>
          <a:p>
            <a:fld id="{FA9ACCB5-E658-4915-96CE-484429DCC229}" type="slidenum">
              <a:rPr lang="en-GB" smtClean="0"/>
              <a:t>10</a:t>
            </a:fld>
            <a:endParaRPr lang="en-GB"/>
          </a:p>
        </p:txBody>
      </p:sp>
    </p:spTree>
    <p:extLst>
      <p:ext uri="{BB962C8B-B14F-4D97-AF65-F5344CB8AC3E}">
        <p14:creationId xmlns:p14="http://schemas.microsoft.com/office/powerpoint/2010/main" val="4022360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A9ACCB5-E658-4915-96CE-484429DCC229}" type="slidenum">
              <a:rPr lang="en-GB" smtClean="0"/>
              <a:t>11</a:t>
            </a:fld>
            <a:endParaRPr lang="en-GB"/>
          </a:p>
        </p:txBody>
      </p:sp>
    </p:spTree>
    <p:extLst>
      <p:ext uri="{BB962C8B-B14F-4D97-AF65-F5344CB8AC3E}">
        <p14:creationId xmlns:p14="http://schemas.microsoft.com/office/powerpoint/2010/main" val="217416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7705" y="4647316"/>
            <a:ext cx="5501640" cy="4877683"/>
          </a:xfrm>
        </p:spPr>
        <p:txBody>
          <a:bodyPr/>
          <a:lstStyle/>
          <a:p>
            <a:r>
              <a:rPr lang="en-GB" sz="900" dirty="0"/>
              <a:t>Where pandemic had necessitated breaking down certain barriers to participation, increasing use of tech across social &amp; professional spaces &amp; providing opportunities to do things in a different way, there were few in positions of power who were asking the question ‘just because we can, does it mean we should?’</a:t>
            </a:r>
          </a:p>
          <a:p>
            <a:endParaRPr lang="en-GB" sz="900" dirty="0"/>
          </a:p>
          <a:p>
            <a:r>
              <a:rPr lang="en-GB" sz="900" dirty="0"/>
              <a:t>UK GOVERNMENT - </a:t>
            </a:r>
          </a:p>
          <a:p>
            <a:r>
              <a:rPr lang="en-GB" sz="900" dirty="0"/>
              <a:t>Sunak, in his position of power, by specifically referencing mums was heavily criticised (by women, not particularly within the media) for having perpetuated gender stereotypes </a:t>
            </a:r>
          </a:p>
          <a:p>
            <a:endParaRPr lang="en-GB" sz="900" dirty="0"/>
          </a:p>
          <a:p>
            <a:r>
              <a:rPr lang="en-GB" sz="900" dirty="0"/>
              <a:t>Showed a lack of recognition around the levels of inequality still present within many homes today and how serious this is for women who are mothers</a:t>
            </a:r>
          </a:p>
          <a:p>
            <a:endParaRPr lang="en-GB" sz="900" dirty="0"/>
          </a:p>
          <a:p>
            <a:r>
              <a:rPr lang="en-GB" sz="900" dirty="0"/>
              <a:t>MEDIA MESSAGING – </a:t>
            </a:r>
          </a:p>
          <a:p>
            <a:r>
              <a:rPr lang="en-GB" sz="900" dirty="0"/>
              <a:t>Started out quite laudatory – messages around ‘women (mothers) doing it all’ – Look at these women working on the front line of health care, juggling their children, their careers, home education – lots of self-help messaging particularly across social media and mainstream TV channels (How to work out, how to eat healthily, be good at your job, keep your house clean and tidy, retain some sanity etc) – Although they seem helpful at first they quite quickly turned into ‘this is what your life should look like in lockdown’ messaging – </a:t>
            </a:r>
          </a:p>
          <a:p>
            <a:endParaRPr lang="en-GB" sz="900" dirty="0"/>
          </a:p>
          <a:p>
            <a:r>
              <a:rPr lang="en-GB" sz="900" dirty="0"/>
              <a:t>then we saw disparaging remarks about mothers creeping in – those who couldn’t or didn’t want to home school their children (because it’s neither possible or practical in their situations) were criticised and called selfish –</a:t>
            </a:r>
          </a:p>
          <a:p>
            <a:endParaRPr lang="en-GB" sz="900" dirty="0"/>
          </a:p>
          <a:p>
            <a:r>
              <a:rPr lang="en-GB" sz="900" dirty="0"/>
              <a:t>There was much press about women and mothers drinking too much in lock down </a:t>
            </a:r>
          </a:p>
          <a:p>
            <a:endParaRPr lang="en-GB" sz="900" dirty="0"/>
          </a:p>
          <a:p>
            <a:r>
              <a:rPr lang="en-GB" sz="900" dirty="0"/>
              <a:t>There was very little coverage regarding fathers in the same way</a:t>
            </a:r>
          </a:p>
          <a:p>
            <a:endParaRPr lang="en-GB" sz="900" dirty="0"/>
          </a:p>
          <a:p>
            <a:endParaRPr lang="en-GB" sz="900" dirty="0"/>
          </a:p>
          <a:p>
            <a:endParaRPr lang="en-GB" sz="1000" dirty="0"/>
          </a:p>
          <a:p>
            <a:endParaRPr lang="en-GB" sz="1000" dirty="0"/>
          </a:p>
        </p:txBody>
      </p:sp>
      <p:sp>
        <p:nvSpPr>
          <p:cNvPr id="4" name="Slide Number Placeholder 3"/>
          <p:cNvSpPr>
            <a:spLocks noGrp="1"/>
          </p:cNvSpPr>
          <p:nvPr>
            <p:ph type="sldNum" sz="quarter" idx="5"/>
          </p:nvPr>
        </p:nvSpPr>
        <p:spPr/>
        <p:txBody>
          <a:bodyPr/>
          <a:lstStyle/>
          <a:p>
            <a:fld id="{FA9ACCB5-E658-4915-96CE-484429DCC229}" type="slidenum">
              <a:rPr lang="en-GB" smtClean="0"/>
              <a:t>2</a:t>
            </a:fld>
            <a:endParaRPr lang="en-GB" dirty="0"/>
          </a:p>
        </p:txBody>
      </p:sp>
    </p:spTree>
    <p:extLst>
      <p:ext uri="{BB962C8B-B14F-4D97-AF65-F5344CB8AC3E}">
        <p14:creationId xmlns:p14="http://schemas.microsoft.com/office/powerpoint/2010/main" val="379780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7705" y="4647317"/>
            <a:ext cx="5501640" cy="4774217"/>
          </a:xfrm>
        </p:spPr>
        <p:txBody>
          <a:bodyPr/>
          <a:lstStyle/>
          <a:p>
            <a:r>
              <a:rPr lang="en-GB" sz="1100" dirty="0">
                <a:cs typeface="Times New Roman" panose="02020603050405020304" pitchFamily="18" charset="0"/>
              </a:rPr>
              <a:t>2021 saw the largest number of restrictions on abortion enacted since 1973 (Guttmacher Institute, 2021) </a:t>
            </a:r>
          </a:p>
          <a:p>
            <a:endParaRPr lang="en-GB" sz="1100" dirty="0">
              <a:cs typeface="Times New Roman" panose="02020603050405020304" pitchFamily="18" charset="0"/>
            </a:endParaRPr>
          </a:p>
          <a:p>
            <a:r>
              <a:rPr lang="en-GB" sz="1100" dirty="0">
                <a:cs typeface="Times New Roman" panose="02020603050405020304" pitchFamily="18" charset="0"/>
              </a:rPr>
              <a:t>In the UK, from March to December 2020 women were often forced to labour and birth alone, kept in isolation, prohibited from having partners at scans &amp; refused visitor access (</a:t>
            </a:r>
            <a:r>
              <a:rPr lang="en-GB" sz="1100" dirty="0" err="1">
                <a:cs typeface="Times New Roman" panose="02020603050405020304" pitchFamily="18" charset="0"/>
              </a:rPr>
              <a:t>Birthrights</a:t>
            </a:r>
            <a:r>
              <a:rPr lang="en-GB" sz="1100" dirty="0">
                <a:cs typeface="Times New Roman" panose="02020603050405020304" pitchFamily="18" charset="0"/>
              </a:rPr>
              <a:t>, 2020)</a:t>
            </a:r>
          </a:p>
          <a:p>
            <a:endParaRPr lang="en-GB" sz="1100" dirty="0">
              <a:cs typeface="Times New Roman" panose="02020603050405020304" pitchFamily="18" charset="0"/>
            </a:endParaRPr>
          </a:p>
          <a:p>
            <a:r>
              <a:rPr lang="en-GB" sz="1100" dirty="0">
                <a:cs typeface="Times New Roman" panose="02020603050405020304" pitchFamily="18" charset="0"/>
              </a:rPr>
              <a:t>Increase in DV incidence and reporting – large scale study from August 2021 – In USA </a:t>
            </a:r>
            <a:r>
              <a:rPr lang="en-GB" sz="1100" dirty="0">
                <a:solidFill>
                  <a:srgbClr val="333333"/>
                </a:solidFill>
              </a:rPr>
              <a:t>domestic violence report rates increased, by 12% on average with an increase in first-time abuse (16% on average) . Similar picture in European studies, including the UK, and in Germany alone over 700k incidences of sexual and violent abuse were reported in the first week of lockdown </a:t>
            </a:r>
          </a:p>
          <a:p>
            <a:endParaRPr lang="en-GB" sz="1100" dirty="0">
              <a:cs typeface="Times New Roman" panose="02020603050405020304" pitchFamily="18" charset="0"/>
            </a:endParaRPr>
          </a:p>
          <a:p>
            <a:r>
              <a:rPr lang="en-GB" sz="1100" dirty="0">
                <a:solidFill>
                  <a:srgbClr val="000000"/>
                </a:solidFill>
                <a:ea typeface="Times New Roman" panose="02020603050405020304" pitchFamily="18" charset="0"/>
              </a:rPr>
              <a:t>In March 2020 Equality &amp; Human Rights Commission suspended need for companies to report their gender pay gap – initially in place for 2020/21 financial year but then extended a further 6 months to October 2021 – Illustrates what the priorities were not </a:t>
            </a:r>
          </a:p>
          <a:p>
            <a:endParaRPr lang="en-GB" sz="1100" dirty="0">
              <a:cs typeface="Times New Roman" panose="02020603050405020304" pitchFamily="18" charset="0"/>
            </a:endParaRPr>
          </a:p>
          <a:p>
            <a:r>
              <a:rPr lang="en-GB" sz="1100" dirty="0">
                <a:solidFill>
                  <a:srgbClr val="000000"/>
                </a:solidFill>
                <a:ea typeface="Times New Roman" panose="02020603050405020304" pitchFamily="18" charset="0"/>
              </a:rPr>
              <a:t>A UK Government report (2021) concluded that more women than men were employed in sectors likely to be closed and women have lost their jobs at a higher rate than men</a:t>
            </a:r>
          </a:p>
          <a:p>
            <a:endParaRPr lang="en-GB" sz="1100" dirty="0">
              <a:solidFill>
                <a:srgbClr val="000000"/>
              </a:solidFill>
              <a:ea typeface="Times New Roman" panose="02020603050405020304" pitchFamily="18" charset="0"/>
            </a:endParaRPr>
          </a:p>
          <a:p>
            <a:r>
              <a:rPr lang="en-GB" sz="1100" dirty="0">
                <a:cs typeface="Times New Roman" panose="02020603050405020304" pitchFamily="18" charset="0"/>
              </a:rPr>
              <a:t>International Development Research Centre (2021) stated that </a:t>
            </a:r>
            <a:r>
              <a:rPr lang="en-GB" sz="1100" i="1" dirty="0">
                <a:solidFill>
                  <a:srgbClr val="000000"/>
                </a:solidFill>
                <a:ea typeface="Times New Roman" panose="02020603050405020304" pitchFamily="18" charset="0"/>
                <a:cs typeface="Times New Roman" panose="02020603050405020304" pitchFamily="18" charset="0"/>
              </a:rPr>
              <a:t>‘</a:t>
            </a:r>
            <a:r>
              <a:rPr lang="en-GB" sz="1100" dirty="0">
                <a:solidFill>
                  <a:srgbClr val="000000"/>
                </a:solidFill>
                <a:ea typeface="Times New Roman" panose="02020603050405020304" pitchFamily="18" charset="0"/>
                <a:cs typeface="Times New Roman" panose="02020603050405020304" pitchFamily="18" charset="0"/>
              </a:rPr>
              <a:t>A year into the pandemic, we are no longer just worrying about progress on women’s equality coming to a standstill. We’re now seeing the possibility of such progress being reversed.’</a:t>
            </a:r>
          </a:p>
          <a:p>
            <a:endParaRPr lang="en-GB" sz="1100" dirty="0">
              <a:solidFill>
                <a:srgbClr val="000000"/>
              </a:solidFill>
              <a:ea typeface="Times New Roman" panose="02020603050405020304" pitchFamily="18" charset="0"/>
            </a:endParaRPr>
          </a:p>
          <a:p>
            <a:endParaRPr lang="en-GB" dirty="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3</a:t>
            </a:fld>
            <a:endParaRPr lang="en-GB"/>
          </a:p>
        </p:txBody>
      </p:sp>
    </p:spTree>
    <p:extLst>
      <p:ext uri="{BB962C8B-B14F-4D97-AF65-F5344CB8AC3E}">
        <p14:creationId xmlns:p14="http://schemas.microsoft.com/office/powerpoint/2010/main" val="2083804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7705" y="4647316"/>
            <a:ext cx="5501640" cy="4679563"/>
          </a:xfrm>
        </p:spPr>
        <p:txBody>
          <a:bodyPr/>
          <a:lstStyle/>
          <a:p>
            <a:r>
              <a:rPr lang="en-GB" sz="1050" dirty="0"/>
              <a:t>Importance of wider public health and the panic that this caused – need to be seen to be doing something – far reaching policies w/o consideration for damage to already marginalised communities &amp; certainly not to mothers</a:t>
            </a:r>
          </a:p>
          <a:p>
            <a:endParaRPr lang="en-GB" sz="1050" dirty="0"/>
          </a:p>
          <a:p>
            <a:r>
              <a:rPr lang="en-GB" sz="1050" dirty="0">
                <a:solidFill>
                  <a:srgbClr val="000000"/>
                </a:solidFill>
                <a:ea typeface="Calibri" panose="020F0502020204030204" pitchFamily="34" charset="0"/>
                <a:cs typeface="Times New Roman" panose="02020603050405020304" pitchFamily="18" charset="0"/>
              </a:rPr>
              <a:t>Governments have used this time to further restrictions on civilians (can be by introducing restrictions or mandates, they effectively do the same thing) - In 2021 the British government announced its intention to introduce new legislation which would see restrictions placed on the right to protest (police handed more powers to deal with protesters allowing the police to ‘set’ the conditions for protest). We also saw on the previous slide the erosion of reproductive rights for women. </a:t>
            </a:r>
            <a:endParaRPr lang="en-GB" sz="1050" dirty="0"/>
          </a:p>
          <a:p>
            <a:endParaRPr lang="en-GB" sz="1050" dirty="0">
              <a:solidFill>
                <a:srgbClr val="000000"/>
              </a:solidFill>
              <a:ea typeface="Calibri" panose="020F0502020204030204" pitchFamily="34" charset="0"/>
              <a:cs typeface="Times New Roman" panose="02020603050405020304" pitchFamily="18" charset="0"/>
            </a:endParaRPr>
          </a:p>
          <a:p>
            <a:r>
              <a:rPr lang="en-GB" sz="1050" dirty="0">
                <a:solidFill>
                  <a:srgbClr val="000000"/>
                </a:solidFill>
                <a:latin typeface="Calibri" panose="020F0502020204030204" pitchFamily="34" charset="0"/>
                <a:cs typeface="Times New Roman" panose="02020603050405020304" pitchFamily="18" charset="0"/>
              </a:rPr>
              <a:t>Neoliberalism in media </a:t>
            </a:r>
            <a:r>
              <a:rPr lang="en-GB" sz="1050" dirty="0">
                <a:solidFill>
                  <a:srgbClr val="000000"/>
                </a:solidFill>
                <a:ea typeface="Times New Roman" panose="02020603050405020304" pitchFamily="18" charset="0"/>
              </a:rPr>
              <a:t>(for the purposes of this research I have assumed the ideological definition of neoliberalism as one which has enabled capitalism, privatisation and deregulation of private entities). I intend to cover why this is important over the next few slides</a:t>
            </a:r>
          </a:p>
          <a:p>
            <a:endParaRPr lang="en-GB" sz="1050" dirty="0">
              <a:solidFill>
                <a:srgbClr val="000000"/>
              </a:solidFill>
              <a:ea typeface="Times New Roman" panose="02020603050405020304" pitchFamily="18" charset="0"/>
            </a:endParaRPr>
          </a:p>
          <a:p>
            <a:r>
              <a:rPr lang="en-GB" sz="1050" dirty="0">
                <a:solidFill>
                  <a:srgbClr val="000000"/>
                </a:solidFill>
                <a:ea typeface="Times New Roman" panose="02020603050405020304" pitchFamily="18" charset="0"/>
              </a:rPr>
              <a:t>Institutional patriarchy – Leaders/policy makers/media owners – almost all male, white, wealthy, educated, heterosexual – similarly reflected in female leadership- even where they are mothers they are generally not the main care giver for children -  (Research 2021 exploring relationship between gender of leaders &amp; timing of stay at home orders/school closures/public information campaigns, found no difference) despite the common misconception in the media that wants to tell us that female leaders dealt with the pandemic better, more effectively, with a more round view of society)</a:t>
            </a:r>
          </a:p>
          <a:p>
            <a:endParaRPr lang="en-GB" sz="1050" dirty="0">
              <a:solidFill>
                <a:srgbClr val="000000"/>
              </a:solidFill>
              <a:ea typeface="Times New Roman" panose="02020603050405020304" pitchFamily="18" charset="0"/>
            </a:endParaRPr>
          </a:p>
          <a:p>
            <a:r>
              <a:rPr lang="en-GB" sz="1050" dirty="0">
                <a:solidFill>
                  <a:srgbClr val="000000"/>
                </a:solidFill>
                <a:ea typeface="Times New Roman" panose="02020603050405020304" pitchFamily="18" charset="0"/>
              </a:rPr>
              <a:t>If we consider institutional patriarchy alongside what O’Reilly says about patriarchal motherhood whereby it’s assumed and expected that all women want to be mothers, that maternal ability is innate and that all find joy and purpose in being mothers it’s clear why there was a common theme throughout the pandemic thanking the mothers, but assuming and portraying that they were somehow willing participants in this shared experience which certainly wasn’t the case.</a:t>
            </a:r>
          </a:p>
          <a:p>
            <a:endParaRPr lang="en-GB" dirty="0"/>
          </a:p>
          <a:p>
            <a:endParaRPr lang="en-GB" sz="1100" dirty="0"/>
          </a:p>
        </p:txBody>
      </p:sp>
      <p:sp>
        <p:nvSpPr>
          <p:cNvPr id="4" name="Slide Number Placeholder 3"/>
          <p:cNvSpPr>
            <a:spLocks noGrp="1"/>
          </p:cNvSpPr>
          <p:nvPr>
            <p:ph type="sldNum" sz="quarter" idx="5"/>
          </p:nvPr>
        </p:nvSpPr>
        <p:spPr/>
        <p:txBody>
          <a:bodyPr/>
          <a:lstStyle/>
          <a:p>
            <a:fld id="{FA9ACCB5-E658-4915-96CE-484429DCC229}" type="slidenum">
              <a:rPr lang="en-GB" smtClean="0"/>
              <a:t>4</a:t>
            </a:fld>
            <a:endParaRPr lang="en-GB"/>
          </a:p>
        </p:txBody>
      </p:sp>
    </p:spTree>
    <p:extLst>
      <p:ext uri="{BB962C8B-B14F-4D97-AF65-F5344CB8AC3E}">
        <p14:creationId xmlns:p14="http://schemas.microsoft.com/office/powerpoint/2010/main" val="111414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000000"/>
              </a:solidFill>
              <a:ea typeface="Times New Roman" panose="02020603050405020304" pitchFamily="18" charset="0"/>
            </a:endParaRPr>
          </a:p>
          <a:p>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Rich - Upon becoming mothers women are often forced out of, or have only limited access to, the workplace, are often lower paid than their male counterparts and are burdened with more caring and societal responsibilities.</a:t>
            </a:r>
          </a:p>
          <a:p>
            <a:endParaRPr lang="en-GB" sz="1200" dirty="0">
              <a:solidFill>
                <a:srgbClr val="000000"/>
              </a:solidFill>
              <a:ea typeface="Times New Roman" panose="02020603050405020304" pitchFamily="18" charset="0"/>
            </a:endParaRPr>
          </a:p>
          <a:p>
            <a:r>
              <a:rPr lang="en-GB" sz="1200" dirty="0">
                <a:solidFill>
                  <a:srgbClr val="000000"/>
                </a:solidFill>
                <a:ea typeface="Times New Roman" panose="02020603050405020304" pitchFamily="18" charset="0"/>
              </a:rPr>
              <a:t>Feminist theory issues </a:t>
            </a:r>
          </a:p>
          <a:p>
            <a:endParaRPr lang="en-GB" sz="1200" dirty="0">
              <a:ea typeface="Times New Roman" panose="02020603050405020304" pitchFamily="18" charset="0"/>
            </a:endParaRPr>
          </a:p>
          <a:p>
            <a:r>
              <a:rPr lang="en-GB" sz="1200" dirty="0"/>
              <a:t>Not only issues caused around second wave feminism’s renouncing of motherhood (Gerda and </a:t>
            </a:r>
            <a:r>
              <a:rPr lang="en-GB" sz="1200" dirty="0" err="1"/>
              <a:t>Bernadi</a:t>
            </a:r>
            <a:r>
              <a:rPr lang="en-GB" sz="1200" dirty="0"/>
              <a:t>, 2011) but also more recent so called ‘liberal’ feminism where we’ve headed very much towards ensuring that women break the glass ceiling, are present in board room situations, but hasn’t really considered that this isn’t for the good of all women – it still only serves the purpose of some (mostly already privileged) women so we need a move away from this focus to a more intersectional feminist framework that is for the greater good of all women, particularly those in more marginalised socio-economic groups </a:t>
            </a:r>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5</a:t>
            </a:fld>
            <a:endParaRPr lang="en-GB"/>
          </a:p>
        </p:txBody>
      </p:sp>
    </p:spTree>
    <p:extLst>
      <p:ext uri="{BB962C8B-B14F-4D97-AF65-F5344CB8AC3E}">
        <p14:creationId xmlns:p14="http://schemas.microsoft.com/office/powerpoint/2010/main" val="3256243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Necessary here to distinguish between stories </a:t>
            </a:r>
            <a:r>
              <a:rPr lang="en-GB" i="1" dirty="0"/>
              <a:t>about</a:t>
            </a:r>
            <a:r>
              <a:rPr lang="en-GB" dirty="0"/>
              <a:t> women and those stories </a:t>
            </a:r>
            <a:r>
              <a:rPr lang="en-GB" i="1" dirty="0"/>
              <a:t>by or representative of </a:t>
            </a:r>
            <a:r>
              <a:rPr lang="en-GB" dirty="0"/>
              <a:t>women  – when we consider what constitutes female voice or representation we need to think about who is telling the story and why, for what purpose and with what authority</a:t>
            </a:r>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6</a:t>
            </a:fld>
            <a:endParaRPr lang="en-GB"/>
          </a:p>
        </p:txBody>
      </p:sp>
    </p:spTree>
    <p:extLst>
      <p:ext uri="{BB962C8B-B14F-4D97-AF65-F5344CB8AC3E}">
        <p14:creationId xmlns:p14="http://schemas.microsoft.com/office/powerpoint/2010/main" val="1582979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Carolyn Byerly, Professor and Feminist Critical Scholar </a:t>
            </a:r>
          </a:p>
          <a:p>
            <a:endParaRPr lang="en-GB" dirty="0"/>
          </a:p>
          <a:p>
            <a:pPr marL="0" indent="0">
              <a:buNone/>
            </a:pPr>
            <a:r>
              <a:rPr lang="en-GB" dirty="0"/>
              <a:t>So if we take the patriarchal political landscape alongside the neoliberal (and also patriarchal) media landscape we see that one compounds the other and because of this </a:t>
            </a:r>
            <a:r>
              <a:rPr lang="en-GB" sz="1200" dirty="0"/>
              <a:t>policy/decision making based on the lived experience of one specific group of people </a:t>
            </a:r>
          </a:p>
          <a:p>
            <a:pPr marL="0" indent="0">
              <a:buNone/>
            </a:pPr>
            <a:endParaRPr lang="en-GB" dirty="0"/>
          </a:p>
          <a:p>
            <a:pPr marL="0" indent="0">
              <a:buNone/>
            </a:pPr>
            <a:r>
              <a:rPr lang="en-GB" sz="1200" dirty="0"/>
              <a:t>Policies were not made with any view to mothers and their intersectional selves, media m</a:t>
            </a:r>
            <a:r>
              <a:rPr lang="en-GB" dirty="0">
                <a:solidFill>
                  <a:srgbClr val="000000"/>
                </a:solidFill>
                <a:ea typeface="Times New Roman" panose="02020603050405020304" pitchFamily="18" charset="0"/>
              </a:rPr>
              <a:t>essaging never fundamentally addressed the true female experience – nothing about either was collaborative or representative</a:t>
            </a:r>
          </a:p>
          <a:p>
            <a:endParaRPr lang="en-GB" sz="1200" dirty="0"/>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7</a:t>
            </a:fld>
            <a:endParaRPr lang="en-GB"/>
          </a:p>
        </p:txBody>
      </p:sp>
    </p:spTree>
    <p:extLst>
      <p:ext uri="{BB962C8B-B14F-4D97-AF65-F5344CB8AC3E}">
        <p14:creationId xmlns:p14="http://schemas.microsoft.com/office/powerpoint/2010/main" val="605249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solidFill>
                  <a:srgbClr val="000000"/>
                </a:solidFill>
                <a:ea typeface="Calibri" panose="020F0502020204030204" pitchFamily="34" charset="0"/>
                <a:cs typeface="Times New Roman" panose="02020603050405020304" pitchFamily="18" charset="0"/>
              </a:rPr>
              <a:t>This became deeply problematic and subtly damaging as ‘mothering’ became characterised based on the existential experiences of a dominant group who rarely experience marginalisation in any form</a:t>
            </a:r>
          </a:p>
          <a:p>
            <a:endParaRPr lang="en-GB" sz="1100" dirty="0">
              <a:solidFill>
                <a:srgbClr val="000000"/>
              </a:solidFill>
              <a:ea typeface="Calibri" panose="020F0502020204030204" pitchFamily="34" charset="0"/>
              <a:cs typeface="Times New Roman" panose="02020603050405020304" pitchFamily="18" charset="0"/>
            </a:endParaRPr>
          </a:p>
          <a:p>
            <a:r>
              <a:rPr lang="en-GB" sz="1100" dirty="0">
                <a:solidFill>
                  <a:srgbClr val="000000"/>
                </a:solidFill>
                <a:ea typeface="Times New Roman" panose="02020603050405020304" pitchFamily="18" charset="0"/>
              </a:rPr>
              <a:t>Ultimately when white, wealthy men are producing and distributing the stories of the female experience throughout the pandemic, there is an increasing likelihood that these stories will be either completely different to the actual, lived female experience or skewed towards their white and wealthy female counterparts. </a:t>
            </a:r>
          </a:p>
          <a:p>
            <a:endParaRPr lang="en-GB" sz="1100" dirty="0">
              <a:solidFill>
                <a:srgbClr val="000000"/>
              </a:solidFill>
              <a:ea typeface="Times New Roman" panose="02020603050405020304" pitchFamily="18" charset="0"/>
            </a:endParaRPr>
          </a:p>
          <a:p>
            <a:r>
              <a:rPr lang="en-GB" sz="1100" dirty="0">
                <a:solidFill>
                  <a:srgbClr val="000000"/>
                </a:solidFill>
                <a:ea typeface="Times New Roman" panose="02020603050405020304" pitchFamily="18" charset="0"/>
              </a:rPr>
              <a:t>Where these policies and stories concern motherhood it is reasonable to assume that the dominant discourse we are likely to be exposed to is that of their own experience within the societal structure in which they exist. </a:t>
            </a:r>
          </a:p>
          <a:p>
            <a:endParaRPr lang="en-GB" sz="1100" dirty="0">
              <a:solidFill>
                <a:srgbClr val="000000"/>
              </a:solidFill>
              <a:ea typeface="Times New Roman" panose="02020603050405020304" pitchFamily="18" charset="0"/>
            </a:endParaRPr>
          </a:p>
          <a:p>
            <a:r>
              <a:rPr lang="en-GB" sz="1100" dirty="0">
                <a:solidFill>
                  <a:srgbClr val="000000"/>
                </a:solidFill>
                <a:ea typeface="Times New Roman" panose="02020603050405020304" pitchFamily="18" charset="0"/>
              </a:rPr>
              <a:t>That is to say one predicated on access to adequate healthcare and safe housing; the ability to utilise technology for educational and recreational needs; access to food, water and daily necessities; and in many cases women who either do not have the financial need for paid employment, or are in secure and paid employment which allows the privilege to work from home in a flexible manner and access to familial support/some type of support network available to them</a:t>
            </a:r>
            <a:endParaRPr lang="en-GB" sz="1100" dirty="0">
              <a:solidFill>
                <a:srgbClr val="000000"/>
              </a:solidFill>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8</a:t>
            </a:fld>
            <a:endParaRPr lang="en-GB"/>
          </a:p>
        </p:txBody>
      </p:sp>
    </p:spTree>
    <p:extLst>
      <p:ext uri="{BB962C8B-B14F-4D97-AF65-F5344CB8AC3E}">
        <p14:creationId xmlns:p14="http://schemas.microsoft.com/office/powerpoint/2010/main" val="211399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Marian Meyers – (Prof of Communications) When we consider it this way it becomes fairly easy to see how we have ended up here – a patriarchal political landscape working closely with a neoliberal/patriarchal media landscape results in a limited form of narrative, one which suits these particular groups but that isn’t truly representative of anyone who reside outside of those groups</a:t>
            </a:r>
          </a:p>
          <a:p>
            <a:endParaRPr lang="en-GB" dirty="0"/>
          </a:p>
          <a:p>
            <a:r>
              <a:rPr lang="en-GB" dirty="0">
                <a:solidFill>
                  <a:srgbClr val="000000"/>
                </a:solidFill>
                <a:ea typeface="Calibri" panose="020F0502020204030204" pitchFamily="34" charset="0"/>
                <a:cs typeface="Times New Roman" panose="02020603050405020304" pitchFamily="18" charset="0"/>
              </a:rPr>
              <a:t>Becomes a type of collusion between political and media landscapes</a:t>
            </a:r>
          </a:p>
          <a:p>
            <a:endParaRPr lang="en-GB" dirty="0">
              <a:solidFill>
                <a:srgbClr val="000000"/>
              </a:solidFill>
              <a:ea typeface="Calibri" panose="020F0502020204030204" pitchFamily="34" charset="0"/>
              <a:cs typeface="Times New Roman" panose="02020603050405020304" pitchFamily="18" charset="0"/>
            </a:endParaRPr>
          </a:p>
          <a:p>
            <a:r>
              <a:rPr lang="en-GB" dirty="0">
                <a:solidFill>
                  <a:srgbClr val="000000"/>
                </a:solidFill>
                <a:ea typeface="Times New Roman" panose="02020603050405020304" pitchFamily="18" charset="0"/>
              </a:rPr>
              <a:t>As women’s rights are being paired down across the globe, we must ask why it is that those who are responsible for this are also responsible for the promotion of neoliberal policies alongside inherently anti-democratic actions towards their own citizens. </a:t>
            </a:r>
          </a:p>
          <a:p>
            <a:endParaRPr lang="en-GB" dirty="0">
              <a:solidFill>
                <a:srgbClr val="000000"/>
              </a:solidFill>
              <a:ea typeface="Times New Roman" panose="02020603050405020304" pitchFamily="18" charset="0"/>
            </a:endParaRPr>
          </a:p>
          <a:p>
            <a:r>
              <a:rPr lang="en-GB" dirty="0">
                <a:solidFill>
                  <a:srgbClr val="000000"/>
                </a:solidFill>
                <a:ea typeface="Times New Roman" panose="02020603050405020304" pitchFamily="18" charset="0"/>
              </a:rPr>
              <a:t>I suggest that this merely serves to safeguard the needs of the patriarchy as an institution and as an ideal. It would serve no purpose of governments looking to use authoritarian methods to control their citizens to take account of intersectional issues or marginalised groups when the neoliberalist policies they wish to promote rely almost solely on the inequalities that they assist in causing.</a:t>
            </a:r>
            <a:endParaRPr lang="en-GB" dirty="0">
              <a:ea typeface="Times New Roman" panose="02020603050405020304" pitchFamily="18" charset="0"/>
            </a:endParaRPr>
          </a:p>
          <a:p>
            <a:endParaRPr lang="en-GB" dirty="0">
              <a:solidFill>
                <a:srgbClr val="000000"/>
              </a:solidFill>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A9ACCB5-E658-4915-96CE-484429DCC229}" type="slidenum">
              <a:rPr lang="en-GB" smtClean="0"/>
              <a:t>9</a:t>
            </a:fld>
            <a:endParaRPr lang="en-GB"/>
          </a:p>
        </p:txBody>
      </p:sp>
    </p:spTree>
    <p:extLst>
      <p:ext uri="{BB962C8B-B14F-4D97-AF65-F5344CB8AC3E}">
        <p14:creationId xmlns:p14="http://schemas.microsoft.com/office/powerpoint/2010/main" val="411135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6F05-9EA7-48E5-A479-AE190DAF95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0930B0F-9B27-461F-922B-1EC1FFA62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A83871-15F0-4554-92B2-0C161DCE6566}"/>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5" name="Footer Placeholder 4">
            <a:extLst>
              <a:ext uri="{FF2B5EF4-FFF2-40B4-BE49-F238E27FC236}">
                <a16:creationId xmlns:a16="http://schemas.microsoft.com/office/drawing/2014/main" id="{941099AD-A3D3-4903-A4F5-957519E4AE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B422C3-858D-4491-8600-9A6D78380A3C}"/>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392366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3FFCC-BC8F-4BEA-BEA5-D73E0D509F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5BEC76-92AA-412A-8BCA-71A18BBA06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0697BB-6E0A-44ED-B6ED-9E7526EC4D5B}"/>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5" name="Footer Placeholder 4">
            <a:extLst>
              <a:ext uri="{FF2B5EF4-FFF2-40B4-BE49-F238E27FC236}">
                <a16:creationId xmlns:a16="http://schemas.microsoft.com/office/drawing/2014/main" id="{DFECEB0C-034E-4102-929D-2FD18D047F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F7C094-C79A-4081-8232-34A161B768C9}"/>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2490176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D1FEF6-DC71-47BC-8AFA-2CD21FA1F0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45A8C6-3DC8-4B12-97E6-FA1190FCA8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0BBF3-B18F-47BF-8A34-467CA2954E5F}"/>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5" name="Footer Placeholder 4">
            <a:extLst>
              <a:ext uri="{FF2B5EF4-FFF2-40B4-BE49-F238E27FC236}">
                <a16:creationId xmlns:a16="http://schemas.microsoft.com/office/drawing/2014/main" id="{3551FDEE-A330-4C50-9FAD-B7FAA812F2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4F11B5-A329-4E28-89D9-D0D02D7E7528}"/>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257204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C490-FBF6-4AF6-814C-C618D7169B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CFBEA9-6DD3-4449-91D4-CA8E06AAEC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3D145-55E3-4C96-8FAD-60F3A6405167}"/>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5" name="Footer Placeholder 4">
            <a:extLst>
              <a:ext uri="{FF2B5EF4-FFF2-40B4-BE49-F238E27FC236}">
                <a16:creationId xmlns:a16="http://schemas.microsoft.com/office/drawing/2014/main" id="{191EEC1F-4C91-4BFB-B917-A79AA1D74B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4C601-7E35-4145-83AF-71DACCB8EC9B}"/>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213535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1E038-A857-49BB-95F0-CCE0C0E3BA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998C49-AA8C-4715-9C7F-BB9A798102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71E6B2-D53C-44D4-831B-824E6E1C99BD}"/>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5" name="Footer Placeholder 4">
            <a:extLst>
              <a:ext uri="{FF2B5EF4-FFF2-40B4-BE49-F238E27FC236}">
                <a16:creationId xmlns:a16="http://schemas.microsoft.com/office/drawing/2014/main" id="{C18ACE4C-7022-4EDB-93A6-22297FE14F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775370-C0E5-481F-B9AF-C25960CA5243}"/>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379744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0BB0-5C70-45D0-8596-3D606933F9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55EAD7-F824-4B01-B727-1EF2F6040B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CA1043-675C-4D48-9016-3AF7950BBF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850554-B7B2-414E-88AD-8A8A5CB48DBD}"/>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6" name="Footer Placeholder 5">
            <a:extLst>
              <a:ext uri="{FF2B5EF4-FFF2-40B4-BE49-F238E27FC236}">
                <a16:creationId xmlns:a16="http://schemas.microsoft.com/office/drawing/2014/main" id="{8F04BBB9-93F9-4C52-B901-AFB89C050B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D794BE-F428-4E3E-AA4D-09CA68BDE476}"/>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313450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493E-044A-44BF-A550-AE5937D5CE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8BFB7D-FD56-414A-B8C0-0FADE35E39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885FB8-C4C7-44B9-BFC0-7E3A08133B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2E9547-AA20-460F-9EFE-6D061AD10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E27196-8494-4BA3-8E67-7E4340D0E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4AA70B-930A-4477-B55C-4C202BD9A647}"/>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8" name="Footer Placeholder 7">
            <a:extLst>
              <a:ext uri="{FF2B5EF4-FFF2-40B4-BE49-F238E27FC236}">
                <a16:creationId xmlns:a16="http://schemas.microsoft.com/office/drawing/2014/main" id="{4DD22292-CE3F-4EB5-80F7-D73FA90ADE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F78A2B-9052-422B-BE7C-14CB64358290}"/>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394590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DB02-7C8B-40DA-A67B-C5882D311C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CE3E23-19F2-4BD4-8B4D-E5E9C627FBE3}"/>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4" name="Footer Placeholder 3">
            <a:extLst>
              <a:ext uri="{FF2B5EF4-FFF2-40B4-BE49-F238E27FC236}">
                <a16:creationId xmlns:a16="http://schemas.microsoft.com/office/drawing/2014/main" id="{5FF88FD9-6AD4-438F-A1EA-67C6AB0C1A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7F8B78-478B-4029-8E99-6A5B30CC77E1}"/>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67930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FD736-1C41-4A7A-811E-DF67E8C0E44E}"/>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3" name="Footer Placeholder 2">
            <a:extLst>
              <a:ext uri="{FF2B5EF4-FFF2-40B4-BE49-F238E27FC236}">
                <a16:creationId xmlns:a16="http://schemas.microsoft.com/office/drawing/2014/main" id="{52D2CBB9-E286-472A-BE00-7BB3613D9A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BEFC92-C56D-42E4-B9C7-9BC60CA6B560}"/>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343636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D028-ADC3-4C4E-A315-8104F31DA5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3A4C71-A089-4CEC-A1D5-23B6CC8D37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4F1D90-7B6C-46FB-A6EA-C8D9D060F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B51C3F-873F-4C56-A279-5A511D217893}"/>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6" name="Footer Placeholder 5">
            <a:extLst>
              <a:ext uri="{FF2B5EF4-FFF2-40B4-BE49-F238E27FC236}">
                <a16:creationId xmlns:a16="http://schemas.microsoft.com/office/drawing/2014/main" id="{C7953041-5170-4775-973B-F0F08D294B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258433-76E3-43F1-B36C-AABC914727CC}"/>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296860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BF90-9E16-4C58-AE1B-417CB54E52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BEB2ED-0C91-4507-93BC-90BA940F09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186834-0ECB-4D21-B8D3-5D747FA7B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BEF39B-54A4-4A62-9003-4DB2653C2CC5}"/>
              </a:ext>
            </a:extLst>
          </p:cNvPr>
          <p:cNvSpPr>
            <a:spLocks noGrp="1"/>
          </p:cNvSpPr>
          <p:nvPr>
            <p:ph type="dt" sz="half" idx="10"/>
          </p:nvPr>
        </p:nvSpPr>
        <p:spPr/>
        <p:txBody>
          <a:bodyPr/>
          <a:lstStyle/>
          <a:p>
            <a:fld id="{7ABE65BD-C8BA-4077-A492-4A71061A0E01}" type="datetimeFigureOut">
              <a:rPr lang="en-GB" smtClean="0"/>
              <a:t>09/03/2022</a:t>
            </a:fld>
            <a:endParaRPr lang="en-GB"/>
          </a:p>
        </p:txBody>
      </p:sp>
      <p:sp>
        <p:nvSpPr>
          <p:cNvPr id="6" name="Footer Placeholder 5">
            <a:extLst>
              <a:ext uri="{FF2B5EF4-FFF2-40B4-BE49-F238E27FC236}">
                <a16:creationId xmlns:a16="http://schemas.microsoft.com/office/drawing/2014/main" id="{07CB23F0-9EA8-43B3-86A2-7EC0027F11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137E14-00F7-4181-9A8F-AC27B68B9C93}"/>
              </a:ext>
            </a:extLst>
          </p:cNvPr>
          <p:cNvSpPr>
            <a:spLocks noGrp="1"/>
          </p:cNvSpPr>
          <p:nvPr>
            <p:ph type="sldNum" sz="quarter" idx="12"/>
          </p:nvPr>
        </p:nvSpPr>
        <p:spPr/>
        <p:txBody>
          <a:bodyPr/>
          <a:lstStyle/>
          <a:p>
            <a:fld id="{EF20A179-ADDC-4BF5-AAC9-8EFF4F395B80}" type="slidenum">
              <a:rPr lang="en-GB" smtClean="0"/>
              <a:t>‹#›</a:t>
            </a:fld>
            <a:endParaRPr lang="en-GB"/>
          </a:p>
        </p:txBody>
      </p:sp>
    </p:spTree>
    <p:extLst>
      <p:ext uri="{BB962C8B-B14F-4D97-AF65-F5344CB8AC3E}">
        <p14:creationId xmlns:p14="http://schemas.microsoft.com/office/powerpoint/2010/main" val="366825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144C3E-465F-4BCE-8183-036D35E4C2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961313-E947-413C-A829-82953F0A2E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210B56-C597-4081-A7D2-369E46142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E65BD-C8BA-4077-A492-4A71061A0E01}" type="datetimeFigureOut">
              <a:rPr lang="en-GB" smtClean="0"/>
              <a:t>09/03/2022</a:t>
            </a:fld>
            <a:endParaRPr lang="en-GB"/>
          </a:p>
        </p:txBody>
      </p:sp>
      <p:sp>
        <p:nvSpPr>
          <p:cNvPr id="5" name="Footer Placeholder 4">
            <a:extLst>
              <a:ext uri="{FF2B5EF4-FFF2-40B4-BE49-F238E27FC236}">
                <a16:creationId xmlns:a16="http://schemas.microsoft.com/office/drawing/2014/main" id="{38E35A71-6889-4FB1-8EB2-2A44290854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2D97FE-5F9C-47D4-9524-30C28B42C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0A179-ADDC-4BF5-AAC9-8EFF4F395B80}" type="slidenum">
              <a:rPr lang="en-GB" smtClean="0"/>
              <a:t>‹#›</a:t>
            </a:fld>
            <a:endParaRPr lang="en-GB"/>
          </a:p>
        </p:txBody>
      </p:sp>
    </p:spTree>
    <p:extLst>
      <p:ext uri="{BB962C8B-B14F-4D97-AF65-F5344CB8AC3E}">
        <p14:creationId xmlns:p14="http://schemas.microsoft.com/office/powerpoint/2010/main" val="246650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rthrights.org.uk/wp-content/uploads/2020/03/Final-Covid-19-Birthrights-31.3.20.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homakesthenews.org/wp-content/uploads/2021/11/GMMP2020.ENG_.FINAL_.pdf" TargetMode="External"/><Relationship Id="rId5" Type="http://schemas.openxmlformats.org/officeDocument/2006/relationships/hyperlink" Target="https://www.guttmacher.org/article/2021/10/first-time-ever-us-states-enacted-more-100-abortion-restrictions-single-year" TargetMode="External"/><Relationship Id="rId4" Type="http://schemas.openxmlformats.org/officeDocument/2006/relationships/hyperlink" Target="https://commonslibrary.parliament.uk/how-has-the-coronavirus-pandemic-affected-women-in-wor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804D-8B65-41BE-9833-7EC6E05DEFA1}"/>
              </a:ext>
            </a:extLst>
          </p:cNvPr>
          <p:cNvSpPr>
            <a:spLocks noGrp="1"/>
          </p:cNvSpPr>
          <p:nvPr>
            <p:ph type="ctrTitle"/>
          </p:nvPr>
        </p:nvSpPr>
        <p:spPr/>
        <p:txBody>
          <a:bodyPr>
            <a:normAutofit/>
          </a:bodyPr>
          <a:lstStyle/>
          <a:p>
            <a:r>
              <a:rPr lang="en-GB" sz="3200" dirty="0">
                <a:solidFill>
                  <a:srgbClr val="555555"/>
                </a:solidFill>
                <a:effectLst/>
                <a:latin typeface="Arial" panose="020B0604020202020204" pitchFamily="34" charset="0"/>
                <a:ea typeface="Times New Roman" panose="02020603050405020304" pitchFamily="18" charset="0"/>
              </a:rPr>
              <a:t>Reimagining Mothering in the Pandemic: </a:t>
            </a:r>
            <a:br>
              <a:rPr lang="en-GB" sz="3200" dirty="0">
                <a:solidFill>
                  <a:srgbClr val="555555"/>
                </a:solidFill>
                <a:effectLst/>
                <a:latin typeface="Arial" panose="020B0604020202020204" pitchFamily="34" charset="0"/>
                <a:ea typeface="Times New Roman" panose="02020603050405020304" pitchFamily="18" charset="0"/>
              </a:rPr>
            </a:br>
            <a:r>
              <a:rPr lang="en-GB" sz="3200" dirty="0">
                <a:solidFill>
                  <a:srgbClr val="555555"/>
                </a:solidFill>
                <a:effectLst/>
                <a:latin typeface="Arial" panose="020B0604020202020204" pitchFamily="34" charset="0"/>
                <a:ea typeface="Times New Roman" panose="02020603050405020304" pitchFamily="18" charset="0"/>
              </a:rPr>
              <a:t>The Birth of a New Patriarchy</a:t>
            </a:r>
            <a:br>
              <a:rPr lang="en-GB" sz="3200" dirty="0">
                <a:effectLst/>
                <a:latin typeface="Times New Roman" panose="02020603050405020304" pitchFamily="18" charset="0"/>
                <a:ea typeface="Times New Roman" panose="02020603050405020304" pitchFamily="18" charset="0"/>
              </a:rPr>
            </a:br>
            <a:br>
              <a:rPr lang="en-GB" sz="3200" dirty="0">
                <a:effectLst/>
                <a:latin typeface="Times New Roman" panose="02020603050405020304" pitchFamily="18" charset="0"/>
                <a:ea typeface="Times New Roman" panose="02020603050405020304" pitchFamily="18" charset="0"/>
              </a:rPr>
            </a:br>
            <a:endParaRPr lang="en-GB" sz="3200" dirty="0"/>
          </a:p>
        </p:txBody>
      </p:sp>
      <p:sp>
        <p:nvSpPr>
          <p:cNvPr id="3" name="Subtitle 2">
            <a:extLst>
              <a:ext uri="{FF2B5EF4-FFF2-40B4-BE49-F238E27FC236}">
                <a16:creationId xmlns:a16="http://schemas.microsoft.com/office/drawing/2014/main" id="{54794A40-3D93-4B07-81FE-BAED9DE53783}"/>
              </a:ext>
            </a:extLst>
          </p:cNvPr>
          <p:cNvSpPr>
            <a:spLocks noGrp="1"/>
          </p:cNvSpPr>
          <p:nvPr>
            <p:ph type="subTitle" idx="1"/>
          </p:nvPr>
        </p:nvSpPr>
        <p:spPr/>
        <p:txBody>
          <a:bodyPr/>
          <a:lstStyle/>
          <a:p>
            <a:r>
              <a:rPr lang="en-GB" sz="2400" dirty="0">
                <a:solidFill>
                  <a:srgbClr val="555555"/>
                </a:solidFill>
                <a:effectLst/>
                <a:latin typeface="Arial" panose="020B0604020202020204" pitchFamily="34" charset="0"/>
                <a:ea typeface="Times New Roman" panose="02020603050405020304" pitchFamily="18" charset="0"/>
              </a:rPr>
              <a:t>Fiona L Brown, PhD Candidate, UEL</a:t>
            </a:r>
            <a:endParaRPr lang="en-GB" dirty="0"/>
          </a:p>
        </p:txBody>
      </p:sp>
    </p:spTree>
    <p:extLst>
      <p:ext uri="{BB962C8B-B14F-4D97-AF65-F5344CB8AC3E}">
        <p14:creationId xmlns:p14="http://schemas.microsoft.com/office/powerpoint/2010/main" val="291316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63548-BDEF-40A4-9B4C-115E28CB03FC}"/>
              </a:ext>
            </a:extLst>
          </p:cNvPr>
          <p:cNvSpPr>
            <a:spLocks noGrp="1"/>
          </p:cNvSpPr>
          <p:nvPr>
            <p:ph type="title"/>
          </p:nvPr>
        </p:nvSpPr>
        <p:spPr/>
        <p:txBody>
          <a:bodyPr/>
          <a:lstStyle/>
          <a:p>
            <a:r>
              <a:rPr lang="en-GB" dirty="0"/>
              <a:t>What now?</a:t>
            </a:r>
          </a:p>
        </p:txBody>
      </p:sp>
      <p:sp>
        <p:nvSpPr>
          <p:cNvPr id="3" name="Content Placeholder 2">
            <a:extLst>
              <a:ext uri="{FF2B5EF4-FFF2-40B4-BE49-F238E27FC236}">
                <a16:creationId xmlns:a16="http://schemas.microsoft.com/office/drawing/2014/main" id="{8ED94F1C-1A21-4D32-9035-E3CC1006A467}"/>
              </a:ext>
            </a:extLst>
          </p:cNvPr>
          <p:cNvSpPr>
            <a:spLocks noGrp="1"/>
          </p:cNvSpPr>
          <p:nvPr>
            <p:ph idx="1"/>
          </p:nvPr>
        </p:nvSpPr>
        <p:spPr/>
        <p:txBody>
          <a:bodyPr/>
          <a:lstStyle/>
          <a:p>
            <a:r>
              <a:rPr lang="en-GB" dirty="0"/>
              <a:t>Acknowledgement of harms/wrongdoings</a:t>
            </a:r>
          </a:p>
          <a:p>
            <a:r>
              <a:rPr lang="en-GB" dirty="0"/>
              <a:t>Programmes &amp; funding towards reversing damage to progress</a:t>
            </a:r>
          </a:p>
          <a:p>
            <a:r>
              <a:rPr lang="en-GB" dirty="0"/>
              <a:t>Contextual framing of motherhood within intersectional theory</a:t>
            </a:r>
          </a:p>
          <a:p>
            <a:r>
              <a:rPr lang="en-GB" dirty="0"/>
              <a:t>Fourth wave feminism ‘inclusivity’ to include motherhood</a:t>
            </a:r>
          </a:p>
          <a:p>
            <a:r>
              <a:rPr lang="en-GB" dirty="0"/>
              <a:t>Recognition within feminist theory of agency motherhood provides </a:t>
            </a:r>
          </a:p>
          <a:p>
            <a:endParaRPr lang="en-GB" dirty="0"/>
          </a:p>
          <a:p>
            <a:endParaRPr lang="en-GB" dirty="0"/>
          </a:p>
        </p:txBody>
      </p:sp>
    </p:spTree>
    <p:extLst>
      <p:ext uri="{BB962C8B-B14F-4D97-AF65-F5344CB8AC3E}">
        <p14:creationId xmlns:p14="http://schemas.microsoft.com/office/powerpoint/2010/main" val="421953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190F7-ADA3-4AB4-BE74-DFDF5A67C557}"/>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D276AB7A-E407-4472-8A9B-001390E1006C}"/>
              </a:ext>
            </a:extLst>
          </p:cNvPr>
          <p:cNvSpPr>
            <a:spLocks noGrp="1"/>
          </p:cNvSpPr>
          <p:nvPr>
            <p:ph idx="1"/>
          </p:nvPr>
        </p:nvSpPr>
        <p:spPr/>
        <p:txBody>
          <a:bodyPr>
            <a:normAutofit fontScale="55000" lnSpcReduction="20000"/>
          </a:bodyPr>
          <a:lstStyle/>
          <a:p>
            <a:r>
              <a:rPr lang="en-GB" sz="2200" dirty="0">
                <a:solidFill>
                  <a:srgbClr val="181817"/>
                </a:solidFill>
                <a:effectLst/>
                <a:ea typeface="Times New Roman" panose="02020603050405020304" pitchFamily="18" charset="0"/>
              </a:rPr>
              <a:t>Aldrich, Andrea S., and Nicholas J. </a:t>
            </a:r>
            <a:r>
              <a:rPr lang="en-GB" sz="2200" dirty="0" err="1">
                <a:solidFill>
                  <a:srgbClr val="181817"/>
                </a:solidFill>
                <a:effectLst/>
                <a:ea typeface="Times New Roman" panose="02020603050405020304" pitchFamily="18" charset="0"/>
              </a:rPr>
              <a:t>Lotito</a:t>
            </a:r>
            <a:r>
              <a:rPr lang="en-GB" sz="2200" dirty="0">
                <a:solidFill>
                  <a:srgbClr val="181817"/>
                </a:solidFill>
                <a:effectLst/>
                <a:ea typeface="Times New Roman" panose="02020603050405020304" pitchFamily="18" charset="0"/>
              </a:rPr>
              <a:t>. 2020. “Pandemic Performance: Women Leaders in the COVID-19 Crisis.” </a:t>
            </a:r>
            <a:r>
              <a:rPr lang="en-GB" sz="2200" i="1" dirty="0">
                <a:solidFill>
                  <a:srgbClr val="181817"/>
                </a:solidFill>
                <a:effectLst/>
                <a:ea typeface="Times New Roman" panose="02020603050405020304" pitchFamily="18" charset="0"/>
              </a:rPr>
              <a:t>Politics &amp; Gender</a:t>
            </a:r>
            <a:r>
              <a:rPr lang="en-GB" sz="2200" dirty="0">
                <a:solidFill>
                  <a:srgbClr val="181817"/>
                </a:solidFill>
                <a:effectLst/>
                <a:ea typeface="Times New Roman" panose="02020603050405020304" pitchFamily="18" charset="0"/>
              </a:rPr>
              <a:t> 16 (4). Cambridge University Press: 960–67. doi:10.1017/S1743923X20000549.</a:t>
            </a:r>
            <a:endParaRPr lang="en-GB" sz="2200" dirty="0">
              <a:effectLst/>
              <a:ea typeface="Times New Roman" panose="02020603050405020304" pitchFamily="18" charset="0"/>
            </a:endParaRPr>
          </a:p>
          <a:p>
            <a:r>
              <a:rPr lang="en-GB" sz="2200" dirty="0" err="1">
                <a:solidFill>
                  <a:srgbClr val="000000"/>
                </a:solidFill>
                <a:effectLst/>
                <a:ea typeface="Times New Roman" panose="02020603050405020304" pitchFamily="18" charset="0"/>
              </a:rPr>
              <a:t>Birthrights</a:t>
            </a:r>
            <a:r>
              <a:rPr lang="en-GB" sz="2200" dirty="0">
                <a:solidFill>
                  <a:srgbClr val="000000"/>
                </a:solidFill>
                <a:effectLst/>
                <a:ea typeface="Times New Roman" panose="02020603050405020304" pitchFamily="18" charset="0"/>
              </a:rPr>
              <a:t>. 2020 Birthrights.org.uk. Available at: </a:t>
            </a:r>
            <a:r>
              <a:rPr lang="en-GB" sz="2200" u="none" strike="noStrike" dirty="0">
                <a:solidFill>
                  <a:srgbClr val="000000"/>
                </a:solidFill>
                <a:effectLst/>
                <a:ea typeface="Times New Roman" panose="02020603050405020304" pitchFamily="18" charset="0"/>
                <a:hlinkClick r:id="rId3"/>
              </a:rPr>
              <a:t>Final-Covid-19-Birthrights-31.3.20.pdf</a:t>
            </a:r>
            <a:r>
              <a:rPr lang="en-GB" sz="2200" dirty="0">
                <a:solidFill>
                  <a:srgbClr val="000000"/>
                </a:solidFill>
                <a:effectLst/>
                <a:ea typeface="Times New Roman" panose="02020603050405020304" pitchFamily="18" charset="0"/>
              </a:rPr>
              <a:t> </a:t>
            </a:r>
          </a:p>
          <a:p>
            <a:r>
              <a:rPr lang="en-GB" sz="2200" dirty="0">
                <a:solidFill>
                  <a:srgbClr val="000000"/>
                </a:solidFill>
                <a:effectLst/>
                <a:ea typeface="Times New Roman" panose="02020603050405020304" pitchFamily="18" charset="0"/>
              </a:rPr>
              <a:t>Crenshaw, </a:t>
            </a:r>
            <a:r>
              <a:rPr lang="en-GB" sz="2200" dirty="0" err="1">
                <a:solidFill>
                  <a:srgbClr val="000000"/>
                </a:solidFill>
                <a:effectLst/>
                <a:ea typeface="Times New Roman" panose="02020603050405020304" pitchFamily="18" charset="0"/>
              </a:rPr>
              <a:t>Kimberle</a:t>
            </a:r>
            <a:r>
              <a:rPr lang="en-GB" sz="2200" dirty="0">
                <a:solidFill>
                  <a:srgbClr val="000000"/>
                </a:solidFill>
                <a:effectLst/>
                <a:ea typeface="Times New Roman" panose="02020603050405020304" pitchFamily="18" charset="0"/>
              </a:rPr>
              <a:t>. 1989. "Demarginalizing the Intersection of Race and Sex: A Black  Feminist Critique of Antidiscrimination Doctrine, Feminist Theory and Antiracist Politics,"</a:t>
            </a:r>
            <a:r>
              <a:rPr lang="en-GB" sz="2200" i="1" dirty="0">
                <a:solidFill>
                  <a:srgbClr val="000000"/>
                </a:solidFill>
                <a:effectLst/>
                <a:ea typeface="Times New Roman" panose="02020603050405020304" pitchFamily="18" charset="0"/>
              </a:rPr>
              <a:t> University of Chicago Legal Forum</a:t>
            </a:r>
            <a:r>
              <a:rPr lang="en-GB" sz="2200" dirty="0">
                <a:solidFill>
                  <a:srgbClr val="000000"/>
                </a:solidFill>
                <a:effectLst/>
                <a:ea typeface="Times New Roman" panose="02020603050405020304" pitchFamily="18" charset="0"/>
              </a:rPr>
              <a:t>: Vol. 1989. </a:t>
            </a:r>
            <a:r>
              <a:rPr lang="en-GB" sz="2200" dirty="0" err="1">
                <a:solidFill>
                  <a:srgbClr val="000000"/>
                </a:solidFill>
                <a:effectLst/>
                <a:ea typeface="Times New Roman" panose="02020603050405020304" pitchFamily="18" charset="0"/>
              </a:rPr>
              <a:t>Iss</a:t>
            </a:r>
            <a:r>
              <a:rPr lang="en-GB" sz="2200" dirty="0">
                <a:solidFill>
                  <a:srgbClr val="000000"/>
                </a:solidFill>
                <a:effectLst/>
                <a:ea typeface="Times New Roman" panose="02020603050405020304" pitchFamily="18" charset="0"/>
              </a:rPr>
              <a:t>. 1, Article 8. </a:t>
            </a:r>
            <a:endParaRPr lang="en-GB" sz="2200" dirty="0">
              <a:effectLst/>
              <a:ea typeface="Times New Roman" panose="02020603050405020304" pitchFamily="18" charset="0"/>
            </a:endParaRPr>
          </a:p>
          <a:p>
            <a:r>
              <a:rPr lang="en-GB" sz="2200" dirty="0">
                <a:effectLst/>
                <a:ea typeface="Calibri" panose="020F0502020204030204" pitchFamily="34" charset="0"/>
                <a:cs typeface="Times New Roman" panose="02020603050405020304" pitchFamily="18" charset="0"/>
              </a:rPr>
              <a:t>Francis-Devine, Brigid. 2021. </a:t>
            </a:r>
            <a:r>
              <a:rPr lang="en-GB" sz="2200" i="1" dirty="0">
                <a:effectLst/>
                <a:ea typeface="Calibri" panose="020F0502020204030204" pitchFamily="34" charset="0"/>
                <a:cs typeface="Times New Roman" panose="02020603050405020304" pitchFamily="18" charset="0"/>
              </a:rPr>
              <a:t>How has the coronavirus pandemic affected women in work? </a:t>
            </a:r>
            <a:r>
              <a:rPr lang="en-GB" sz="2200" dirty="0">
                <a:effectLst/>
                <a:ea typeface="Calibri" panose="020F0502020204030204" pitchFamily="34" charset="0"/>
                <a:cs typeface="Times New Roman" panose="02020603050405020304" pitchFamily="18" charset="0"/>
              </a:rPr>
              <a:t>UK Parliament. Available at </a:t>
            </a:r>
            <a:r>
              <a:rPr lang="en-GB" sz="2200" u="none" strike="noStrike" dirty="0">
                <a:solidFill>
                  <a:srgbClr val="0000FF"/>
                </a:solidFill>
                <a:effectLst/>
                <a:ea typeface="Calibri" panose="020F0502020204030204" pitchFamily="34" charset="0"/>
                <a:cs typeface="Times New Roman" panose="02020603050405020304" pitchFamily="18" charset="0"/>
                <a:hlinkClick r:id="rId4"/>
              </a:rPr>
              <a:t>How has the coronavirus pandemic affected women in work? (parliament.uk)</a:t>
            </a:r>
            <a:endParaRPr lang="en-GB" sz="2200" u="none" strike="noStrike" dirty="0">
              <a:solidFill>
                <a:srgbClr val="0000FF"/>
              </a:solidFill>
              <a:effectLst/>
              <a:ea typeface="Calibri" panose="020F0502020204030204" pitchFamily="34" charset="0"/>
              <a:cs typeface="Times New Roman" panose="02020603050405020304" pitchFamily="18" charset="0"/>
            </a:endParaRPr>
          </a:p>
          <a:p>
            <a:r>
              <a:rPr lang="en-GB" sz="2200" spc="-25" dirty="0">
                <a:solidFill>
                  <a:srgbClr val="000000"/>
                </a:solidFill>
                <a:effectLst/>
                <a:ea typeface="Times New Roman" panose="02020603050405020304" pitchFamily="18" charset="0"/>
              </a:rPr>
              <a:t>Gerda, </a:t>
            </a:r>
            <a:r>
              <a:rPr lang="en-GB" sz="2200" spc="-25" dirty="0" err="1">
                <a:solidFill>
                  <a:srgbClr val="000000"/>
                </a:solidFill>
                <a:effectLst/>
                <a:ea typeface="Times New Roman" panose="02020603050405020304" pitchFamily="18" charset="0"/>
              </a:rPr>
              <a:t>Neyer</a:t>
            </a:r>
            <a:r>
              <a:rPr lang="en-GB" sz="2200" spc="-25" dirty="0">
                <a:solidFill>
                  <a:srgbClr val="000000"/>
                </a:solidFill>
                <a:effectLst/>
                <a:ea typeface="Times New Roman" panose="02020603050405020304" pitchFamily="18" charset="0"/>
              </a:rPr>
              <a:t> and </a:t>
            </a:r>
            <a:r>
              <a:rPr lang="en-GB" sz="2200" spc="-25" dirty="0" err="1">
                <a:solidFill>
                  <a:srgbClr val="000000"/>
                </a:solidFill>
                <a:effectLst/>
                <a:ea typeface="Times New Roman" panose="02020603050405020304" pitchFamily="18" charset="0"/>
              </a:rPr>
              <a:t>Bernardi</a:t>
            </a:r>
            <a:r>
              <a:rPr lang="en-GB" sz="2200" spc="-25" dirty="0">
                <a:solidFill>
                  <a:srgbClr val="000000"/>
                </a:solidFill>
                <a:effectLst/>
                <a:ea typeface="Times New Roman" panose="02020603050405020304" pitchFamily="18" charset="0"/>
              </a:rPr>
              <a:t>, Laura. 2011. “Feminist Perspectives on Motherhood and Reproduction.” </a:t>
            </a:r>
            <a:r>
              <a:rPr lang="en-GB" sz="2200" i="1" spc="-25" dirty="0">
                <a:solidFill>
                  <a:srgbClr val="000000"/>
                </a:solidFill>
                <a:effectLst/>
                <a:ea typeface="Times New Roman" panose="02020603050405020304" pitchFamily="18" charset="0"/>
              </a:rPr>
              <a:t>Historical Social Research / </a:t>
            </a:r>
            <a:r>
              <a:rPr lang="en-GB" sz="2200" i="1" spc="-25" dirty="0" err="1">
                <a:solidFill>
                  <a:srgbClr val="000000"/>
                </a:solidFill>
                <a:effectLst/>
                <a:ea typeface="Times New Roman" panose="02020603050405020304" pitchFamily="18" charset="0"/>
              </a:rPr>
              <a:t>Historische</a:t>
            </a:r>
            <a:r>
              <a:rPr lang="en-GB" sz="2200" i="1" spc="-25" dirty="0">
                <a:solidFill>
                  <a:srgbClr val="000000"/>
                </a:solidFill>
                <a:effectLst/>
                <a:ea typeface="Times New Roman" panose="02020603050405020304" pitchFamily="18" charset="0"/>
              </a:rPr>
              <a:t> </a:t>
            </a:r>
            <a:r>
              <a:rPr lang="en-GB" sz="2200" i="1" spc="-25" dirty="0" err="1">
                <a:solidFill>
                  <a:srgbClr val="000000"/>
                </a:solidFill>
                <a:effectLst/>
                <a:ea typeface="Times New Roman" panose="02020603050405020304" pitchFamily="18" charset="0"/>
              </a:rPr>
              <a:t>Sozialforschung</a:t>
            </a:r>
            <a:r>
              <a:rPr lang="en-GB" sz="2200" spc="-25" dirty="0">
                <a:solidFill>
                  <a:srgbClr val="000000"/>
                </a:solidFill>
                <a:effectLst/>
                <a:ea typeface="Times New Roman" panose="02020603050405020304" pitchFamily="18" charset="0"/>
              </a:rPr>
              <a:t>, vol. 36, no. 2 (136), pp. 162–176. </a:t>
            </a:r>
            <a:r>
              <a:rPr lang="en-GB" sz="2200" i="1" spc="-25" dirty="0">
                <a:solidFill>
                  <a:srgbClr val="000000"/>
                </a:solidFill>
                <a:effectLst/>
                <a:ea typeface="Times New Roman" panose="02020603050405020304" pitchFamily="18" charset="0"/>
              </a:rPr>
              <a:t>JSTOR</a:t>
            </a:r>
            <a:r>
              <a:rPr lang="en-GB" sz="2200" spc="-25" dirty="0">
                <a:solidFill>
                  <a:srgbClr val="000000"/>
                </a:solidFill>
                <a:effectLst/>
                <a:ea typeface="Times New Roman" panose="02020603050405020304" pitchFamily="18" charset="0"/>
              </a:rPr>
              <a:t>, www.jstor.org/stable/41151279. </a:t>
            </a:r>
            <a:endParaRPr lang="en-GB" sz="2200" dirty="0">
              <a:effectLst/>
              <a:ea typeface="Times New Roman" panose="02020603050405020304" pitchFamily="18" charset="0"/>
            </a:endParaRPr>
          </a:p>
          <a:p>
            <a:r>
              <a:rPr lang="en-GB" sz="2200" dirty="0">
                <a:effectLst/>
                <a:ea typeface="Calibri" panose="020F0502020204030204" pitchFamily="34" charset="0"/>
              </a:rPr>
              <a:t>Guttmacher Institute. 2021. Policy analysis “</a:t>
            </a:r>
            <a:r>
              <a:rPr lang="en-GB" sz="2200" i="1" dirty="0">
                <a:effectLst/>
                <a:ea typeface="Calibri" panose="020F0502020204030204" pitchFamily="34" charset="0"/>
              </a:rPr>
              <a:t>For the first time ever, U.S. states enacted more than 100 abortion restrictions in a single year</a:t>
            </a:r>
            <a:r>
              <a:rPr lang="en-GB" sz="2200" dirty="0">
                <a:effectLst/>
                <a:ea typeface="Calibri" panose="020F0502020204030204" pitchFamily="34" charset="0"/>
              </a:rPr>
              <a:t>”. First published online 4 October 2021. Available at </a:t>
            </a:r>
            <a:r>
              <a:rPr lang="en-GB" sz="2200" u="none" strike="noStrike" dirty="0">
                <a:solidFill>
                  <a:srgbClr val="0000FF"/>
                </a:solidFill>
                <a:effectLst/>
                <a:ea typeface="Calibri" panose="020F0502020204030204" pitchFamily="34" charset="0"/>
                <a:cs typeface="Times New Roman" panose="02020603050405020304" pitchFamily="18" charset="0"/>
                <a:hlinkClick r:id="rId5"/>
              </a:rPr>
              <a:t>For the First Time Ever, U.S. States Enacted More Than 100 Abortion Restrictions in a Single Year | Guttmacher Institute</a:t>
            </a:r>
            <a:endParaRPr lang="en-GB" sz="2200" u="none" strike="noStrike" dirty="0">
              <a:solidFill>
                <a:srgbClr val="0000FF"/>
              </a:solidFill>
              <a:effectLst/>
              <a:ea typeface="Calibri" panose="020F0502020204030204" pitchFamily="34" charset="0"/>
              <a:cs typeface="Times New Roman" panose="02020603050405020304" pitchFamily="18" charset="0"/>
            </a:endParaRPr>
          </a:p>
          <a:p>
            <a:r>
              <a:rPr lang="en-GB" sz="2200" dirty="0">
                <a:solidFill>
                  <a:srgbClr val="000000"/>
                </a:solidFill>
                <a:effectLst/>
                <a:ea typeface="Times New Roman" panose="02020603050405020304" pitchFamily="18" charset="0"/>
              </a:rPr>
              <a:t>IDRC. 2021. “</a:t>
            </a:r>
            <a:r>
              <a:rPr lang="en-GB" sz="2200" i="1" dirty="0">
                <a:solidFill>
                  <a:srgbClr val="000000"/>
                </a:solidFill>
                <a:effectLst/>
                <a:ea typeface="Times New Roman" panose="02020603050405020304" pitchFamily="18" charset="0"/>
              </a:rPr>
              <a:t>Evidence review of the global childcare crisis and the road for post Covid-19 recovery and resilience” </a:t>
            </a:r>
            <a:r>
              <a:rPr lang="en-GB" sz="2200" dirty="0">
                <a:solidFill>
                  <a:srgbClr val="000000"/>
                </a:solidFill>
                <a:effectLst/>
                <a:ea typeface="Times New Roman" panose="02020603050405020304" pitchFamily="18" charset="0"/>
              </a:rPr>
              <a:t>Ottawa. International Research Development Centre.</a:t>
            </a:r>
          </a:p>
          <a:p>
            <a:r>
              <a:rPr lang="en-GB" sz="2200" b="0" i="0" dirty="0" err="1">
                <a:solidFill>
                  <a:srgbClr val="212121"/>
                </a:solidFill>
                <a:effectLst/>
              </a:rPr>
              <a:t>Kourti</a:t>
            </a:r>
            <a:r>
              <a:rPr lang="en-GB" sz="2200" b="0" i="0" dirty="0">
                <a:solidFill>
                  <a:srgbClr val="212121"/>
                </a:solidFill>
                <a:effectLst/>
              </a:rPr>
              <a:t>, A., </a:t>
            </a:r>
            <a:r>
              <a:rPr lang="en-GB" sz="2200" b="0" i="0" dirty="0" err="1">
                <a:solidFill>
                  <a:srgbClr val="212121"/>
                </a:solidFill>
                <a:effectLst/>
              </a:rPr>
              <a:t>Stavridou</a:t>
            </a:r>
            <a:r>
              <a:rPr lang="en-GB" sz="2200" b="0" i="0" dirty="0">
                <a:solidFill>
                  <a:srgbClr val="212121"/>
                </a:solidFill>
                <a:effectLst/>
              </a:rPr>
              <a:t>, A., </a:t>
            </a:r>
            <a:r>
              <a:rPr lang="en-GB" sz="2200" b="0" i="0" dirty="0" err="1">
                <a:solidFill>
                  <a:srgbClr val="212121"/>
                </a:solidFill>
                <a:effectLst/>
              </a:rPr>
              <a:t>Panagouli</a:t>
            </a:r>
            <a:r>
              <a:rPr lang="en-GB" sz="2200" b="0" i="0" dirty="0">
                <a:solidFill>
                  <a:srgbClr val="212121"/>
                </a:solidFill>
                <a:effectLst/>
              </a:rPr>
              <a:t>, E., </a:t>
            </a:r>
            <a:r>
              <a:rPr lang="en-GB" sz="2200" b="0" i="0" dirty="0" err="1">
                <a:solidFill>
                  <a:srgbClr val="212121"/>
                </a:solidFill>
                <a:effectLst/>
              </a:rPr>
              <a:t>Psaltopoulou</a:t>
            </a:r>
            <a:r>
              <a:rPr lang="en-GB" sz="2200" b="0" i="0" dirty="0">
                <a:solidFill>
                  <a:srgbClr val="212121"/>
                </a:solidFill>
                <a:effectLst/>
              </a:rPr>
              <a:t>, T., </a:t>
            </a:r>
            <a:r>
              <a:rPr lang="en-GB" sz="2200" b="0" i="0" dirty="0" err="1">
                <a:solidFill>
                  <a:srgbClr val="212121"/>
                </a:solidFill>
                <a:effectLst/>
              </a:rPr>
              <a:t>Spiliopoulou</a:t>
            </a:r>
            <a:r>
              <a:rPr lang="en-GB" sz="2200" b="0" i="0" dirty="0">
                <a:solidFill>
                  <a:srgbClr val="212121"/>
                </a:solidFill>
                <a:effectLst/>
              </a:rPr>
              <a:t>, C., </a:t>
            </a:r>
            <a:r>
              <a:rPr lang="en-GB" sz="2200" b="0" i="0" dirty="0" err="1">
                <a:solidFill>
                  <a:srgbClr val="212121"/>
                </a:solidFill>
                <a:effectLst/>
              </a:rPr>
              <a:t>Tsolia</a:t>
            </a:r>
            <a:r>
              <a:rPr lang="en-GB" sz="2200" b="0" i="0" dirty="0">
                <a:solidFill>
                  <a:srgbClr val="212121"/>
                </a:solidFill>
                <a:effectLst/>
              </a:rPr>
              <a:t>, M., </a:t>
            </a:r>
            <a:r>
              <a:rPr lang="en-GB" sz="2200" b="0" i="0" dirty="0" err="1">
                <a:solidFill>
                  <a:srgbClr val="212121"/>
                </a:solidFill>
                <a:effectLst/>
              </a:rPr>
              <a:t>Sergentanis</a:t>
            </a:r>
            <a:r>
              <a:rPr lang="en-GB" sz="2200" b="0" i="0" dirty="0">
                <a:solidFill>
                  <a:srgbClr val="212121"/>
                </a:solidFill>
                <a:effectLst/>
              </a:rPr>
              <a:t>, T. N., &amp; </a:t>
            </a:r>
            <a:r>
              <a:rPr lang="en-GB" sz="2200" b="0" i="0" dirty="0" err="1">
                <a:solidFill>
                  <a:srgbClr val="212121"/>
                </a:solidFill>
                <a:effectLst/>
              </a:rPr>
              <a:t>Tsitsika</a:t>
            </a:r>
            <a:r>
              <a:rPr lang="en-GB" sz="2200" b="0" i="0" dirty="0">
                <a:solidFill>
                  <a:srgbClr val="212121"/>
                </a:solidFill>
                <a:effectLst/>
              </a:rPr>
              <a:t>, A. (2021). Domestic Violence During the COVID-19 Pandemic: A Systematic Review. </a:t>
            </a:r>
            <a:r>
              <a:rPr lang="en-GB" sz="2200" b="0" i="1" dirty="0">
                <a:solidFill>
                  <a:srgbClr val="212121"/>
                </a:solidFill>
                <a:effectLst/>
              </a:rPr>
              <a:t>Trauma, violence &amp; abuse</a:t>
            </a:r>
            <a:r>
              <a:rPr lang="en-GB" sz="2200" b="0" i="0" dirty="0">
                <a:solidFill>
                  <a:srgbClr val="212121"/>
                </a:solidFill>
                <a:effectLst/>
              </a:rPr>
              <a:t>, 15248380211038690. Advance online publication. https://doi.org/10.1177/15248380211038690</a:t>
            </a:r>
            <a:endParaRPr lang="en-GB" sz="2200" dirty="0">
              <a:solidFill>
                <a:srgbClr val="000000"/>
              </a:solidFill>
              <a:effectLst/>
              <a:ea typeface="Times New Roman" panose="02020603050405020304" pitchFamily="18" charset="0"/>
            </a:endParaRPr>
          </a:p>
          <a:p>
            <a:r>
              <a:rPr lang="en-GB" sz="2200" dirty="0">
                <a:solidFill>
                  <a:srgbClr val="000000"/>
                </a:solidFill>
                <a:effectLst/>
                <a:ea typeface="Times New Roman" panose="02020603050405020304" pitchFamily="18" charset="0"/>
              </a:rPr>
              <a:t>Meyers, Marian. 2019. </a:t>
            </a:r>
            <a:r>
              <a:rPr lang="en-GB" sz="2200" i="1" dirty="0">
                <a:solidFill>
                  <a:srgbClr val="000000"/>
                </a:solidFill>
                <a:effectLst/>
                <a:ea typeface="Times New Roman" panose="02020603050405020304" pitchFamily="18" charset="0"/>
              </a:rPr>
              <a:t>Neoliberalism and the media</a:t>
            </a:r>
            <a:r>
              <a:rPr lang="en-GB" sz="2200" dirty="0">
                <a:solidFill>
                  <a:srgbClr val="000000"/>
                </a:solidFill>
                <a:effectLst/>
                <a:ea typeface="Times New Roman" panose="02020603050405020304" pitchFamily="18" charset="0"/>
              </a:rPr>
              <a:t>. New York. Routledge. </a:t>
            </a:r>
            <a:endParaRPr lang="en-GB" sz="2200" dirty="0">
              <a:effectLst/>
              <a:ea typeface="Times New Roman" panose="02020603050405020304" pitchFamily="18" charset="0"/>
            </a:endParaRPr>
          </a:p>
          <a:p>
            <a:r>
              <a:rPr lang="en-GB" sz="2200" dirty="0">
                <a:solidFill>
                  <a:srgbClr val="000000"/>
                </a:solidFill>
                <a:effectLst/>
                <a:ea typeface="Calibri" panose="020F0502020204030204" pitchFamily="34" charset="0"/>
                <a:cs typeface="Times New Roman" panose="02020603050405020304" pitchFamily="18" charset="0"/>
              </a:rPr>
              <a:t>Rich, Adrienne. 2018. “</a:t>
            </a:r>
            <a:r>
              <a:rPr lang="en-GB" sz="2200" i="1" dirty="0">
                <a:solidFill>
                  <a:srgbClr val="202122"/>
                </a:solidFill>
                <a:effectLst/>
                <a:ea typeface="Calibri" panose="020F0502020204030204" pitchFamily="34" charset="0"/>
                <a:cs typeface="Times New Roman" panose="02020603050405020304" pitchFamily="18" charset="0"/>
              </a:rPr>
              <a:t>Of Woman Born: Motherhood As Experience And Institution” in </a:t>
            </a:r>
            <a:r>
              <a:rPr lang="en-GB" sz="2200" dirty="0">
                <a:solidFill>
                  <a:srgbClr val="202122"/>
                </a:solidFill>
                <a:effectLst/>
                <a:ea typeface="Calibri" panose="020F0502020204030204" pitchFamily="34" charset="0"/>
                <a:cs typeface="Times New Roman" panose="02020603050405020304" pitchFamily="18" charset="0"/>
              </a:rPr>
              <a:t>Essential Essays Culture, Politics and the Art of Poetry. Edited by Sandra Gilbert, pp. 77-106. London/New York. Norton.</a:t>
            </a:r>
            <a:endParaRPr lang="en-GB" sz="2200" dirty="0">
              <a:effectLst/>
              <a:ea typeface="Times New Roman" panose="02020603050405020304" pitchFamily="18" charset="0"/>
            </a:endParaRPr>
          </a:p>
          <a:p>
            <a:r>
              <a:rPr lang="en-GB" sz="2200" dirty="0">
                <a:solidFill>
                  <a:srgbClr val="000000"/>
                </a:solidFill>
                <a:effectLst/>
                <a:ea typeface="Times New Roman" panose="02020603050405020304" pitchFamily="18" charset="0"/>
              </a:rPr>
              <a:t>Who makes the news. 2020. 6</a:t>
            </a:r>
            <a:r>
              <a:rPr lang="en-GB" sz="2200" baseline="30000" dirty="0">
                <a:solidFill>
                  <a:srgbClr val="000000"/>
                </a:solidFill>
                <a:effectLst/>
                <a:ea typeface="Times New Roman" panose="02020603050405020304" pitchFamily="18" charset="0"/>
              </a:rPr>
              <a:t>th</a:t>
            </a:r>
            <a:r>
              <a:rPr lang="en-GB" sz="2200" dirty="0">
                <a:solidFill>
                  <a:srgbClr val="000000"/>
                </a:solidFill>
                <a:effectLst/>
                <a:ea typeface="Times New Roman" panose="02020603050405020304" pitchFamily="18" charset="0"/>
              </a:rPr>
              <a:t> Global Media Monitoring Project Report – Highlight of Findings. Available at </a:t>
            </a:r>
            <a:r>
              <a:rPr lang="en-GB" sz="2200" u="none" strike="noStrike" dirty="0">
                <a:solidFill>
                  <a:srgbClr val="000000"/>
                </a:solidFill>
                <a:effectLst/>
                <a:ea typeface="Times New Roman" panose="02020603050405020304" pitchFamily="18" charset="0"/>
                <a:hlinkClick r:id="rId6"/>
              </a:rPr>
              <a:t>GMMP2020.ENG_.FINAL_.pdf (whomakesthenews.org)</a:t>
            </a:r>
            <a:r>
              <a:rPr lang="en-GB" sz="2200" dirty="0">
                <a:solidFill>
                  <a:srgbClr val="000000"/>
                </a:solidFill>
                <a:effectLst/>
                <a:ea typeface="Times New Roman" panose="02020603050405020304" pitchFamily="18" charset="0"/>
              </a:rPr>
              <a:t> </a:t>
            </a:r>
            <a:endParaRPr lang="en-GB" sz="22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424534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7D036-C31F-4E96-824B-84A9F1C5AB35}"/>
              </a:ext>
            </a:extLst>
          </p:cNvPr>
          <p:cNvSpPr>
            <a:spLocks noGrp="1"/>
          </p:cNvSpPr>
          <p:nvPr>
            <p:ph type="title"/>
          </p:nvPr>
        </p:nvSpPr>
        <p:spPr/>
        <p:txBody>
          <a:bodyPr/>
          <a:lstStyle/>
          <a:p>
            <a:r>
              <a:rPr lang="en-GB" dirty="0"/>
              <a:t>Problematic portrayal of mothers</a:t>
            </a:r>
          </a:p>
        </p:txBody>
      </p:sp>
      <p:sp>
        <p:nvSpPr>
          <p:cNvPr id="3" name="Content Placeholder 2">
            <a:extLst>
              <a:ext uri="{FF2B5EF4-FFF2-40B4-BE49-F238E27FC236}">
                <a16:creationId xmlns:a16="http://schemas.microsoft.com/office/drawing/2014/main" id="{A93F2A58-24E6-41DB-97A2-4F4F7A1D3615}"/>
              </a:ext>
            </a:extLst>
          </p:cNvPr>
          <p:cNvSpPr>
            <a:spLocks noGrp="1"/>
          </p:cNvSpPr>
          <p:nvPr>
            <p:ph idx="1"/>
          </p:nvPr>
        </p:nvSpPr>
        <p:spPr/>
        <p:txBody>
          <a:bodyPr/>
          <a:lstStyle/>
          <a:p>
            <a:r>
              <a:rPr lang="en-GB" dirty="0"/>
              <a:t>UK Government 								       “We owe mums everywhere an enormous debt of thanks”</a:t>
            </a:r>
          </a:p>
          <a:p>
            <a:pPr marL="0" indent="0">
              <a:buNone/>
            </a:pPr>
            <a:r>
              <a:rPr lang="en-GB" dirty="0"/>
              <a:t>	</a:t>
            </a:r>
            <a:r>
              <a:rPr lang="en-GB" sz="2000" dirty="0"/>
              <a:t>(Rishi Sunak, Chancellor of the Exchequer, April 4</a:t>
            </a:r>
            <a:r>
              <a:rPr lang="en-GB" sz="2000" baseline="30000" dirty="0"/>
              <a:t>th</a:t>
            </a:r>
            <a:r>
              <a:rPr lang="en-GB" sz="2000" dirty="0"/>
              <a:t> 2021, House of Commons)</a:t>
            </a:r>
          </a:p>
          <a:p>
            <a:r>
              <a:rPr lang="en-GB" dirty="0"/>
              <a:t>Media messaging                								disparaging versus laudatory                                                                  </a:t>
            </a:r>
          </a:p>
          <a:p>
            <a:endParaRPr lang="en-GB" dirty="0"/>
          </a:p>
          <a:p>
            <a:pPr marL="0" indent="0">
              <a:buNone/>
            </a:pPr>
            <a:endParaRPr lang="en-GB" dirty="0"/>
          </a:p>
        </p:txBody>
      </p:sp>
    </p:spTree>
    <p:extLst>
      <p:ext uri="{BB962C8B-B14F-4D97-AF65-F5344CB8AC3E}">
        <p14:creationId xmlns:p14="http://schemas.microsoft.com/office/powerpoint/2010/main" val="107364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82E1-750B-47E9-A680-BFBE96DC646F}"/>
              </a:ext>
            </a:extLst>
          </p:cNvPr>
          <p:cNvSpPr>
            <a:spLocks noGrp="1"/>
          </p:cNvSpPr>
          <p:nvPr>
            <p:ph type="title"/>
          </p:nvPr>
        </p:nvSpPr>
        <p:spPr/>
        <p:txBody>
          <a:bodyPr/>
          <a:lstStyle/>
          <a:p>
            <a:r>
              <a:rPr lang="en-GB" dirty="0"/>
              <a:t>The Pandemic &amp; Women’s Rights </a:t>
            </a:r>
          </a:p>
        </p:txBody>
      </p:sp>
      <p:graphicFrame>
        <p:nvGraphicFramePr>
          <p:cNvPr id="4" name="Content Placeholder 3">
            <a:extLst>
              <a:ext uri="{FF2B5EF4-FFF2-40B4-BE49-F238E27FC236}">
                <a16:creationId xmlns:a16="http://schemas.microsoft.com/office/drawing/2014/main" id="{A2E0760F-2F2D-4069-BD88-8F3419A11682}"/>
              </a:ext>
            </a:extLst>
          </p:cNvPr>
          <p:cNvGraphicFramePr>
            <a:graphicFrameLocks noGrp="1"/>
          </p:cNvGraphicFramePr>
          <p:nvPr>
            <p:ph idx="1"/>
            <p:extLst>
              <p:ext uri="{D42A27DB-BD31-4B8C-83A1-F6EECF244321}">
                <p14:modId xmlns:p14="http://schemas.microsoft.com/office/powerpoint/2010/main" val="424825922"/>
              </p:ext>
            </p:extLst>
          </p:nvPr>
        </p:nvGraphicFramePr>
        <p:xfrm>
          <a:off x="784860" y="18637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30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B2AB1-73A1-4A92-AEBC-FE3234AFF3E1}"/>
              </a:ext>
            </a:extLst>
          </p:cNvPr>
          <p:cNvSpPr>
            <a:spLocks noGrp="1"/>
          </p:cNvSpPr>
          <p:nvPr>
            <p:ph type="title"/>
          </p:nvPr>
        </p:nvSpPr>
        <p:spPr/>
        <p:txBody>
          <a:bodyPr>
            <a:normAutofit/>
          </a:bodyPr>
          <a:lstStyle/>
          <a:p>
            <a:r>
              <a:rPr lang="en-GB" sz="4000" dirty="0"/>
              <a:t>The pandemic as an opportunity for regression </a:t>
            </a:r>
          </a:p>
        </p:txBody>
      </p:sp>
      <p:sp>
        <p:nvSpPr>
          <p:cNvPr id="3" name="Content Placeholder 2">
            <a:extLst>
              <a:ext uri="{FF2B5EF4-FFF2-40B4-BE49-F238E27FC236}">
                <a16:creationId xmlns:a16="http://schemas.microsoft.com/office/drawing/2014/main" id="{EEE5639D-3D18-4C04-AFFA-F45241F1605E}"/>
              </a:ext>
            </a:extLst>
          </p:cNvPr>
          <p:cNvSpPr>
            <a:spLocks noGrp="1"/>
          </p:cNvSpPr>
          <p:nvPr>
            <p:ph idx="1"/>
          </p:nvPr>
        </p:nvSpPr>
        <p:spPr/>
        <p:txBody>
          <a:bodyPr/>
          <a:lstStyle/>
          <a:p>
            <a:r>
              <a:rPr lang="en-GB" dirty="0"/>
              <a:t>‘Public health’ (covid) above all else </a:t>
            </a:r>
          </a:p>
          <a:p>
            <a:pPr marL="0" indent="0">
              <a:buNone/>
            </a:pPr>
            <a:endParaRPr lang="en-GB" dirty="0"/>
          </a:p>
          <a:p>
            <a:r>
              <a:rPr lang="en-GB" dirty="0"/>
              <a:t>Increasingly authoritarian governments, erosion of civil rights alongside neoliberalist media </a:t>
            </a:r>
          </a:p>
          <a:p>
            <a:pPr marL="0" indent="0">
              <a:buNone/>
            </a:pPr>
            <a:endParaRPr lang="en-GB" dirty="0"/>
          </a:p>
          <a:p>
            <a:r>
              <a:rPr lang="en-GB" dirty="0"/>
              <a:t>Institutional patriarchy/Patriarchal motherhood</a:t>
            </a:r>
          </a:p>
          <a:p>
            <a:pPr marL="0" indent="0">
              <a:buNone/>
            </a:pPr>
            <a:endParaRPr lang="en-GB" dirty="0"/>
          </a:p>
        </p:txBody>
      </p:sp>
    </p:spTree>
    <p:extLst>
      <p:ext uri="{BB962C8B-B14F-4D97-AF65-F5344CB8AC3E}">
        <p14:creationId xmlns:p14="http://schemas.microsoft.com/office/powerpoint/2010/main" val="38721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5674C-9CBF-4F5C-AF57-F9BE87FB1877}"/>
              </a:ext>
            </a:extLst>
          </p:cNvPr>
          <p:cNvSpPr>
            <a:spLocks noGrp="1"/>
          </p:cNvSpPr>
          <p:nvPr>
            <p:ph type="title"/>
          </p:nvPr>
        </p:nvSpPr>
        <p:spPr/>
        <p:txBody>
          <a:bodyPr/>
          <a:lstStyle/>
          <a:p>
            <a:r>
              <a:rPr lang="en-GB" dirty="0"/>
              <a:t>Wider issues</a:t>
            </a:r>
          </a:p>
        </p:txBody>
      </p:sp>
      <p:sp>
        <p:nvSpPr>
          <p:cNvPr id="3" name="Content Placeholder 2">
            <a:extLst>
              <a:ext uri="{FF2B5EF4-FFF2-40B4-BE49-F238E27FC236}">
                <a16:creationId xmlns:a16="http://schemas.microsoft.com/office/drawing/2014/main" id="{282E1E4A-F322-4EE8-869C-5481E0CBDD80}"/>
              </a:ext>
            </a:extLst>
          </p:cNvPr>
          <p:cNvSpPr>
            <a:spLocks noGrp="1"/>
          </p:cNvSpPr>
          <p:nvPr>
            <p:ph idx="1"/>
          </p:nvPr>
        </p:nvSpPr>
        <p:spPr/>
        <p:txBody>
          <a:bodyPr>
            <a:normAutofit/>
          </a:bodyPr>
          <a:lstStyle/>
          <a:p>
            <a:r>
              <a:rPr lang="en-GB" dirty="0">
                <a:solidFill>
                  <a:srgbClr val="000000"/>
                </a:solidFill>
                <a:ea typeface="Times New Roman" panose="02020603050405020304" pitchFamily="18" charset="0"/>
              </a:rPr>
              <a:t>L</a:t>
            </a:r>
            <a:r>
              <a:rPr lang="en-GB" sz="2800" dirty="0">
                <a:solidFill>
                  <a:srgbClr val="000000"/>
                </a:solidFill>
                <a:ea typeface="Times New Roman" panose="02020603050405020304" pitchFamily="18" charset="0"/>
              </a:rPr>
              <a:t>ack of inclusion of motherhood within intersectional theory, Crenshaw (1989)  determined that </a:t>
            </a:r>
            <a:r>
              <a:rPr lang="en-GB" sz="2800" i="1" dirty="0">
                <a:solidFill>
                  <a:srgbClr val="000000"/>
                </a:solidFill>
                <a:ea typeface="Times New Roman" panose="02020603050405020304" pitchFamily="18" charset="0"/>
              </a:rPr>
              <a:t>to fully understand oppression we must consider all aspects of a person’s identity which could marginalise and oppress them, including gender, race, class, physical ability and sexual orientation and how these ‘intersect’ with one another;</a:t>
            </a:r>
          </a:p>
          <a:p>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R</a:t>
            </a:r>
            <a:r>
              <a:rPr lang="en-GB"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ich (2018) ‘motherhood itself is a form of oppression’. </a:t>
            </a:r>
          </a:p>
          <a:p>
            <a:r>
              <a:rPr lang="en-GB" sz="2800" dirty="0"/>
              <a:t>We had not come far enough in feminist rhetoric prior to the pandemic</a:t>
            </a:r>
          </a:p>
          <a:p>
            <a:endParaRPr lang="en-GB" sz="2800" dirty="0">
              <a:solidFill>
                <a:srgbClr val="000000"/>
              </a:solidFill>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37250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0FDD-12EB-4E52-864A-793292269248}"/>
              </a:ext>
            </a:extLst>
          </p:cNvPr>
          <p:cNvSpPr>
            <a:spLocks noGrp="1"/>
          </p:cNvSpPr>
          <p:nvPr>
            <p:ph type="title"/>
          </p:nvPr>
        </p:nvSpPr>
        <p:spPr/>
        <p:txBody>
          <a:bodyPr/>
          <a:lstStyle/>
          <a:p>
            <a:r>
              <a:rPr lang="en-GB" dirty="0"/>
              <a:t>Role of the media</a:t>
            </a:r>
          </a:p>
        </p:txBody>
      </p:sp>
      <p:sp>
        <p:nvSpPr>
          <p:cNvPr id="3" name="Content Placeholder 2">
            <a:extLst>
              <a:ext uri="{FF2B5EF4-FFF2-40B4-BE49-F238E27FC236}">
                <a16:creationId xmlns:a16="http://schemas.microsoft.com/office/drawing/2014/main" id="{19F241B6-768D-47E1-A2AF-86DDD17A3F1F}"/>
              </a:ext>
            </a:extLst>
          </p:cNvPr>
          <p:cNvSpPr>
            <a:spLocks noGrp="1"/>
          </p:cNvSpPr>
          <p:nvPr>
            <p:ph idx="1"/>
          </p:nvPr>
        </p:nvSpPr>
        <p:spPr/>
        <p:txBody>
          <a:bodyPr/>
          <a:lstStyle/>
          <a:p>
            <a:r>
              <a:rPr lang="en-GB" sz="2400" dirty="0"/>
              <a:t>Imperative throughout pandemic for conveying public health messaging, information and entertainment</a:t>
            </a:r>
          </a:p>
          <a:p>
            <a:r>
              <a:rPr lang="en-GB" sz="2400" dirty="0"/>
              <a:t>Report by GMMP </a:t>
            </a:r>
            <a:r>
              <a:rPr lang="en-GB" sz="2400" dirty="0">
                <a:solidFill>
                  <a:srgbClr val="000000"/>
                </a:solidFill>
                <a:effectLst/>
                <a:ea typeface="Times New Roman" panose="02020603050405020304" pitchFamily="18" charset="0"/>
              </a:rPr>
              <a:t>‘The overwhelming majority of science/health news was related to Covid-19, the limelight story of 2020. The meteoric climb in this major topic’s news value due to the pandemic has been accompanied by a fall in women’s voice and visibility in the stories …..’</a:t>
            </a:r>
          </a:p>
          <a:p>
            <a:r>
              <a:rPr lang="en-GB" sz="2400" dirty="0"/>
              <a:t>Key question – Where were all the female voices?</a:t>
            </a:r>
          </a:p>
        </p:txBody>
      </p:sp>
    </p:spTree>
    <p:extLst>
      <p:ext uri="{BB962C8B-B14F-4D97-AF65-F5344CB8AC3E}">
        <p14:creationId xmlns:p14="http://schemas.microsoft.com/office/powerpoint/2010/main" val="382557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9900E-0B7A-4D42-8503-AE1C0FC45328}"/>
              </a:ext>
            </a:extLst>
          </p:cNvPr>
          <p:cNvSpPr>
            <a:spLocks noGrp="1"/>
          </p:cNvSpPr>
          <p:nvPr>
            <p:ph type="title"/>
          </p:nvPr>
        </p:nvSpPr>
        <p:spPr/>
        <p:txBody>
          <a:bodyPr/>
          <a:lstStyle/>
          <a:p>
            <a:r>
              <a:rPr lang="en-GB" dirty="0"/>
              <a:t>Is a neoliberal media the problem?</a:t>
            </a:r>
          </a:p>
        </p:txBody>
      </p:sp>
      <p:sp>
        <p:nvSpPr>
          <p:cNvPr id="3" name="Content Placeholder 2">
            <a:extLst>
              <a:ext uri="{FF2B5EF4-FFF2-40B4-BE49-F238E27FC236}">
                <a16:creationId xmlns:a16="http://schemas.microsoft.com/office/drawing/2014/main" id="{4D243820-1216-461C-B0D0-936FC6B8DED3}"/>
              </a:ext>
            </a:extLst>
          </p:cNvPr>
          <p:cNvSpPr>
            <a:spLocks noGrp="1"/>
          </p:cNvSpPr>
          <p:nvPr>
            <p:ph idx="1"/>
          </p:nvPr>
        </p:nvSpPr>
        <p:spPr/>
        <p:txBody>
          <a:bodyPr>
            <a:normAutofit lnSpcReduction="10000"/>
          </a:bodyPr>
          <a:lstStyle/>
          <a:p>
            <a:pPr marL="0" indent="0">
              <a:buNone/>
            </a:pPr>
            <a:r>
              <a:rPr lang="en-GB" sz="2800" dirty="0"/>
              <a:t>Prior research on media landscape (Byerly, 2013 &amp; 2019):</a:t>
            </a:r>
          </a:p>
          <a:p>
            <a:r>
              <a:rPr lang="en-GB" sz="2800" dirty="0">
                <a:solidFill>
                  <a:srgbClr val="000000"/>
                </a:solidFill>
                <a:effectLst/>
                <a:ea typeface="Calibri" panose="020F0502020204030204" pitchFamily="34" charset="0"/>
                <a:cs typeface="Times New Roman" panose="02020603050405020304" pitchFamily="18" charset="0"/>
              </a:rPr>
              <a:t>concentrated ownership which is inherently male, white and extremely wealthy. </a:t>
            </a:r>
            <a:endParaRPr lang="en-GB" dirty="0"/>
          </a:p>
          <a:p>
            <a:r>
              <a:rPr lang="en-GB" dirty="0"/>
              <a:t>neoliberal policies (in media) led to dominance of men’s voices, ideas and economic powers;</a:t>
            </a:r>
          </a:p>
          <a:p>
            <a:r>
              <a:rPr lang="en-GB" dirty="0">
                <a:solidFill>
                  <a:srgbClr val="000000"/>
                </a:solidFill>
                <a:effectLst/>
                <a:ea typeface="Times New Roman" panose="02020603050405020304" pitchFamily="18" charset="0"/>
              </a:rPr>
              <a:t>‘The broader question of women’s relationship to news is bounded by the politics of women’s voice – that is, their collective public voice, as seen and heard through contemporary media in this era of neoliberalism.’ </a:t>
            </a:r>
          </a:p>
          <a:p>
            <a:pPr marL="0" indent="0">
              <a:buNone/>
            </a:pPr>
            <a:r>
              <a:rPr lang="en-GB" dirty="0">
                <a:solidFill>
                  <a:srgbClr val="000000"/>
                </a:solidFill>
                <a:effectLst/>
                <a:ea typeface="Times New Roman" panose="02020603050405020304" pitchFamily="18" charset="0"/>
              </a:rPr>
              <a:t>                                                                                                </a:t>
            </a:r>
          </a:p>
          <a:p>
            <a:endParaRPr lang="en-GB" dirty="0"/>
          </a:p>
        </p:txBody>
      </p:sp>
    </p:spTree>
    <p:extLst>
      <p:ext uri="{BB962C8B-B14F-4D97-AF65-F5344CB8AC3E}">
        <p14:creationId xmlns:p14="http://schemas.microsoft.com/office/powerpoint/2010/main" val="3059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136D7-0D7C-4AE5-851D-05812765664F}"/>
              </a:ext>
            </a:extLst>
          </p:cNvPr>
          <p:cNvSpPr>
            <a:spLocks noGrp="1"/>
          </p:cNvSpPr>
          <p:nvPr>
            <p:ph type="title"/>
          </p:nvPr>
        </p:nvSpPr>
        <p:spPr/>
        <p:txBody>
          <a:bodyPr/>
          <a:lstStyle/>
          <a:p>
            <a:r>
              <a:rPr lang="en-GB" dirty="0"/>
              <a:t>Resulting in ….</a:t>
            </a:r>
          </a:p>
        </p:txBody>
      </p:sp>
      <p:sp>
        <p:nvSpPr>
          <p:cNvPr id="3" name="Content Placeholder 2">
            <a:extLst>
              <a:ext uri="{FF2B5EF4-FFF2-40B4-BE49-F238E27FC236}">
                <a16:creationId xmlns:a16="http://schemas.microsoft.com/office/drawing/2014/main" id="{2FB61979-97F4-46E0-B869-461203AF1899}"/>
              </a:ext>
            </a:extLst>
          </p:cNvPr>
          <p:cNvSpPr>
            <a:spLocks noGrp="1"/>
          </p:cNvSpPr>
          <p:nvPr>
            <p:ph idx="1"/>
          </p:nvPr>
        </p:nvSpPr>
        <p:spPr/>
        <p:txBody>
          <a:bodyPr>
            <a:normAutofit/>
          </a:bodyPr>
          <a:lstStyle/>
          <a:p>
            <a:r>
              <a:rPr lang="en-GB" sz="2400" dirty="0"/>
              <a:t>Lack of authenticity </a:t>
            </a:r>
          </a:p>
          <a:p>
            <a:r>
              <a:rPr lang="en-GB" sz="2400" dirty="0">
                <a:solidFill>
                  <a:srgbClr val="000000"/>
                </a:solidFill>
                <a:ea typeface="Calibri" panose="020F0502020204030204" pitchFamily="34" charset="0"/>
                <a:cs typeface="Times New Roman" panose="02020603050405020304" pitchFamily="18" charset="0"/>
              </a:rPr>
              <a:t>Dominant discourse that bears no correlation to reality</a:t>
            </a:r>
          </a:p>
          <a:p>
            <a:r>
              <a:rPr lang="en-GB" sz="2400" dirty="0">
                <a:solidFill>
                  <a:srgbClr val="000000"/>
                </a:solidFill>
                <a:ea typeface="Calibri" panose="020F0502020204030204" pitchFamily="34" charset="0"/>
                <a:cs typeface="Times New Roman" panose="02020603050405020304" pitchFamily="18" charset="0"/>
              </a:rPr>
              <a:t>‘mothering’ that became characterised based on </a:t>
            </a:r>
            <a:r>
              <a:rPr lang="en-GB" sz="2400" dirty="0">
                <a:solidFill>
                  <a:srgbClr val="000000"/>
                </a:solidFill>
                <a:effectLst/>
                <a:ea typeface="Calibri" panose="020F0502020204030204" pitchFamily="34" charset="0"/>
                <a:cs typeface="Times New Roman" panose="02020603050405020304" pitchFamily="18" charset="0"/>
              </a:rPr>
              <a:t>the existential experiences of a dominant group – no consideration of intersectional issues relating to mothering</a:t>
            </a:r>
            <a:endParaRPr lang="en-GB" sz="2400" dirty="0">
              <a:solidFill>
                <a:srgbClr val="000000"/>
              </a:solidFill>
              <a:ea typeface="Calibri" panose="020F0502020204030204" pitchFamily="34" charset="0"/>
              <a:cs typeface="Times New Roman" panose="02020603050405020304" pitchFamily="18" charset="0"/>
            </a:endParaRPr>
          </a:p>
          <a:p>
            <a:pPr marL="0" indent="0">
              <a:buNone/>
            </a:pPr>
            <a:endParaRPr lang="en-GB" sz="2000" dirty="0">
              <a:solidFill>
                <a:srgbClr val="000000"/>
              </a:solidFill>
              <a:effectLst/>
              <a:ea typeface="Calibri" panose="020F0502020204030204" pitchFamily="34" charset="0"/>
              <a:cs typeface="Times New Roman" panose="02020603050405020304" pitchFamily="18" charset="0"/>
            </a:endParaRPr>
          </a:p>
          <a:p>
            <a:endParaRPr lang="en-GB" sz="2400" dirty="0">
              <a:solidFill>
                <a:srgbClr val="0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82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3A8C6-2CB0-463D-998D-E74FA5EA71BE}"/>
              </a:ext>
            </a:extLst>
          </p:cNvPr>
          <p:cNvSpPr>
            <a:spLocks noGrp="1"/>
          </p:cNvSpPr>
          <p:nvPr>
            <p:ph type="title"/>
          </p:nvPr>
        </p:nvSpPr>
        <p:spPr/>
        <p:txBody>
          <a:bodyPr/>
          <a:lstStyle/>
          <a:p>
            <a:r>
              <a:rPr lang="en-GB" dirty="0"/>
              <a:t>Is it political &amp; media collusion?</a:t>
            </a:r>
          </a:p>
        </p:txBody>
      </p:sp>
      <p:sp>
        <p:nvSpPr>
          <p:cNvPr id="3" name="Content Placeholder 2">
            <a:extLst>
              <a:ext uri="{FF2B5EF4-FFF2-40B4-BE49-F238E27FC236}">
                <a16:creationId xmlns:a16="http://schemas.microsoft.com/office/drawing/2014/main" id="{DD4D72DF-8512-4ADD-8660-AB4B64504AF9}"/>
              </a:ext>
            </a:extLst>
          </p:cNvPr>
          <p:cNvSpPr>
            <a:spLocks noGrp="1"/>
          </p:cNvSpPr>
          <p:nvPr>
            <p:ph idx="1"/>
          </p:nvPr>
        </p:nvSpPr>
        <p:spPr/>
        <p:txBody>
          <a:bodyPr/>
          <a:lstStyle/>
          <a:p>
            <a:r>
              <a:rPr lang="en-GB" dirty="0">
                <a:solidFill>
                  <a:srgbClr val="000000"/>
                </a:solidFill>
                <a:ea typeface="Times New Roman" panose="02020603050405020304" pitchFamily="18" charset="0"/>
                <a:cs typeface="Times New Roman" panose="02020603050405020304" pitchFamily="18" charset="0"/>
              </a:rPr>
              <a:t>Meyers (2019) states ‘ … </a:t>
            </a:r>
            <a:r>
              <a:rPr lang="en-GB" sz="2800" dirty="0">
                <a:solidFill>
                  <a:srgbClr val="000000"/>
                </a:solidFill>
                <a:effectLst/>
                <a:ea typeface="Times New Roman" panose="02020603050405020304" pitchFamily="18" charset="0"/>
              </a:rPr>
              <a:t>in order that governments are able to pursue these policies they have recognised the need to use the media to accomplish this leading to a form of collaboration whereby government allow wealth accumulation of the already wealthiest alongside a lack of enforcement of open and fair competition in conglomerate ownership, in turn producing a media heavily focused on assisting the government in portraying specific messaging to mass audiences</a:t>
            </a:r>
            <a:r>
              <a:rPr lang="en-GB" sz="2000" dirty="0">
                <a:solidFill>
                  <a:srgbClr val="000000"/>
                </a:solidFill>
                <a:effectLst/>
                <a:latin typeface="+mj-lt"/>
                <a:ea typeface="Times New Roman" panose="02020603050405020304" pitchFamily="18" charset="0"/>
              </a:rPr>
              <a:t>.’ </a:t>
            </a:r>
            <a:endParaRPr lang="en-GB" sz="2000" dirty="0">
              <a:effectLst/>
              <a:latin typeface="+mj-lt"/>
              <a:ea typeface="Times New Roman" panose="02020603050405020304" pitchFamily="18" charset="0"/>
            </a:endParaRPr>
          </a:p>
          <a:p>
            <a:endParaRPr lang="en-GB" dirty="0"/>
          </a:p>
        </p:txBody>
      </p:sp>
    </p:spTree>
    <p:extLst>
      <p:ext uri="{BB962C8B-B14F-4D97-AF65-F5344CB8AC3E}">
        <p14:creationId xmlns:p14="http://schemas.microsoft.com/office/powerpoint/2010/main" val="4182753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25A4DEC556244EAE9AEEADEEB6588B" ma:contentTypeVersion="13" ma:contentTypeDescription="Create a new document." ma:contentTypeScope="" ma:versionID="1db4d9b4a462178e71e8e2d72141b634">
  <xsd:schema xmlns:xsd="http://www.w3.org/2001/XMLSchema" xmlns:xs="http://www.w3.org/2001/XMLSchema" xmlns:p="http://schemas.microsoft.com/office/2006/metadata/properties" xmlns:ns3="f15ad78d-2eac-475f-a6c9-5bfe95628c54" xmlns:ns4="93544bc4-388e-48c1-9bcc-0d39f9f8b739" targetNamespace="http://schemas.microsoft.com/office/2006/metadata/properties" ma:root="true" ma:fieldsID="ffd0ba7e0f570de095da6350baf7d317" ns3:_="" ns4:_="">
    <xsd:import namespace="f15ad78d-2eac-475f-a6c9-5bfe95628c54"/>
    <xsd:import namespace="93544bc4-388e-48c1-9bcc-0d39f9f8b73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5ad78d-2eac-475f-a6c9-5bfe95628c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544bc4-388e-48c1-9bcc-0d39f9f8b7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D19824-6E3B-4E91-9AA3-E582A8546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5ad78d-2eac-475f-a6c9-5bfe95628c54"/>
    <ds:schemaRef ds:uri="93544bc4-388e-48c1-9bcc-0d39f9f8b7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EB8694-3FD4-4ECA-8CDA-7E8D52A3F660}">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93544bc4-388e-48c1-9bcc-0d39f9f8b739"/>
    <ds:schemaRef ds:uri="http://schemas.microsoft.com/office/infopath/2007/PartnerControls"/>
    <ds:schemaRef ds:uri="http://www.w3.org/XML/1998/namespace"/>
    <ds:schemaRef ds:uri="f15ad78d-2eac-475f-a6c9-5bfe95628c54"/>
    <ds:schemaRef ds:uri="http://purl.org/dc/dcmitype/"/>
    <ds:schemaRef ds:uri="http://purl.org/dc/terms/"/>
  </ds:schemaRefs>
</ds:datastoreItem>
</file>

<file path=customXml/itemProps3.xml><?xml version="1.0" encoding="utf-8"?>
<ds:datastoreItem xmlns:ds="http://schemas.openxmlformats.org/officeDocument/2006/customXml" ds:itemID="{493EBF33-8AE4-4140-BDC1-AC488643DF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8215</TotalTime>
  <Words>2894</Words>
  <Application>Microsoft Office PowerPoint</Application>
  <PresentationFormat>Widescreen</PresentationFormat>
  <Paragraphs>144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Reimagining Mothering in the Pandemic:  The Birth of a New Patriarchy  </vt:lpstr>
      <vt:lpstr>Problematic portrayal of mothers</vt:lpstr>
      <vt:lpstr>The Pandemic &amp; Women’s Rights </vt:lpstr>
      <vt:lpstr>The pandemic as an opportunity for regression </vt:lpstr>
      <vt:lpstr>Wider issues</vt:lpstr>
      <vt:lpstr>Role of the media</vt:lpstr>
      <vt:lpstr>Is a neoliberal media the problem?</vt:lpstr>
      <vt:lpstr>Resulting in ….</vt:lpstr>
      <vt:lpstr>Is it political &amp; media collusion?</vt:lpstr>
      <vt:lpstr>What now?</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Reimagining Mothering in the Pandemic:  The Birth of a New Patriarchy</dc:title>
  <dc:creator>Fiona Brown</dc:creator>
  <cp:lastModifiedBy>Fiona BROWN</cp:lastModifiedBy>
  <cp:revision>5</cp:revision>
  <dcterms:created xsi:type="dcterms:W3CDTF">2022-03-04T10:31:56Z</dcterms:created>
  <dcterms:modified xsi:type="dcterms:W3CDTF">2022-03-10T17:01:53Z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0x0101004825A4DEC556244EAE9AEEADEEB6588B</vt:lpwstr>
  </property>
</Properties>
</file>