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67" r:id="rId2"/>
    <p:sldId id="361" r:id="rId3"/>
    <p:sldId id="362" r:id="rId4"/>
    <p:sldId id="371" r:id="rId5"/>
    <p:sldId id="316" r:id="rId6"/>
    <p:sldId id="387" r:id="rId7"/>
    <p:sldId id="372" r:id="rId8"/>
    <p:sldId id="375" r:id="rId9"/>
    <p:sldId id="382" r:id="rId10"/>
    <p:sldId id="381" r:id="rId11"/>
    <p:sldId id="370" r:id="rId12"/>
    <p:sldId id="363" r:id="rId13"/>
    <p:sldId id="357" r:id="rId14"/>
    <p:sldId id="365" r:id="rId15"/>
    <p:sldId id="366" r:id="rId16"/>
    <p:sldId id="360" r:id="rId17"/>
    <p:sldId id="367" r:id="rId18"/>
    <p:sldId id="390" r:id="rId19"/>
    <p:sldId id="358" r:id="rId20"/>
    <p:sldId id="389" r:id="rId21"/>
    <p:sldId id="319" r:id="rId22"/>
    <p:sldId id="349" r:id="rId23"/>
    <p:sldId id="356" r:id="rId24"/>
    <p:sldId id="355" r:id="rId25"/>
    <p:sldId id="384" r:id="rId26"/>
    <p:sldId id="310" r:id="rId27"/>
    <p:sldId id="326" r:id="rId28"/>
    <p:sldId id="268" r:id="rId29"/>
    <p:sldId id="346" r:id="rId30"/>
    <p:sldId id="329" r:id="rId31"/>
    <p:sldId id="256" r:id="rId32"/>
    <p:sldId id="336" r:id="rId33"/>
    <p:sldId id="337" r:id="rId34"/>
    <p:sldId id="322" r:id="rId35"/>
    <p:sldId id="331" r:id="rId36"/>
    <p:sldId id="350" r:id="rId37"/>
    <p:sldId id="309" r:id="rId38"/>
    <p:sldId id="308" r:id="rId39"/>
    <p:sldId id="312" r:id="rId40"/>
    <p:sldId id="311" r:id="rId41"/>
    <p:sldId id="324" r:id="rId42"/>
    <p:sldId id="342" r:id="rId43"/>
    <p:sldId id="338" r:id="rId44"/>
    <p:sldId id="345" r:id="rId45"/>
    <p:sldId id="343" r:id="rId46"/>
    <p:sldId id="327" r:id="rId47"/>
    <p:sldId id="313" r:id="rId48"/>
    <p:sldId id="340" r:id="rId49"/>
    <p:sldId id="341" r:id="rId50"/>
    <p:sldId id="328" r:id="rId51"/>
    <p:sldId id="339" r:id="rId52"/>
    <p:sldId id="318" r:id="rId53"/>
    <p:sldId id="307" r:id="rId54"/>
    <p:sldId id="348" r:id="rId55"/>
    <p:sldId id="351" r:id="rId56"/>
    <p:sldId id="354" r:id="rId57"/>
    <p:sldId id="270" r:id="rId58"/>
    <p:sldId id="300" r:id="rId59"/>
    <p:sldId id="293" r:id="rId60"/>
    <p:sldId id="296" r:id="rId61"/>
    <p:sldId id="291" r:id="rId62"/>
    <p:sldId id="262" r:id="rId63"/>
    <p:sldId id="353" r:id="rId64"/>
    <p:sldId id="368" r:id="rId65"/>
    <p:sldId id="392" r:id="rId66"/>
    <p:sldId id="385" r:id="rId67"/>
    <p:sldId id="386" r:id="rId68"/>
    <p:sldId id="393"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6" d="100"/>
          <a:sy n="86" d="100"/>
        </p:scale>
        <p:origin x="1382" y="58"/>
      </p:cViewPr>
      <p:guideLst>
        <p:guide orient="horz" pos="2160"/>
        <p:guide pos="2880"/>
      </p:guideLst>
    </p:cSldViewPr>
  </p:slideViewPr>
  <p:notesTextViewPr>
    <p:cViewPr>
      <p:scale>
        <a:sx n="100" d="100"/>
        <a:sy n="100" d="100"/>
      </p:scale>
      <p:origin x="0" y="0"/>
    </p:cViewPr>
  </p:notesTextViewPr>
  <p:sorterViewPr>
    <p:cViewPr>
      <p:scale>
        <a:sx n="33" d="100"/>
        <a:sy n="33" d="100"/>
      </p:scale>
      <p:origin x="0" y="-95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A1EC13-9C26-4216-BAB2-F2796E972563}" type="datetimeFigureOut">
              <a:rPr lang="en-GB" smtClean="0"/>
              <a:pPr/>
              <a:t>01/07/2020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D4AAF5-056D-4F57-9903-96802112618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44DBF3-35A7-4B12-978D-10E35DFB9B3A}" type="datetimeFigureOut">
              <a:rPr lang="en-GB" smtClean="0"/>
              <a:pPr/>
              <a:t>01/07/2020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5A9B1D-9ED5-4FA7-B8F1-53C5F73435A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4DBF3-35A7-4B12-978D-10E35DFB9B3A}" type="datetimeFigureOut">
              <a:rPr lang="en-GB" smtClean="0"/>
              <a:pPr/>
              <a:t>01/07/2020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A9B1D-9ED5-4FA7-B8F1-53C5F73435A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iale.uk/sites/default/files/abstract_attachments/proportion-broad-habitats-british-uplands.pdf"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www.nature.com/articles/s41586-019-1495-6"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s://primaryforest.org/news/a-new-infographic-and-primary-tropical-forests-and-climate-change-mitigation/"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mountain, nature&#10;&#10;Description automatically generated">
            <a:extLst>
              <a:ext uri="{FF2B5EF4-FFF2-40B4-BE49-F238E27FC236}">
                <a16:creationId xmlns:a16="http://schemas.microsoft.com/office/drawing/2014/main" id="{305CE6F5-0EF4-4292-B0E8-2BA792C537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0355"/>
            <a:ext cx="9144000" cy="6097290"/>
          </a:xfrm>
          <a:prstGeom prst="rect">
            <a:avLst/>
          </a:prstGeom>
        </p:spPr>
      </p:pic>
      <p:sp>
        <p:nvSpPr>
          <p:cNvPr id="61444" name="Text Box 4"/>
          <p:cNvSpPr txBox="1">
            <a:spLocks noChangeArrowheads="1"/>
          </p:cNvSpPr>
          <p:nvPr/>
        </p:nvSpPr>
        <p:spPr bwMode="auto">
          <a:xfrm>
            <a:off x="251520" y="1490008"/>
            <a:ext cx="7993136" cy="1938992"/>
          </a:xfrm>
          <a:prstGeom prst="rect">
            <a:avLst/>
          </a:prstGeom>
          <a:noFill/>
          <a:ln w="9525">
            <a:noFill/>
            <a:miter lim="800000"/>
            <a:headEnd/>
            <a:tailEnd/>
          </a:ln>
          <a:effectLst/>
        </p:spPr>
        <p:txBody>
          <a:bodyPr wrap="square">
            <a:spAutoFit/>
          </a:bodyPr>
          <a:lstStyle/>
          <a:p>
            <a:r>
              <a:rPr lang="en-GB" sz="4800" b="1" i="0">
                <a:solidFill>
                  <a:schemeClr val="bg1"/>
                </a:solidFill>
              </a:rPr>
              <a:t>Over the top – </a:t>
            </a:r>
          </a:p>
          <a:p>
            <a:r>
              <a:rPr lang="en-GB" sz="3600" b="1">
                <a:solidFill>
                  <a:schemeClr val="bg1"/>
                </a:solidFill>
              </a:rPr>
              <a:t>How far should we go</a:t>
            </a:r>
            <a:r>
              <a:rPr lang="en-GB" sz="3600" b="1" i="0">
                <a:solidFill>
                  <a:schemeClr val="bg1"/>
                </a:solidFill>
              </a:rPr>
              <a:t>..?</a:t>
            </a:r>
          </a:p>
          <a:p>
            <a:endParaRPr lang="en-GB" sz="1200" b="1" i="0">
              <a:solidFill>
                <a:schemeClr val="accent2"/>
              </a:solidFill>
            </a:endParaRPr>
          </a:p>
          <a:p>
            <a:r>
              <a:rPr lang="en-GB" sz="2400" b="1" i="0">
                <a:solidFill>
                  <a:schemeClr val="bg1"/>
                </a:solidFill>
              </a:rPr>
              <a:t>Richard Lindsay</a:t>
            </a:r>
            <a:endParaRPr lang="en-GB" sz="2400" b="1" i="0" dirty="0">
              <a:solidFill>
                <a:schemeClr val="bg1"/>
              </a:solidFill>
            </a:endParaRPr>
          </a:p>
        </p:txBody>
      </p:sp>
      <p:pic>
        <p:nvPicPr>
          <p:cNvPr id="7" name="Picture 6" descr="A close up of a logo&#10;&#10;Description automatically generated">
            <a:extLst>
              <a:ext uri="{FF2B5EF4-FFF2-40B4-BE49-F238E27FC236}">
                <a16:creationId xmlns:a16="http://schemas.microsoft.com/office/drawing/2014/main" id="{A8974F19-26AE-47EC-95C8-3BC58575FE06}"/>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a:off x="7236296" y="5517232"/>
            <a:ext cx="1695212" cy="7947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A65005-CB4D-4570-A2D2-5BEA1ACD1D78}"/>
              </a:ext>
            </a:extLst>
          </p:cNvPr>
          <p:cNvSpPr txBox="1"/>
          <p:nvPr/>
        </p:nvSpPr>
        <p:spPr>
          <a:xfrm>
            <a:off x="1005788" y="1628800"/>
            <a:ext cx="7132424" cy="1477328"/>
          </a:xfrm>
          <a:prstGeom prst="rect">
            <a:avLst/>
          </a:prstGeom>
          <a:solidFill>
            <a:schemeClr val="bg1">
              <a:lumMod val="95000"/>
              <a:alpha val="40000"/>
            </a:schemeClr>
          </a:solidFill>
        </p:spPr>
        <p:txBody>
          <a:bodyPr wrap="square" rtlCol="0">
            <a:spAutoFit/>
          </a:bodyPr>
          <a:lstStyle/>
          <a:p>
            <a:r>
              <a:rPr lang="en-GB" dirty="0"/>
              <a:t>Mapping of these zones onto a Peak District blanket bog landscape such as Kinder Scout using a GIS reveals that the hillslopes and stream cloughs would have been dominated by lowland or upland forest, while scrub would have formed a narrow fringe between the wooded slopes and the expanse of open blanket bog dominating the entire Kinder Scout plateau.</a:t>
            </a:r>
          </a:p>
        </p:txBody>
      </p:sp>
    </p:spTree>
    <p:extLst>
      <p:ext uri="{BB962C8B-B14F-4D97-AF65-F5344CB8AC3E}">
        <p14:creationId xmlns:p14="http://schemas.microsoft.com/office/powerpoint/2010/main" val="371839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automatically generated">
            <a:extLst>
              <a:ext uri="{FF2B5EF4-FFF2-40B4-BE49-F238E27FC236}">
                <a16:creationId xmlns:a16="http://schemas.microsoft.com/office/drawing/2014/main" id="{0A5A2AD0-40C6-4E2F-8F90-352C5CAABC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0355"/>
            <a:ext cx="9144000" cy="6097290"/>
          </a:xfrm>
          <a:prstGeom prst="rect">
            <a:avLst/>
          </a:prstGeom>
        </p:spPr>
      </p:pic>
      <p:sp>
        <p:nvSpPr>
          <p:cNvPr id="3" name="TextBox 2">
            <a:extLst>
              <a:ext uri="{FF2B5EF4-FFF2-40B4-BE49-F238E27FC236}">
                <a16:creationId xmlns:a16="http://schemas.microsoft.com/office/drawing/2014/main" id="{B907984A-3134-4C5E-9C47-F81515971572}"/>
              </a:ext>
            </a:extLst>
          </p:cNvPr>
          <p:cNvSpPr txBox="1"/>
          <p:nvPr/>
        </p:nvSpPr>
        <p:spPr>
          <a:xfrm>
            <a:off x="1005788" y="908720"/>
            <a:ext cx="7238620" cy="2031325"/>
          </a:xfrm>
          <a:prstGeom prst="rect">
            <a:avLst/>
          </a:prstGeom>
          <a:solidFill>
            <a:schemeClr val="bg1">
              <a:lumMod val="95000"/>
              <a:alpha val="40000"/>
            </a:schemeClr>
          </a:solidFill>
        </p:spPr>
        <p:txBody>
          <a:bodyPr wrap="square" rtlCol="0">
            <a:spAutoFit/>
          </a:bodyPr>
          <a:lstStyle/>
          <a:p>
            <a:r>
              <a:rPr lang="en-GB" dirty="0"/>
              <a:t>The descent of climatic conditions with increasing latitude occurs at a rate of 100 m for every 100 km northwards.  Consequently, the forest and open landscape zonation observed by </a:t>
            </a:r>
            <a:r>
              <a:rPr lang="en-GB" dirty="0" err="1"/>
              <a:t>Tallis</a:t>
            </a:r>
            <a:r>
              <a:rPr lang="en-GB" dirty="0"/>
              <a:t> and </a:t>
            </a:r>
            <a:r>
              <a:rPr lang="en-GB" dirty="0" err="1"/>
              <a:t>Switsur</a:t>
            </a:r>
            <a:r>
              <a:rPr lang="en-GB" dirty="0"/>
              <a:t> in the Peak District would mean that here at Moor house in the northern Pennines, the maximum upper limit for even the scrub zone would have been around 400 m, meaning that this landscape has probably always been largely free of woodland cover.  The trees we see here are small conifer plantations.</a:t>
            </a:r>
          </a:p>
        </p:txBody>
      </p:sp>
    </p:spTree>
    <p:extLst>
      <p:ext uri="{BB962C8B-B14F-4D97-AF65-F5344CB8AC3E}">
        <p14:creationId xmlns:p14="http://schemas.microsoft.com/office/powerpoint/2010/main" val="3900298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nature, small&#10;&#10;Description automatically generated">
            <a:extLst>
              <a:ext uri="{FF2B5EF4-FFF2-40B4-BE49-F238E27FC236}">
                <a16:creationId xmlns:a16="http://schemas.microsoft.com/office/drawing/2014/main" id="{6EF5B435-2456-477A-8A0D-E6ADD74227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 y="0"/>
            <a:ext cx="9141420" cy="6858000"/>
          </a:xfrm>
          <a:prstGeom prst="rect">
            <a:avLst/>
          </a:prstGeom>
        </p:spPr>
      </p:pic>
      <p:sp>
        <p:nvSpPr>
          <p:cNvPr id="4" name="TextBox 3">
            <a:extLst>
              <a:ext uri="{FF2B5EF4-FFF2-40B4-BE49-F238E27FC236}">
                <a16:creationId xmlns:a16="http://schemas.microsoft.com/office/drawing/2014/main" id="{711548FC-0CE7-4E4E-B973-B9F05CC12F44}"/>
              </a:ext>
            </a:extLst>
          </p:cNvPr>
          <p:cNvSpPr txBox="1"/>
          <p:nvPr/>
        </p:nvSpPr>
        <p:spPr>
          <a:xfrm>
            <a:off x="899592" y="188640"/>
            <a:ext cx="7704856" cy="646331"/>
          </a:xfrm>
          <a:prstGeom prst="rect">
            <a:avLst/>
          </a:prstGeom>
          <a:solidFill>
            <a:schemeClr val="bg1">
              <a:lumMod val="95000"/>
              <a:alpha val="40000"/>
            </a:schemeClr>
          </a:solidFill>
        </p:spPr>
        <p:txBody>
          <a:bodyPr wrap="square" rtlCol="0">
            <a:spAutoFit/>
          </a:bodyPr>
          <a:lstStyle/>
          <a:p>
            <a:r>
              <a:rPr lang="en-GB" dirty="0"/>
              <a:t>Certainly there is little sign of tree or even scrub remains in the peat where the river is eroding the river bank – a location that would tend to favour tree growth.</a:t>
            </a:r>
          </a:p>
        </p:txBody>
      </p:sp>
    </p:spTree>
    <p:extLst>
      <p:ext uri="{BB962C8B-B14F-4D97-AF65-F5344CB8AC3E}">
        <p14:creationId xmlns:p14="http://schemas.microsoft.com/office/powerpoint/2010/main" val="385610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78B73144-BF59-4F88-B33B-9E7CB83D41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 y="0"/>
            <a:ext cx="9141420" cy="6858000"/>
          </a:xfrm>
          <a:prstGeom prst="rect">
            <a:avLst/>
          </a:prstGeom>
        </p:spPr>
      </p:pic>
      <p:sp>
        <p:nvSpPr>
          <p:cNvPr id="4" name="TextBox 3">
            <a:extLst>
              <a:ext uri="{FF2B5EF4-FFF2-40B4-BE49-F238E27FC236}">
                <a16:creationId xmlns:a16="http://schemas.microsoft.com/office/drawing/2014/main" id="{56C1AC2E-27CF-4722-83EB-5B9495AF6299}"/>
              </a:ext>
            </a:extLst>
          </p:cNvPr>
          <p:cNvSpPr txBox="1"/>
          <p:nvPr/>
        </p:nvSpPr>
        <p:spPr>
          <a:xfrm>
            <a:off x="755576" y="548680"/>
            <a:ext cx="7704856" cy="369332"/>
          </a:xfrm>
          <a:prstGeom prst="rect">
            <a:avLst/>
          </a:prstGeom>
          <a:solidFill>
            <a:schemeClr val="bg1">
              <a:lumMod val="95000"/>
              <a:alpha val="40000"/>
            </a:schemeClr>
          </a:solidFill>
        </p:spPr>
        <p:txBody>
          <a:bodyPr wrap="square" rtlCol="0">
            <a:spAutoFit/>
          </a:bodyPr>
          <a:lstStyle/>
          <a:p>
            <a:r>
              <a:rPr lang="en-GB" dirty="0">
                <a:solidFill>
                  <a:schemeClr val="bg1"/>
                </a:solidFill>
              </a:rPr>
              <a:t>…even in areas with shallower peat….</a:t>
            </a:r>
          </a:p>
        </p:txBody>
      </p:sp>
    </p:spTree>
    <p:extLst>
      <p:ext uri="{BB962C8B-B14F-4D97-AF65-F5344CB8AC3E}">
        <p14:creationId xmlns:p14="http://schemas.microsoft.com/office/powerpoint/2010/main" val="388356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on a dirt road&#10;&#10;Description automatically generated">
            <a:extLst>
              <a:ext uri="{FF2B5EF4-FFF2-40B4-BE49-F238E27FC236}">
                <a16:creationId xmlns:a16="http://schemas.microsoft.com/office/drawing/2014/main" id="{ADEBA469-D2C8-44C7-9A12-ABD7AB22E3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 y="0"/>
            <a:ext cx="9141420" cy="6858000"/>
          </a:xfrm>
          <a:prstGeom prst="rect">
            <a:avLst/>
          </a:prstGeom>
        </p:spPr>
      </p:pic>
      <p:sp>
        <p:nvSpPr>
          <p:cNvPr id="4" name="TextBox 3">
            <a:extLst>
              <a:ext uri="{FF2B5EF4-FFF2-40B4-BE49-F238E27FC236}">
                <a16:creationId xmlns:a16="http://schemas.microsoft.com/office/drawing/2014/main" id="{E9A5DF3F-F4F8-4C66-930A-13B7DF944DAE}"/>
              </a:ext>
            </a:extLst>
          </p:cNvPr>
          <p:cNvSpPr txBox="1"/>
          <p:nvPr/>
        </p:nvSpPr>
        <p:spPr>
          <a:xfrm>
            <a:off x="827584" y="980728"/>
            <a:ext cx="7704856" cy="646331"/>
          </a:xfrm>
          <a:prstGeom prst="rect">
            <a:avLst/>
          </a:prstGeom>
          <a:solidFill>
            <a:schemeClr val="bg1">
              <a:lumMod val="95000"/>
              <a:alpha val="40000"/>
            </a:schemeClr>
          </a:solidFill>
        </p:spPr>
        <p:txBody>
          <a:bodyPr wrap="square" rtlCol="0">
            <a:spAutoFit/>
          </a:bodyPr>
          <a:lstStyle/>
          <a:p>
            <a:r>
              <a:rPr lang="en-GB" dirty="0"/>
              <a:t>Even where the peat is very shallow, as here in a road cutting on the road between Alston and Penrith, there is no evidence of former woodland cover.</a:t>
            </a:r>
          </a:p>
        </p:txBody>
      </p:sp>
    </p:spTree>
    <p:extLst>
      <p:ext uri="{BB962C8B-B14F-4D97-AF65-F5344CB8AC3E}">
        <p14:creationId xmlns:p14="http://schemas.microsoft.com/office/powerpoint/2010/main" val="3953565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hydrant, fire&#10;&#10;Description automatically generated">
            <a:extLst>
              <a:ext uri="{FF2B5EF4-FFF2-40B4-BE49-F238E27FC236}">
                <a16:creationId xmlns:a16="http://schemas.microsoft.com/office/drawing/2014/main" id="{F42EE09D-91BC-4FC1-971A-33AEFCF020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 y="0"/>
            <a:ext cx="9141420" cy="6858000"/>
          </a:xfrm>
          <a:prstGeom prst="rect">
            <a:avLst/>
          </a:prstGeom>
        </p:spPr>
      </p:pic>
      <p:sp>
        <p:nvSpPr>
          <p:cNvPr id="4" name="TextBox 3">
            <a:extLst>
              <a:ext uri="{FF2B5EF4-FFF2-40B4-BE49-F238E27FC236}">
                <a16:creationId xmlns:a16="http://schemas.microsoft.com/office/drawing/2014/main" id="{DDC677A3-2570-42C5-8875-A4CF216C8656}"/>
              </a:ext>
            </a:extLst>
          </p:cNvPr>
          <p:cNvSpPr txBox="1"/>
          <p:nvPr/>
        </p:nvSpPr>
        <p:spPr>
          <a:xfrm>
            <a:off x="899592" y="188640"/>
            <a:ext cx="7704856" cy="369332"/>
          </a:xfrm>
          <a:prstGeom prst="rect">
            <a:avLst/>
          </a:prstGeom>
          <a:solidFill>
            <a:schemeClr val="bg1">
              <a:lumMod val="95000"/>
              <a:alpha val="40000"/>
            </a:schemeClr>
          </a:solidFill>
        </p:spPr>
        <p:txBody>
          <a:bodyPr wrap="square" rtlCol="0">
            <a:spAutoFit/>
          </a:bodyPr>
          <a:lstStyle/>
          <a:p>
            <a:r>
              <a:rPr lang="en-GB" dirty="0"/>
              <a:t>…even with the shallowest of peats…</a:t>
            </a:r>
          </a:p>
        </p:txBody>
      </p:sp>
    </p:spTree>
    <p:extLst>
      <p:ext uri="{BB962C8B-B14F-4D97-AF65-F5344CB8AC3E}">
        <p14:creationId xmlns:p14="http://schemas.microsoft.com/office/powerpoint/2010/main" val="1761404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129FC00-C06D-4271-8B36-E16D8C70FA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42347"/>
            <a:ext cx="9144000" cy="5173306"/>
          </a:xfrm>
          <a:prstGeom prst="rect">
            <a:avLst/>
          </a:prstGeom>
        </p:spPr>
      </p:pic>
      <p:sp>
        <p:nvSpPr>
          <p:cNvPr id="3" name="TextBox 2">
            <a:extLst>
              <a:ext uri="{FF2B5EF4-FFF2-40B4-BE49-F238E27FC236}">
                <a16:creationId xmlns:a16="http://schemas.microsoft.com/office/drawing/2014/main" id="{A5C8E026-64CC-47F9-98C2-DCEB378C5E4E}"/>
              </a:ext>
            </a:extLst>
          </p:cNvPr>
          <p:cNvSpPr txBox="1"/>
          <p:nvPr/>
        </p:nvSpPr>
        <p:spPr>
          <a:xfrm>
            <a:off x="0" y="3953550"/>
            <a:ext cx="3767318" cy="2062103"/>
          </a:xfrm>
          <a:prstGeom prst="rect">
            <a:avLst/>
          </a:prstGeom>
          <a:solidFill>
            <a:schemeClr val="bg1">
              <a:lumMod val="95000"/>
              <a:alpha val="40000"/>
            </a:schemeClr>
          </a:solidFill>
        </p:spPr>
        <p:txBody>
          <a:bodyPr wrap="square" rtlCol="0">
            <a:spAutoFit/>
          </a:bodyPr>
          <a:lstStyle/>
          <a:p>
            <a:r>
              <a:rPr lang="en-GB" sz="1600" dirty="0"/>
              <a:t>Blanket bog is not a uniform habitat.</a:t>
            </a:r>
          </a:p>
          <a:p>
            <a:r>
              <a:rPr lang="en-GB" sz="1600" dirty="0"/>
              <a:t>It consists of a mosaic of steep and level ground, deep and shallow peat, and is riven with large and small fen systems – all of which offer opportunity for woodland cover in smaller or larger amounts, but the slopes with shallow peat are crucial for supporting the deeper peat upslope.</a:t>
            </a:r>
          </a:p>
        </p:txBody>
      </p:sp>
    </p:spTree>
    <p:extLst>
      <p:ext uri="{BB962C8B-B14F-4D97-AF65-F5344CB8AC3E}">
        <p14:creationId xmlns:p14="http://schemas.microsoft.com/office/powerpoint/2010/main" val="3144127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fire in a field&#10;&#10;Description automatically generated">
            <a:extLst>
              <a:ext uri="{FF2B5EF4-FFF2-40B4-BE49-F238E27FC236}">
                <a16:creationId xmlns:a16="http://schemas.microsoft.com/office/drawing/2014/main" id="{573F88DF-D819-4C50-9066-2EA5FF4B41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9" y="494137"/>
            <a:ext cx="8568952" cy="5820811"/>
          </a:xfrm>
          <a:prstGeom prst="rect">
            <a:avLst/>
          </a:prstGeom>
        </p:spPr>
      </p:pic>
      <p:sp>
        <p:nvSpPr>
          <p:cNvPr id="4" name="TextBox 3">
            <a:extLst>
              <a:ext uri="{FF2B5EF4-FFF2-40B4-BE49-F238E27FC236}">
                <a16:creationId xmlns:a16="http://schemas.microsoft.com/office/drawing/2014/main" id="{0983C35E-3720-4A75-9224-C8A1A3F3D125}"/>
              </a:ext>
            </a:extLst>
          </p:cNvPr>
          <p:cNvSpPr txBox="1"/>
          <p:nvPr/>
        </p:nvSpPr>
        <p:spPr>
          <a:xfrm>
            <a:off x="827584" y="1052736"/>
            <a:ext cx="7704856" cy="923330"/>
          </a:xfrm>
          <a:prstGeom prst="rect">
            <a:avLst/>
          </a:prstGeom>
          <a:solidFill>
            <a:schemeClr val="bg1">
              <a:lumMod val="95000"/>
              <a:alpha val="40000"/>
            </a:schemeClr>
          </a:solidFill>
        </p:spPr>
        <p:txBody>
          <a:bodyPr wrap="square" rtlCol="0">
            <a:spAutoFit/>
          </a:bodyPr>
          <a:lstStyle/>
          <a:p>
            <a:r>
              <a:rPr lang="en-GB" dirty="0" err="1"/>
              <a:t>Tallis</a:t>
            </a:r>
            <a:r>
              <a:rPr lang="en-GB" dirty="0"/>
              <a:t> and </a:t>
            </a:r>
            <a:r>
              <a:rPr lang="en-GB" dirty="0" err="1"/>
              <a:t>Switsur</a:t>
            </a:r>
            <a:r>
              <a:rPr lang="en-GB" dirty="0"/>
              <a:t> found evidence to suggest that the upper margin of the scrub zone may have been forced back down the hill somewhat by Mesolithic use of fire as a hunting method. </a:t>
            </a:r>
          </a:p>
        </p:txBody>
      </p:sp>
    </p:spTree>
    <p:extLst>
      <p:ext uri="{BB962C8B-B14F-4D97-AF65-F5344CB8AC3E}">
        <p14:creationId xmlns:p14="http://schemas.microsoft.com/office/powerpoint/2010/main" val="2442372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down a dirt road&#10;&#10;Description automatically generated">
            <a:extLst>
              <a:ext uri="{FF2B5EF4-FFF2-40B4-BE49-F238E27FC236}">
                <a16:creationId xmlns:a16="http://schemas.microsoft.com/office/drawing/2014/main" id="{B88C223F-A265-4663-87FD-D713CA447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5523"/>
            <a:ext cx="9144000" cy="5926953"/>
          </a:xfrm>
          <a:prstGeom prst="rect">
            <a:avLst/>
          </a:prstGeom>
        </p:spPr>
      </p:pic>
      <p:sp>
        <p:nvSpPr>
          <p:cNvPr id="3" name="TextBox 2">
            <a:extLst>
              <a:ext uri="{FF2B5EF4-FFF2-40B4-BE49-F238E27FC236}">
                <a16:creationId xmlns:a16="http://schemas.microsoft.com/office/drawing/2014/main" id="{54E78141-FC8C-4A07-9141-ECF473575940}"/>
              </a:ext>
            </a:extLst>
          </p:cNvPr>
          <p:cNvSpPr txBox="1"/>
          <p:nvPr/>
        </p:nvSpPr>
        <p:spPr>
          <a:xfrm>
            <a:off x="899592" y="692696"/>
            <a:ext cx="7704856" cy="923330"/>
          </a:xfrm>
          <a:prstGeom prst="rect">
            <a:avLst/>
          </a:prstGeom>
          <a:solidFill>
            <a:schemeClr val="bg1">
              <a:lumMod val="95000"/>
              <a:alpha val="40000"/>
            </a:schemeClr>
          </a:solidFill>
        </p:spPr>
        <p:txBody>
          <a:bodyPr wrap="square" rtlCol="0">
            <a:spAutoFit/>
          </a:bodyPr>
          <a:lstStyle/>
          <a:p>
            <a:r>
              <a:rPr lang="en-GB" dirty="0" err="1"/>
              <a:t>Tallis</a:t>
            </a:r>
            <a:r>
              <a:rPr lang="en-GB" dirty="0"/>
              <a:t> has also suggested that at least some of the intense erosion so typical of many blanket bog hill-slopes coincided with removal of hill-slope forests during Neolithic times – thus exacerbating head-ward erosion of </a:t>
            </a:r>
            <a:r>
              <a:rPr lang="en-GB" dirty="0" err="1"/>
              <a:t>streamcourses</a:t>
            </a:r>
            <a:r>
              <a:rPr lang="en-GB" dirty="0"/>
              <a:t>.</a:t>
            </a:r>
          </a:p>
        </p:txBody>
      </p:sp>
    </p:spTree>
    <p:extLst>
      <p:ext uri="{BB962C8B-B14F-4D97-AF65-F5344CB8AC3E}">
        <p14:creationId xmlns:p14="http://schemas.microsoft.com/office/powerpoint/2010/main" val="3126398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field, nature&#10;&#10;Description automatically generated">
            <a:extLst>
              <a:ext uri="{FF2B5EF4-FFF2-40B4-BE49-F238E27FC236}">
                <a16:creationId xmlns:a16="http://schemas.microsoft.com/office/drawing/2014/main" id="{151AC701-4681-4477-9A1F-5E7251B2D8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303204F-808B-4BE9-BA15-04FABD55A5E9}"/>
              </a:ext>
            </a:extLst>
          </p:cNvPr>
          <p:cNvSpPr txBox="1"/>
          <p:nvPr/>
        </p:nvSpPr>
        <p:spPr>
          <a:xfrm>
            <a:off x="899592" y="188640"/>
            <a:ext cx="7704856" cy="1477328"/>
          </a:xfrm>
          <a:prstGeom prst="rect">
            <a:avLst/>
          </a:prstGeom>
          <a:solidFill>
            <a:schemeClr val="bg1">
              <a:lumMod val="95000"/>
              <a:alpha val="40000"/>
            </a:schemeClr>
          </a:solidFill>
        </p:spPr>
        <p:txBody>
          <a:bodyPr wrap="square" rtlCol="0">
            <a:spAutoFit/>
          </a:bodyPr>
          <a:lstStyle/>
          <a:p>
            <a:r>
              <a:rPr lang="en-GB" dirty="0"/>
              <a:t>So the position we find today consists of rounded hill summits capped with peat, then an abrupt peat edge, often with low-productivity farmland below this on the slopes, and either more intensive farmland in the valley bottoms, or (as in this case) further expanses of deep peat.  The blocky edges of the blanket bog capping the hill summits is plain to see. </a:t>
            </a:r>
          </a:p>
        </p:txBody>
      </p:sp>
    </p:spTree>
    <p:extLst>
      <p:ext uri="{BB962C8B-B14F-4D97-AF65-F5344CB8AC3E}">
        <p14:creationId xmlns:p14="http://schemas.microsoft.com/office/powerpoint/2010/main" val="53651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mountain, nature&#10;&#10;Description automatically generated">
            <a:extLst>
              <a:ext uri="{FF2B5EF4-FFF2-40B4-BE49-F238E27FC236}">
                <a16:creationId xmlns:a16="http://schemas.microsoft.com/office/drawing/2014/main" id="{E27DD898-025C-4205-A938-428BFC2000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0355"/>
            <a:ext cx="9144000" cy="6097290"/>
          </a:xfrm>
          <a:prstGeom prst="rect">
            <a:avLst/>
          </a:prstGeom>
        </p:spPr>
      </p:pic>
      <p:sp>
        <p:nvSpPr>
          <p:cNvPr id="4" name="TextBox 3">
            <a:extLst>
              <a:ext uri="{FF2B5EF4-FFF2-40B4-BE49-F238E27FC236}">
                <a16:creationId xmlns:a16="http://schemas.microsoft.com/office/drawing/2014/main" id="{6C86E57C-6D65-4022-8886-DD82071A0CAE}"/>
              </a:ext>
            </a:extLst>
          </p:cNvPr>
          <p:cNvSpPr txBox="1"/>
          <p:nvPr/>
        </p:nvSpPr>
        <p:spPr>
          <a:xfrm>
            <a:off x="1115616" y="620688"/>
            <a:ext cx="7132424" cy="923330"/>
          </a:xfrm>
          <a:prstGeom prst="rect">
            <a:avLst/>
          </a:prstGeom>
          <a:solidFill>
            <a:schemeClr val="bg1">
              <a:lumMod val="95000"/>
              <a:alpha val="73000"/>
            </a:schemeClr>
          </a:solidFill>
        </p:spPr>
        <p:txBody>
          <a:bodyPr wrap="square" rtlCol="0">
            <a:spAutoFit/>
          </a:bodyPr>
          <a:lstStyle/>
          <a:p>
            <a:r>
              <a:rPr lang="en-GB" dirty="0"/>
              <a:t>This is typical of the upland scene in the UK today – farming in the valley bottoms, rough grazing on hill slopes, blanket bog capping the summit plateaux…</a:t>
            </a:r>
          </a:p>
        </p:txBody>
      </p:sp>
    </p:spTree>
    <p:extLst>
      <p:ext uri="{BB962C8B-B14F-4D97-AF65-F5344CB8AC3E}">
        <p14:creationId xmlns:p14="http://schemas.microsoft.com/office/powerpoint/2010/main" val="275800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F882BC-5CBC-48E6-B4E1-1281D0CCD8E5}"/>
              </a:ext>
            </a:extLst>
          </p:cNvPr>
          <p:cNvSpPr txBox="1"/>
          <p:nvPr/>
        </p:nvSpPr>
        <p:spPr>
          <a:xfrm>
            <a:off x="1005788" y="908720"/>
            <a:ext cx="7132424" cy="3139321"/>
          </a:xfrm>
          <a:prstGeom prst="rect">
            <a:avLst/>
          </a:prstGeom>
          <a:solidFill>
            <a:schemeClr val="bg1">
              <a:lumMod val="95000"/>
              <a:alpha val="40000"/>
            </a:schemeClr>
          </a:solidFill>
        </p:spPr>
        <p:txBody>
          <a:bodyPr wrap="square" rtlCol="0">
            <a:spAutoFit/>
          </a:bodyPr>
          <a:lstStyle/>
          <a:p>
            <a:r>
              <a:rPr lang="en-GB" dirty="0"/>
              <a:t>But in the absence of any scrub, upland forest or lowland forest zones, John </a:t>
            </a:r>
            <a:r>
              <a:rPr lang="en-GB" dirty="0" err="1"/>
              <a:t>Tallis</a:t>
            </a:r>
            <a:r>
              <a:rPr lang="en-GB" dirty="0"/>
              <a:t> found evidence in the Peak District of ‘glacial calving’ where blocks of peat at the abrupt peatland edge had broken away from the peat mass upslope or had slid downslope to form depositional features:</a:t>
            </a:r>
          </a:p>
          <a:p>
            <a:endParaRPr lang="en-GB" dirty="0"/>
          </a:p>
          <a:p>
            <a:r>
              <a:rPr lang="en-US" dirty="0" err="1"/>
              <a:t>Tallis</a:t>
            </a:r>
            <a:r>
              <a:rPr lang="en-US" dirty="0"/>
              <a:t>, J.H. (1985) Mass Movement and Erosion of a Southern </a:t>
            </a:r>
            <a:r>
              <a:rPr lang="en-US" dirty="0" err="1"/>
              <a:t>Pennine</a:t>
            </a:r>
            <a:r>
              <a:rPr lang="en-US" dirty="0"/>
              <a:t> Blanket Peat. </a:t>
            </a:r>
            <a:r>
              <a:rPr lang="en-US" i="1" dirty="0"/>
              <a:t>Journal of Ecology</a:t>
            </a:r>
            <a:r>
              <a:rPr lang="en-US" dirty="0"/>
              <a:t>, Vol. 73, No. 1 (Mar., 1985), pp. 283-315.</a:t>
            </a:r>
            <a:endParaRPr lang="en-GB" dirty="0"/>
          </a:p>
          <a:p>
            <a:endParaRPr lang="en-GB" dirty="0"/>
          </a:p>
          <a:p>
            <a:r>
              <a:rPr lang="en-US" dirty="0" err="1"/>
              <a:t>Tallis</a:t>
            </a:r>
            <a:r>
              <a:rPr lang="en-US" dirty="0"/>
              <a:t>, J.H. (1987) Fire and Flood at </a:t>
            </a:r>
            <a:r>
              <a:rPr lang="en-US" dirty="0" err="1"/>
              <a:t>Holme</a:t>
            </a:r>
            <a:r>
              <a:rPr lang="en-US" dirty="0"/>
              <a:t> Moss: Erosion Processes in an Upland Blanket Mire. </a:t>
            </a:r>
            <a:r>
              <a:rPr lang="en-US" i="1" dirty="0"/>
              <a:t>Journal of Ecology</a:t>
            </a:r>
            <a:r>
              <a:rPr lang="en-US" dirty="0"/>
              <a:t>, Vol. 75, No. 4 (Dec., 1987), pp. 1099-1129.</a:t>
            </a:r>
            <a:endParaRPr lang="en-GB" dirty="0"/>
          </a:p>
        </p:txBody>
      </p:sp>
    </p:spTree>
    <p:extLst>
      <p:ext uri="{BB962C8B-B14F-4D97-AF65-F5344CB8AC3E}">
        <p14:creationId xmlns:p14="http://schemas.microsoft.com/office/powerpoint/2010/main" val="1410262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11560" y="2132856"/>
            <a:ext cx="7810600" cy="1477328"/>
          </a:xfrm>
          <a:prstGeom prst="rect">
            <a:avLst/>
          </a:prstGeom>
          <a:noFill/>
        </p:spPr>
        <p:txBody>
          <a:bodyPr wrap="none" rtlCol="0">
            <a:spAutoFit/>
          </a:bodyPr>
          <a:lstStyle/>
          <a:p>
            <a:r>
              <a:rPr lang="en-GB" dirty="0"/>
              <a:t>In their review of global blanket mire distribution, Lindsay </a:t>
            </a:r>
            <a:r>
              <a:rPr lang="en-GB" i="1" dirty="0"/>
              <a:t>et al.</a:t>
            </a:r>
            <a:r>
              <a:rPr lang="en-GB" dirty="0"/>
              <a:t> (1988, Chapter 3)</a:t>
            </a:r>
          </a:p>
          <a:p>
            <a:r>
              <a:rPr lang="en-GB" dirty="0"/>
              <a:t>identified a number of areas around the globe which were considered to possess</a:t>
            </a:r>
          </a:p>
          <a:p>
            <a:r>
              <a:rPr lang="en-GB" dirty="0"/>
              <a:t>blanket mire habitat.  Significantly, many of these areas, particularly those lacking</a:t>
            </a:r>
          </a:p>
          <a:p>
            <a:r>
              <a:rPr lang="en-GB" dirty="0"/>
              <a:t>significant human impact, displayed a form of blanket mire in which woodland</a:t>
            </a:r>
          </a:p>
          <a:p>
            <a:r>
              <a:rPr lang="en-GB" dirty="0"/>
              <a:t>plays an important role on steeper slopes and along stream margins.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6829"/>
            <a:ext cx="9144000" cy="6424341"/>
          </a:xfrm>
          <a:prstGeom prst="rect">
            <a:avLst/>
          </a:prstGeom>
        </p:spPr>
      </p:pic>
      <p:sp>
        <p:nvSpPr>
          <p:cNvPr id="3" name="Arrow: Left 2"/>
          <p:cNvSpPr/>
          <p:nvPr/>
        </p:nvSpPr>
        <p:spPr>
          <a:xfrm>
            <a:off x="3059832" y="5157192"/>
            <a:ext cx="864096"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95936" y="4978042"/>
            <a:ext cx="2773708" cy="646331"/>
          </a:xfrm>
          <a:prstGeom prst="rect">
            <a:avLst/>
          </a:prstGeom>
          <a:noFill/>
        </p:spPr>
        <p:txBody>
          <a:bodyPr wrap="none" rtlCol="0">
            <a:spAutoFit/>
          </a:bodyPr>
          <a:lstStyle/>
          <a:p>
            <a:r>
              <a:rPr lang="en-GB" dirty="0"/>
              <a:t>Looking at Tierra del Fuego,</a:t>
            </a:r>
          </a:p>
          <a:p>
            <a:r>
              <a:rPr lang="en-GB" dirty="0"/>
              <a:t>for example…</a:t>
            </a:r>
          </a:p>
        </p:txBody>
      </p:sp>
      <p:sp>
        <p:nvSpPr>
          <p:cNvPr id="5" name="TextBox 4"/>
          <p:cNvSpPr txBox="1"/>
          <p:nvPr/>
        </p:nvSpPr>
        <p:spPr>
          <a:xfrm>
            <a:off x="1763688" y="6309320"/>
            <a:ext cx="1795876" cy="276999"/>
          </a:xfrm>
          <a:prstGeom prst="rect">
            <a:avLst/>
          </a:prstGeom>
          <a:noFill/>
        </p:spPr>
        <p:txBody>
          <a:bodyPr wrap="none" rtlCol="0">
            <a:spAutoFit/>
          </a:bodyPr>
          <a:lstStyle/>
          <a:p>
            <a:r>
              <a:rPr lang="en-GB" sz="1200" dirty="0"/>
              <a:t>From Lindsay </a:t>
            </a:r>
            <a:r>
              <a:rPr lang="en-GB" sz="1200" i="1" dirty="0"/>
              <a:t>et al.</a:t>
            </a:r>
            <a:r>
              <a:rPr lang="en-GB" sz="1200" dirty="0"/>
              <a:t> (1988)</a:t>
            </a:r>
          </a:p>
        </p:txBody>
      </p:sp>
    </p:spTree>
    <p:extLst>
      <p:ext uri="{BB962C8B-B14F-4D97-AF65-F5344CB8AC3E}">
        <p14:creationId xmlns:p14="http://schemas.microsoft.com/office/powerpoint/2010/main" val="1196984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mountain in the background&#10;&#10;Description automatically generated">
            <a:extLst>
              <a:ext uri="{FF2B5EF4-FFF2-40B4-BE49-F238E27FC236}">
                <a16:creationId xmlns:a16="http://schemas.microsoft.com/office/drawing/2014/main" id="{7127B5CA-1F66-4284-8738-79C399D5B0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13AF8AF-4846-426F-A172-DF2E2363C921}"/>
              </a:ext>
            </a:extLst>
          </p:cNvPr>
          <p:cNvSpPr txBox="1"/>
          <p:nvPr/>
        </p:nvSpPr>
        <p:spPr>
          <a:xfrm>
            <a:off x="1005788" y="908720"/>
            <a:ext cx="7132424" cy="923330"/>
          </a:xfrm>
          <a:prstGeom prst="rect">
            <a:avLst/>
          </a:prstGeom>
          <a:solidFill>
            <a:schemeClr val="bg1">
              <a:lumMod val="95000"/>
              <a:alpha val="40000"/>
            </a:schemeClr>
          </a:solidFill>
        </p:spPr>
        <p:txBody>
          <a:bodyPr wrap="square" rtlCol="0">
            <a:spAutoFit/>
          </a:bodyPr>
          <a:lstStyle/>
          <a:p>
            <a:r>
              <a:rPr lang="en-GB" dirty="0"/>
              <a:t>Dominating the valley bottoms of the Tierra del Fuego landscape, we find extensive raised bogs separated by stream-courses that support ribbons of woodland. </a:t>
            </a:r>
          </a:p>
        </p:txBody>
      </p:sp>
    </p:spTree>
    <p:extLst>
      <p:ext uri="{BB962C8B-B14F-4D97-AF65-F5344CB8AC3E}">
        <p14:creationId xmlns:p14="http://schemas.microsoft.com/office/powerpoint/2010/main" val="1839550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hillside next to a mountain&#10;&#10;Description automatically generated">
            <a:extLst>
              <a:ext uri="{FF2B5EF4-FFF2-40B4-BE49-F238E27FC236}">
                <a16:creationId xmlns:a16="http://schemas.microsoft.com/office/drawing/2014/main" id="{9E968B46-E646-46C8-AAD0-552CF38022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2A0EAFC9-9E74-4F90-B658-74EF4C68A821}"/>
              </a:ext>
            </a:extLst>
          </p:cNvPr>
          <p:cNvSpPr txBox="1"/>
          <p:nvPr/>
        </p:nvSpPr>
        <p:spPr>
          <a:xfrm>
            <a:off x="1005788" y="908720"/>
            <a:ext cx="7132424" cy="923330"/>
          </a:xfrm>
          <a:prstGeom prst="rect">
            <a:avLst/>
          </a:prstGeom>
          <a:solidFill>
            <a:schemeClr val="bg1">
              <a:lumMod val="95000"/>
              <a:alpha val="40000"/>
            </a:schemeClr>
          </a:solidFill>
        </p:spPr>
        <p:txBody>
          <a:bodyPr wrap="square" rtlCol="0">
            <a:spAutoFit/>
          </a:bodyPr>
          <a:lstStyle/>
          <a:p>
            <a:r>
              <a:rPr lang="en-GB" dirty="0"/>
              <a:t>Where there is more extensive water movement or mineral flushing, woodland cover expands and thus helps to pick out such areas within the valley bottom.</a:t>
            </a:r>
          </a:p>
        </p:txBody>
      </p:sp>
    </p:spTree>
    <p:extLst>
      <p:ext uri="{BB962C8B-B14F-4D97-AF65-F5344CB8AC3E}">
        <p14:creationId xmlns:p14="http://schemas.microsoft.com/office/powerpoint/2010/main" val="1143763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green field with trees in the background&#10;&#10;Description automatically generated">
            <a:extLst>
              <a:ext uri="{FF2B5EF4-FFF2-40B4-BE49-F238E27FC236}">
                <a16:creationId xmlns:a16="http://schemas.microsoft.com/office/drawing/2014/main" id="{6A5118CA-2756-4EC9-8C5C-4CC14C99F8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0355"/>
            <a:ext cx="9144000" cy="6097290"/>
          </a:xfrm>
          <a:prstGeom prst="rect">
            <a:avLst/>
          </a:prstGeom>
        </p:spPr>
      </p:pic>
      <p:sp>
        <p:nvSpPr>
          <p:cNvPr id="3" name="TextBox 2">
            <a:extLst>
              <a:ext uri="{FF2B5EF4-FFF2-40B4-BE49-F238E27FC236}">
                <a16:creationId xmlns:a16="http://schemas.microsoft.com/office/drawing/2014/main" id="{51192E02-6D61-45B1-8128-097C6D2C6DA2}"/>
              </a:ext>
            </a:extLst>
          </p:cNvPr>
          <p:cNvSpPr txBox="1"/>
          <p:nvPr/>
        </p:nvSpPr>
        <p:spPr>
          <a:xfrm>
            <a:off x="1005788" y="908720"/>
            <a:ext cx="7132424" cy="923330"/>
          </a:xfrm>
          <a:prstGeom prst="rect">
            <a:avLst/>
          </a:prstGeom>
          <a:solidFill>
            <a:schemeClr val="bg1">
              <a:lumMod val="95000"/>
              <a:alpha val="40000"/>
            </a:schemeClr>
          </a:solidFill>
        </p:spPr>
        <p:txBody>
          <a:bodyPr wrap="square" rtlCol="0">
            <a:spAutoFit/>
          </a:bodyPr>
          <a:lstStyle/>
          <a:p>
            <a:r>
              <a:rPr lang="en-GB" dirty="0"/>
              <a:t>Similar opportunities for woodland cover exist within our blanket bog areas, such as these Juncus-rich flushes running off the main blanket bog plateau.</a:t>
            </a:r>
          </a:p>
        </p:txBody>
      </p:sp>
    </p:spTree>
    <p:extLst>
      <p:ext uri="{BB962C8B-B14F-4D97-AF65-F5344CB8AC3E}">
        <p14:creationId xmlns:p14="http://schemas.microsoft.com/office/powerpoint/2010/main" val="374597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602.JPG"/>
          <p:cNvPicPr>
            <a:picLocks noChangeAspect="1"/>
          </p:cNvPicPr>
          <p:nvPr/>
        </p:nvPicPr>
        <p:blipFill>
          <a:blip r:embed="rId2" cstate="screen"/>
          <a:stretch>
            <a:fillRect/>
          </a:stretch>
        </p:blipFill>
        <p:spPr>
          <a:xfrm>
            <a:off x="0" y="0"/>
            <a:ext cx="9144000" cy="6858000"/>
          </a:xfrm>
          <a:prstGeom prst="rect">
            <a:avLst/>
          </a:prstGeom>
        </p:spPr>
      </p:pic>
      <p:sp>
        <p:nvSpPr>
          <p:cNvPr id="2" name="TextBox 1"/>
          <p:cNvSpPr txBox="1"/>
          <p:nvPr/>
        </p:nvSpPr>
        <p:spPr>
          <a:xfrm>
            <a:off x="467544" y="4437112"/>
            <a:ext cx="8352928" cy="1323439"/>
          </a:xfrm>
          <a:prstGeom prst="rect">
            <a:avLst/>
          </a:prstGeom>
          <a:solidFill>
            <a:schemeClr val="bg1">
              <a:lumMod val="85000"/>
              <a:alpha val="50000"/>
            </a:schemeClr>
          </a:solidFill>
        </p:spPr>
        <p:txBody>
          <a:bodyPr wrap="square" rtlCol="0">
            <a:spAutoFit/>
          </a:bodyPr>
          <a:lstStyle/>
          <a:p>
            <a:r>
              <a:rPr lang="en-GB" sz="2000" dirty="0"/>
              <a:t>Back in Tierra del Fuego, walking up the slopes towards a broad watershed summit, various terraces of gentler ground are dominated by open mire with scattered stunted trees, while ahead of us a much steeper slope is dominated by tall dense woodland.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586.JPG"/>
          <p:cNvPicPr>
            <a:picLocks noChangeAspect="1"/>
          </p:cNvPicPr>
          <p:nvPr/>
        </p:nvPicPr>
        <p:blipFill>
          <a:blip r:embed="rId2" cstate="screen"/>
          <a:stretch>
            <a:fillRect/>
          </a:stretch>
        </p:blipFill>
        <p:spPr>
          <a:xfrm>
            <a:off x="0" y="0"/>
            <a:ext cx="9144000" cy="6858000"/>
          </a:xfrm>
          <a:prstGeom prst="rect">
            <a:avLst/>
          </a:prstGeom>
        </p:spPr>
      </p:pic>
      <p:sp>
        <p:nvSpPr>
          <p:cNvPr id="2" name="Rectangle 1"/>
          <p:cNvSpPr/>
          <p:nvPr/>
        </p:nvSpPr>
        <p:spPr>
          <a:xfrm>
            <a:off x="755576" y="4005064"/>
            <a:ext cx="7848872" cy="923330"/>
          </a:xfrm>
          <a:prstGeom prst="rect">
            <a:avLst/>
          </a:prstGeom>
          <a:solidFill>
            <a:schemeClr val="bg1">
              <a:lumMod val="95000"/>
              <a:alpha val="50000"/>
            </a:schemeClr>
          </a:solidFill>
        </p:spPr>
        <p:txBody>
          <a:bodyPr wrap="square">
            <a:spAutoFit/>
          </a:bodyPr>
          <a:lstStyle/>
          <a:p>
            <a:r>
              <a:rPr lang="en-GB" dirty="0"/>
              <a:t>In Scotland, such dense woodland would today be plantation forest imposed on the pre-existing peatland ecosystem and there would be little mire habitat remaining beneath the forest canopy…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612.JPG"/>
          <p:cNvPicPr>
            <a:picLocks noChangeAspect="1"/>
          </p:cNvPicPr>
          <p:nvPr/>
        </p:nvPicPr>
        <p:blipFill>
          <a:blip r:embed="rId2" cstate="screen"/>
          <a:stretch>
            <a:fillRect/>
          </a:stretch>
        </p:blipFill>
        <p:spPr>
          <a:xfrm rot="5400000">
            <a:off x="1307554" y="857250"/>
            <a:ext cx="6858000" cy="5143500"/>
          </a:xfrm>
          <a:prstGeom prst="rect">
            <a:avLst/>
          </a:prstGeom>
        </p:spPr>
      </p:pic>
      <p:sp>
        <p:nvSpPr>
          <p:cNvPr id="3" name="Rectangle 2"/>
          <p:cNvSpPr/>
          <p:nvPr/>
        </p:nvSpPr>
        <p:spPr>
          <a:xfrm>
            <a:off x="2450554" y="1268760"/>
            <a:ext cx="4572000" cy="923330"/>
          </a:xfrm>
          <a:prstGeom prst="rect">
            <a:avLst/>
          </a:prstGeom>
          <a:solidFill>
            <a:schemeClr val="bg1">
              <a:lumMod val="95000"/>
              <a:alpha val="50000"/>
            </a:schemeClr>
          </a:solidFill>
        </p:spPr>
        <p:txBody>
          <a:bodyPr>
            <a:spAutoFit/>
          </a:bodyPr>
          <a:lstStyle/>
          <a:p>
            <a:r>
              <a:rPr lang="en-GB" dirty="0"/>
              <a:t>Once in this woodland the density of the trees and the substantial nature of many trees becomes evident…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95536" y="404664"/>
            <a:ext cx="8352928" cy="923330"/>
          </a:xfrm>
          <a:prstGeom prst="rect">
            <a:avLst/>
          </a:prstGeom>
          <a:solidFill>
            <a:schemeClr val="bg1">
              <a:lumMod val="95000"/>
              <a:alpha val="50000"/>
            </a:schemeClr>
          </a:solidFill>
        </p:spPr>
        <p:txBody>
          <a:bodyPr wrap="square" rtlCol="0">
            <a:spAutoFit/>
          </a:bodyPr>
          <a:lstStyle/>
          <a:p>
            <a:r>
              <a:rPr lang="en-GB" dirty="0"/>
              <a:t>…but the woodland floor is a mass of fallen branches and broken stumps embedded within a continuous carpet of peat-forming moss.  The peat here may be 1 m or more in depth, having some similarities with the wood-rich peat of tropical peat-swamp forest.</a:t>
            </a:r>
          </a:p>
        </p:txBody>
      </p:sp>
    </p:spTree>
    <p:extLst>
      <p:ext uri="{BB962C8B-B14F-4D97-AF65-F5344CB8AC3E}">
        <p14:creationId xmlns:p14="http://schemas.microsoft.com/office/powerpoint/2010/main" val="1939449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nature, mountain&#10;&#10;Description automatically generated">
            <a:extLst>
              <a:ext uri="{FF2B5EF4-FFF2-40B4-BE49-F238E27FC236}">
                <a16:creationId xmlns:a16="http://schemas.microsoft.com/office/drawing/2014/main" id="{639369E3-CFE3-4054-ACF9-F71D318A0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0355"/>
            <a:ext cx="9144000" cy="6097290"/>
          </a:xfrm>
          <a:prstGeom prst="rect">
            <a:avLst/>
          </a:prstGeom>
        </p:spPr>
      </p:pic>
      <p:sp>
        <p:nvSpPr>
          <p:cNvPr id="4" name="TextBox 3">
            <a:extLst>
              <a:ext uri="{FF2B5EF4-FFF2-40B4-BE49-F238E27FC236}">
                <a16:creationId xmlns:a16="http://schemas.microsoft.com/office/drawing/2014/main" id="{7FDA87E6-B68F-4023-9C53-137E7D3EE8D7}"/>
              </a:ext>
            </a:extLst>
          </p:cNvPr>
          <p:cNvSpPr txBox="1"/>
          <p:nvPr/>
        </p:nvSpPr>
        <p:spPr>
          <a:xfrm>
            <a:off x="1005788" y="908720"/>
            <a:ext cx="7132424" cy="646331"/>
          </a:xfrm>
          <a:prstGeom prst="rect">
            <a:avLst/>
          </a:prstGeom>
          <a:solidFill>
            <a:schemeClr val="bg1">
              <a:lumMod val="95000"/>
              <a:alpha val="73000"/>
            </a:schemeClr>
          </a:solidFill>
        </p:spPr>
        <p:txBody>
          <a:bodyPr wrap="square" rtlCol="0">
            <a:spAutoFit/>
          </a:bodyPr>
          <a:lstStyle/>
          <a:p>
            <a:r>
              <a:rPr lang="en-GB" dirty="0"/>
              <a:t>…while fragments of natural woodland cower in a few inaccessible cloughs…</a:t>
            </a:r>
          </a:p>
        </p:txBody>
      </p:sp>
    </p:spTree>
    <p:extLst>
      <p:ext uri="{BB962C8B-B14F-4D97-AF65-F5344CB8AC3E}">
        <p14:creationId xmlns:p14="http://schemas.microsoft.com/office/powerpoint/2010/main" val="2573539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603.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912376" y="5301208"/>
            <a:ext cx="7319248" cy="923330"/>
          </a:xfrm>
          <a:prstGeom prst="rect">
            <a:avLst/>
          </a:prstGeom>
          <a:solidFill>
            <a:schemeClr val="bg1">
              <a:lumMod val="95000"/>
              <a:alpha val="50000"/>
            </a:schemeClr>
          </a:solidFill>
        </p:spPr>
        <p:txBody>
          <a:bodyPr wrap="none" rtlCol="0">
            <a:spAutoFit/>
          </a:bodyPr>
          <a:lstStyle/>
          <a:p>
            <a:r>
              <a:rPr lang="en-GB" dirty="0"/>
              <a:t>Emerging from the dense forest of the steeper slope, an area of more gently</a:t>
            </a:r>
          </a:p>
          <a:p>
            <a:r>
              <a:rPr lang="en-GB" dirty="0"/>
              <a:t>sloping ground is again characterised by open mire with scattered stunted </a:t>
            </a:r>
          </a:p>
          <a:p>
            <a:r>
              <a:rPr lang="en-GB" dirty="0"/>
              <a:t>southern beech (</a:t>
            </a:r>
            <a:r>
              <a:rPr lang="en-GB" i="1" dirty="0" err="1"/>
              <a:t>Nothofagus</a:t>
            </a:r>
            <a:r>
              <a:rPr lang="en-GB"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84.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1043608" y="5733256"/>
            <a:ext cx="7249485" cy="646331"/>
          </a:xfrm>
          <a:prstGeom prst="rect">
            <a:avLst/>
          </a:prstGeom>
          <a:solidFill>
            <a:schemeClr val="bg1">
              <a:lumMod val="95000"/>
              <a:alpha val="50000"/>
            </a:schemeClr>
          </a:solidFill>
        </p:spPr>
        <p:txBody>
          <a:bodyPr wrap="none" rtlCol="0">
            <a:spAutoFit/>
          </a:bodyPr>
          <a:lstStyle/>
          <a:p>
            <a:r>
              <a:rPr lang="en-GB" dirty="0"/>
              <a:t>…but as the slope increases once more, tree cover also increases.  Ahead of</a:t>
            </a:r>
          </a:p>
          <a:p>
            <a:r>
              <a:rPr lang="en-GB" dirty="0"/>
              <a:t>us we can see another steep slope with another band of tall dense forest.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070232.JPG"/>
          <p:cNvPicPr>
            <a:picLocks noChangeAspect="1"/>
          </p:cNvPicPr>
          <p:nvPr/>
        </p:nvPicPr>
        <p:blipFill>
          <a:blip r:embed="rId2" cstate="screen"/>
          <a:stretch>
            <a:fillRect/>
          </a:stretch>
        </p:blipFill>
        <p:spPr>
          <a:xfrm>
            <a:off x="0" y="0"/>
            <a:ext cx="9144000" cy="6858000"/>
          </a:xfrm>
          <a:prstGeom prst="rect">
            <a:avLst/>
          </a:prstGeom>
        </p:spPr>
      </p:pic>
      <p:sp>
        <p:nvSpPr>
          <p:cNvPr id="2" name="TextBox 1"/>
          <p:cNvSpPr txBox="1"/>
          <p:nvPr/>
        </p:nvSpPr>
        <p:spPr>
          <a:xfrm>
            <a:off x="813791" y="5085184"/>
            <a:ext cx="7516417" cy="1200329"/>
          </a:xfrm>
          <a:prstGeom prst="rect">
            <a:avLst/>
          </a:prstGeom>
          <a:solidFill>
            <a:schemeClr val="bg1">
              <a:lumMod val="95000"/>
              <a:alpha val="60000"/>
            </a:schemeClr>
          </a:solidFill>
        </p:spPr>
        <p:txBody>
          <a:bodyPr wrap="none" rtlCol="0">
            <a:spAutoFit/>
          </a:bodyPr>
          <a:lstStyle/>
          <a:p>
            <a:r>
              <a:rPr lang="en-GB" dirty="0"/>
              <a:t>Emerging from this last band of dense forest, the landscape abruptly opens up</a:t>
            </a:r>
          </a:p>
          <a:p>
            <a:r>
              <a:rPr lang="en-GB" dirty="0"/>
              <a:t>as we approach the broad summit of the hill.  The ground is a continuous</a:t>
            </a:r>
          </a:p>
          <a:p>
            <a:r>
              <a:rPr lang="en-GB" dirty="0"/>
              <a:t>carpet of peat-forming species (cushion plants of the southern hemisphere</a:t>
            </a:r>
          </a:p>
          <a:p>
            <a:r>
              <a:rPr lang="en-GB" dirty="0"/>
              <a:t>as well as </a:t>
            </a:r>
            <a:r>
              <a:rPr lang="en-GB" i="1" dirty="0"/>
              <a:t>Sphagnum</a:t>
            </a:r>
            <a:r>
              <a:rPr lang="en-GB" dirty="0"/>
              <a:t>) and the peat depth is now considerable.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070233.JPG"/>
          <p:cNvPicPr>
            <a:picLocks noChangeAspect="1"/>
          </p:cNvPicPr>
          <p:nvPr/>
        </p:nvPicPr>
        <p:blipFill>
          <a:blip r:embed="rId2" cstate="screen"/>
          <a:stretch>
            <a:fillRect/>
          </a:stretch>
        </p:blipFill>
        <p:spPr>
          <a:xfrm>
            <a:off x="0" y="0"/>
            <a:ext cx="9144000" cy="6858000"/>
          </a:xfrm>
          <a:prstGeom prst="rect">
            <a:avLst/>
          </a:prstGeom>
        </p:spPr>
      </p:pic>
      <p:sp>
        <p:nvSpPr>
          <p:cNvPr id="2" name="TextBox 1"/>
          <p:cNvSpPr txBox="1"/>
          <p:nvPr/>
        </p:nvSpPr>
        <p:spPr>
          <a:xfrm>
            <a:off x="755576" y="4293096"/>
            <a:ext cx="7128233" cy="923330"/>
          </a:xfrm>
          <a:prstGeom prst="rect">
            <a:avLst/>
          </a:prstGeom>
          <a:solidFill>
            <a:schemeClr val="bg1">
              <a:lumMod val="95000"/>
              <a:alpha val="60000"/>
            </a:schemeClr>
          </a:solidFill>
        </p:spPr>
        <p:txBody>
          <a:bodyPr wrap="none" rtlCol="0">
            <a:spAutoFit/>
          </a:bodyPr>
          <a:lstStyle/>
          <a:p>
            <a:r>
              <a:rPr lang="en-GB" dirty="0"/>
              <a:t>Note the evident age of these twisted, stunted southern beeches, and the</a:t>
            </a:r>
          </a:p>
          <a:p>
            <a:r>
              <a:rPr lang="en-GB" dirty="0"/>
              <a:t>evident fact that they have grown up </a:t>
            </a:r>
            <a:r>
              <a:rPr lang="en-GB" i="1" dirty="0"/>
              <a:t>with</a:t>
            </a:r>
            <a:r>
              <a:rPr lang="en-GB" dirty="0"/>
              <a:t> the peat-forming species rather</a:t>
            </a:r>
          </a:p>
          <a:p>
            <a:r>
              <a:rPr lang="en-GB" dirty="0"/>
              <a:t>than being planted or imposed on the peat, as a planted forest would be.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norama of forest edge adjusted 72dpi.jpg"/>
          <p:cNvPicPr>
            <a:picLocks noChangeAspect="1"/>
          </p:cNvPicPr>
          <p:nvPr/>
        </p:nvPicPr>
        <p:blipFill>
          <a:blip r:embed="rId2" cstate="screen"/>
          <a:stretch>
            <a:fillRect/>
          </a:stretch>
        </p:blipFill>
        <p:spPr>
          <a:xfrm>
            <a:off x="0" y="2325414"/>
            <a:ext cx="9144000" cy="2207172"/>
          </a:xfrm>
          <a:prstGeom prst="rect">
            <a:avLst/>
          </a:prstGeom>
        </p:spPr>
      </p:pic>
      <p:sp>
        <p:nvSpPr>
          <p:cNvPr id="2" name="TextBox 1"/>
          <p:cNvSpPr txBox="1"/>
          <p:nvPr/>
        </p:nvSpPr>
        <p:spPr>
          <a:xfrm>
            <a:off x="746594" y="764704"/>
            <a:ext cx="7650812" cy="923330"/>
          </a:xfrm>
          <a:prstGeom prst="rect">
            <a:avLst/>
          </a:prstGeom>
          <a:solidFill>
            <a:schemeClr val="bg1">
              <a:lumMod val="95000"/>
            </a:schemeClr>
          </a:solidFill>
        </p:spPr>
        <p:txBody>
          <a:bodyPr wrap="none" rtlCol="0">
            <a:spAutoFit/>
          </a:bodyPr>
          <a:lstStyle/>
          <a:p>
            <a:r>
              <a:rPr lang="en-GB" dirty="0"/>
              <a:t>Emerging finally onto the hill summit, the patchwork of woodland on the slopes</a:t>
            </a:r>
          </a:p>
          <a:p>
            <a:r>
              <a:rPr lang="en-GB" dirty="0"/>
              <a:t>below is evident, but for the entire journey up the hill slope the ground layer</a:t>
            </a:r>
          </a:p>
          <a:p>
            <a:r>
              <a:rPr lang="en-GB" dirty="0"/>
              <a:t>was dominated by peat-forming species, even on the steepest slopes.</a:t>
            </a:r>
          </a:p>
        </p:txBody>
      </p:sp>
      <p:sp>
        <p:nvSpPr>
          <p:cNvPr id="4" name="TextBox 3"/>
          <p:cNvSpPr txBox="1"/>
          <p:nvPr/>
        </p:nvSpPr>
        <p:spPr>
          <a:xfrm>
            <a:off x="268738" y="4653136"/>
            <a:ext cx="8704306" cy="1754326"/>
          </a:xfrm>
          <a:prstGeom prst="rect">
            <a:avLst/>
          </a:prstGeom>
          <a:solidFill>
            <a:schemeClr val="bg1">
              <a:lumMod val="95000"/>
            </a:schemeClr>
          </a:solidFill>
        </p:spPr>
        <p:txBody>
          <a:bodyPr wrap="none" rtlCol="0">
            <a:spAutoFit/>
          </a:bodyPr>
          <a:lstStyle/>
          <a:p>
            <a:r>
              <a:rPr lang="en-GB" dirty="0"/>
              <a:t>When stabilizing unstable materials on steep slopes, engineers use ‘soil nails’ which</a:t>
            </a:r>
          </a:p>
          <a:p>
            <a:r>
              <a:rPr lang="en-GB" dirty="0"/>
              <a:t>penetrate down through the unstable material into more solid ground beneath.  My</a:t>
            </a:r>
          </a:p>
          <a:p>
            <a:r>
              <a:rPr lang="en-GB" dirty="0"/>
              <a:t>hypothesis is therefore that the trees of the ‘bog woodland’ on these steep slopes</a:t>
            </a:r>
          </a:p>
          <a:p>
            <a:r>
              <a:rPr lang="en-GB" dirty="0"/>
              <a:t>act like soil nails, stabilizing the peat on such slopes.  John </a:t>
            </a:r>
            <a:r>
              <a:rPr lang="en-GB" dirty="0" err="1"/>
              <a:t>Tallis</a:t>
            </a:r>
            <a:r>
              <a:rPr lang="en-GB" dirty="0"/>
              <a:t> has suggested that</a:t>
            </a:r>
          </a:p>
          <a:p>
            <a:r>
              <a:rPr lang="en-GB" dirty="0"/>
              <a:t>the eroded margins of British blanket mire may be attributable in part to the removal</a:t>
            </a:r>
          </a:p>
          <a:p>
            <a:r>
              <a:rPr lang="en-GB" dirty="0"/>
              <a:t>of forest cover from marginal slopes during Neolithic to Iron Age times (</a:t>
            </a:r>
            <a:r>
              <a:rPr lang="en-GB" dirty="0" err="1"/>
              <a:t>Tallis</a:t>
            </a:r>
            <a:r>
              <a:rPr lang="en-GB" dirty="0"/>
              <a:t>, 1995, p.503).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070264.JPG"/>
          <p:cNvPicPr>
            <a:picLocks noChangeAspect="1"/>
          </p:cNvPicPr>
          <p:nvPr/>
        </p:nvPicPr>
        <p:blipFill>
          <a:blip r:embed="rId2" cstate="screen"/>
          <a:stretch>
            <a:fillRect/>
          </a:stretch>
        </p:blipFill>
        <p:spPr>
          <a:xfrm>
            <a:off x="0" y="0"/>
            <a:ext cx="9144000" cy="6858000"/>
          </a:xfrm>
          <a:prstGeom prst="rect">
            <a:avLst/>
          </a:prstGeom>
        </p:spPr>
      </p:pic>
      <p:sp>
        <p:nvSpPr>
          <p:cNvPr id="2" name="TextBox 1"/>
          <p:cNvSpPr txBox="1"/>
          <p:nvPr/>
        </p:nvSpPr>
        <p:spPr>
          <a:xfrm>
            <a:off x="531502" y="3645024"/>
            <a:ext cx="8080995" cy="1200329"/>
          </a:xfrm>
          <a:prstGeom prst="rect">
            <a:avLst/>
          </a:prstGeom>
          <a:solidFill>
            <a:schemeClr val="bg1">
              <a:lumMod val="95000"/>
              <a:alpha val="40000"/>
            </a:schemeClr>
          </a:solidFill>
        </p:spPr>
        <p:txBody>
          <a:bodyPr wrap="none" rtlCol="0">
            <a:spAutoFit/>
          </a:bodyPr>
          <a:lstStyle/>
          <a:p>
            <a:r>
              <a:rPr lang="en-GB" dirty="0"/>
              <a:t>The summits of these Tierra del Fuego blanket mires are as wet and pool-dominated</a:t>
            </a:r>
          </a:p>
          <a:p>
            <a:r>
              <a:rPr lang="en-GB" dirty="0"/>
              <a:t>as any systems found in the Scottish Flow Country, holding large quantities of water</a:t>
            </a:r>
          </a:p>
          <a:p>
            <a:r>
              <a:rPr lang="en-GB" dirty="0"/>
              <a:t>despite the sometimes steep slopes towards the margins of these patterned areas.</a:t>
            </a:r>
          </a:p>
          <a:p>
            <a:r>
              <a:rPr lang="en-GB" dirty="0"/>
              <a:t>Crucially, there is no sign of erosion in these systems…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1502" y="3645024"/>
            <a:ext cx="8420190" cy="2585323"/>
          </a:xfrm>
          <a:prstGeom prst="rect">
            <a:avLst/>
          </a:prstGeom>
          <a:solidFill>
            <a:schemeClr val="bg1">
              <a:lumMod val="95000"/>
              <a:alpha val="40000"/>
            </a:schemeClr>
          </a:solidFill>
        </p:spPr>
        <p:txBody>
          <a:bodyPr wrap="none" rtlCol="0">
            <a:spAutoFit/>
          </a:bodyPr>
          <a:lstStyle/>
          <a:p>
            <a:r>
              <a:rPr lang="en-GB" dirty="0"/>
              <a:t>Pearsall, in his seminal book ‘</a:t>
            </a:r>
            <a:r>
              <a:rPr lang="en-GB" i="1" dirty="0"/>
              <a:t>Mountains and Moorlands</a:t>
            </a:r>
            <a:r>
              <a:rPr lang="en-GB" dirty="0"/>
              <a:t>’, proposed a number of ways</a:t>
            </a:r>
          </a:p>
          <a:p>
            <a:r>
              <a:rPr lang="en-GB" dirty="0"/>
              <a:t>in which blanket mire erosion may be initiated through natural processes, discussing</a:t>
            </a:r>
          </a:p>
          <a:p>
            <a:r>
              <a:rPr lang="en-GB" dirty="0"/>
              <a:t>in particular the idea that wet peat cannot long maintain stability when its margins</a:t>
            </a:r>
          </a:p>
          <a:p>
            <a:r>
              <a:rPr lang="en-GB" dirty="0"/>
              <a:t>consist of steep slopes (Pearsall, 1950), but he did not consider the role of woodland</a:t>
            </a:r>
          </a:p>
          <a:p>
            <a:r>
              <a:rPr lang="en-GB" dirty="0"/>
              <a:t>cover on marginal slopes in this process, presumably because British blanket mires now </a:t>
            </a:r>
          </a:p>
          <a:p>
            <a:r>
              <a:rPr lang="en-GB" dirty="0"/>
              <a:t>so rarely have natural woodland on their marginal slopes.</a:t>
            </a:r>
          </a:p>
          <a:p>
            <a:endParaRPr lang="en-GB" dirty="0"/>
          </a:p>
          <a:p>
            <a:r>
              <a:rPr lang="en-GB" dirty="0"/>
              <a:t>The idea, therefore, that woodland on the margins of blanket mire systems might lend</a:t>
            </a:r>
          </a:p>
          <a:p>
            <a:r>
              <a:rPr lang="en-GB" dirty="0"/>
              <a:t>stability to such systems seemed something that was worth testing using a model…</a:t>
            </a:r>
          </a:p>
        </p:txBody>
      </p:sp>
    </p:spTree>
    <p:extLst>
      <p:ext uri="{BB962C8B-B14F-4D97-AF65-F5344CB8AC3E}">
        <p14:creationId xmlns:p14="http://schemas.microsoft.com/office/powerpoint/2010/main" val="2379122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208213" y="1676400"/>
            <a:ext cx="4729162" cy="0"/>
          </a:xfrm>
          <a:prstGeom prst="rect">
            <a:avLst/>
          </a:prstGeom>
          <a:noFill/>
          <a:ln w="9525">
            <a:noFill/>
            <a:miter lim="800000"/>
            <a:headEnd/>
            <a:tailEnd/>
          </a:ln>
          <a:effectLst/>
        </p:spPr>
        <p:txBody>
          <a:bodyPr wrap="none" anchor="ctr">
            <a:spAutoFit/>
          </a:bodyPr>
          <a:lstStyle/>
          <a:p>
            <a:endParaRPr lang="en-GB"/>
          </a:p>
        </p:txBody>
      </p:sp>
      <p:pic>
        <p:nvPicPr>
          <p:cNvPr id="3" name="Picture 2" descr="Blancmange bog003.jpg"/>
          <p:cNvPicPr>
            <a:picLocks noChangeAspect="1"/>
          </p:cNvPicPr>
          <p:nvPr/>
        </p:nvPicPr>
        <p:blipFill>
          <a:blip r:embed="rId2" cstate="screen"/>
          <a:stretch>
            <a:fillRect/>
          </a:stretch>
        </p:blipFill>
        <p:spPr>
          <a:xfrm>
            <a:off x="0" y="0"/>
            <a:ext cx="9144000" cy="6858000"/>
          </a:xfrm>
          <a:prstGeom prst="rect">
            <a:avLst/>
          </a:prstGeom>
          <a:solidFill>
            <a:schemeClr val="bg1">
              <a:lumMod val="95000"/>
              <a:alpha val="50000"/>
            </a:schemeClr>
          </a:solidFill>
        </p:spPr>
      </p:pic>
      <p:sp>
        <p:nvSpPr>
          <p:cNvPr id="2" name="TextBox 1"/>
          <p:cNvSpPr txBox="1"/>
          <p:nvPr/>
        </p:nvSpPr>
        <p:spPr>
          <a:xfrm>
            <a:off x="2699792" y="5013176"/>
            <a:ext cx="3020186" cy="461665"/>
          </a:xfrm>
          <a:prstGeom prst="rect">
            <a:avLst/>
          </a:prstGeom>
          <a:solidFill>
            <a:schemeClr val="bg1">
              <a:lumMod val="95000"/>
              <a:alpha val="80000"/>
            </a:schemeClr>
          </a:solidFill>
        </p:spPr>
        <p:txBody>
          <a:bodyPr wrap="none" rtlCol="0">
            <a:spAutoFit/>
          </a:bodyPr>
          <a:lstStyle/>
          <a:p>
            <a:r>
              <a:rPr lang="en-GB" sz="2400" dirty="0"/>
              <a:t>First we need a hill…….</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ncmange bog001.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2218631" y="5013176"/>
            <a:ext cx="4706738" cy="461665"/>
          </a:xfrm>
          <a:prstGeom prst="rect">
            <a:avLst/>
          </a:prstGeom>
          <a:solidFill>
            <a:schemeClr val="bg1">
              <a:lumMod val="95000"/>
              <a:alpha val="80000"/>
            </a:schemeClr>
          </a:solidFill>
        </p:spPr>
        <p:txBody>
          <a:bodyPr wrap="none" rtlCol="0">
            <a:spAutoFit/>
          </a:bodyPr>
          <a:lstStyle/>
          <a:p>
            <a:r>
              <a:rPr lang="en-GB" sz="2400" dirty="0"/>
              <a:t>With equal slopes on either side…….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ncmange bog005.jpg"/>
          <p:cNvPicPr>
            <a:picLocks noChangeAspect="1"/>
          </p:cNvPicPr>
          <p:nvPr/>
        </p:nvPicPr>
        <p:blipFill>
          <a:blip r:embed="rId2" cstate="screen"/>
          <a:stretch>
            <a:fillRect/>
          </a:stretch>
        </p:blipFill>
        <p:spPr>
          <a:xfrm>
            <a:off x="0" y="0"/>
            <a:ext cx="9144000" cy="6858000"/>
          </a:xfrm>
          <a:prstGeom prst="rect">
            <a:avLst/>
          </a:prstGeom>
        </p:spPr>
      </p:pic>
      <p:sp>
        <p:nvSpPr>
          <p:cNvPr id="4" name="TextBox 3"/>
          <p:cNvSpPr txBox="1"/>
          <p:nvPr/>
        </p:nvSpPr>
        <p:spPr>
          <a:xfrm>
            <a:off x="1417835" y="5013176"/>
            <a:ext cx="6308330" cy="461665"/>
          </a:xfrm>
          <a:prstGeom prst="rect">
            <a:avLst/>
          </a:prstGeom>
          <a:solidFill>
            <a:schemeClr val="bg1">
              <a:lumMod val="95000"/>
              <a:alpha val="80000"/>
            </a:schemeClr>
          </a:solidFill>
        </p:spPr>
        <p:txBody>
          <a:bodyPr wrap="none" rtlCol="0">
            <a:spAutoFit/>
          </a:bodyPr>
          <a:lstStyle/>
          <a:p>
            <a:r>
              <a:rPr lang="en-GB" sz="2400" dirty="0"/>
              <a:t>Then it needs some support to hold its shape…….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9D138A-CE0A-4FFF-BAFC-3ABAF2FA58B2}"/>
              </a:ext>
            </a:extLst>
          </p:cNvPr>
          <p:cNvSpPr txBox="1"/>
          <p:nvPr/>
        </p:nvSpPr>
        <p:spPr>
          <a:xfrm>
            <a:off x="611560" y="1628800"/>
            <a:ext cx="756084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hlinkClick r:id="rId2"/>
              </a:rPr>
              <a:t>https://iale.uk/sites/default/files/abstract_attachments/proportion-broad-habitats-british-uplands.pdf</a:t>
            </a:r>
            <a:endParaRPr lang="en-GB" dirty="0"/>
          </a:p>
        </p:txBody>
      </p:sp>
      <p:sp>
        <p:nvSpPr>
          <p:cNvPr id="4" name="TextBox 3">
            <a:extLst>
              <a:ext uri="{FF2B5EF4-FFF2-40B4-BE49-F238E27FC236}">
                <a16:creationId xmlns:a16="http://schemas.microsoft.com/office/drawing/2014/main" id="{DB9A690E-E62F-4D83-AD4B-930C714B9912}"/>
              </a:ext>
            </a:extLst>
          </p:cNvPr>
          <p:cNvSpPr txBox="1"/>
          <p:nvPr/>
        </p:nvSpPr>
        <p:spPr>
          <a:xfrm>
            <a:off x="825768" y="2852936"/>
            <a:ext cx="7132424" cy="1477328"/>
          </a:xfrm>
          <a:prstGeom prst="rect">
            <a:avLst/>
          </a:prstGeom>
          <a:solidFill>
            <a:schemeClr val="bg1">
              <a:lumMod val="95000"/>
              <a:alpha val="40000"/>
            </a:schemeClr>
          </a:solidFill>
        </p:spPr>
        <p:txBody>
          <a:bodyPr wrap="square" rtlCol="0">
            <a:spAutoFit/>
          </a:bodyPr>
          <a:lstStyle/>
          <a:p>
            <a:r>
              <a:rPr lang="en-GB" dirty="0"/>
              <a:t>The CEH Land Cover Map indicates that ‘bog’ (essentially areas of deep peat) takes up just over a quarter of the British uplands, while acid grassland, dwarf shrub heath, coniferous woodland and improved grassland occupy just over half of the uplands – but a significant proportion of these habitat types probably are, or once were, peatland.</a:t>
            </a:r>
          </a:p>
        </p:txBody>
      </p:sp>
    </p:spTree>
    <p:extLst>
      <p:ext uri="{BB962C8B-B14F-4D97-AF65-F5344CB8AC3E}">
        <p14:creationId xmlns:p14="http://schemas.microsoft.com/office/powerpoint/2010/main" val="3058958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ncmange bog007.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3294246" y="5013176"/>
            <a:ext cx="2555508" cy="461665"/>
          </a:xfrm>
          <a:prstGeom prst="rect">
            <a:avLst/>
          </a:prstGeom>
          <a:solidFill>
            <a:schemeClr val="bg1">
              <a:lumMod val="95000"/>
              <a:alpha val="80000"/>
            </a:schemeClr>
          </a:solidFill>
        </p:spPr>
        <p:txBody>
          <a:bodyPr wrap="none" rtlCol="0">
            <a:spAutoFit/>
          </a:bodyPr>
          <a:lstStyle/>
          <a:p>
            <a:r>
              <a:rPr lang="en-GB" sz="2400" dirty="0"/>
              <a:t>…and some filler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ncmange bog010.jpg"/>
          <p:cNvPicPr>
            <a:picLocks noChangeAspect="1"/>
          </p:cNvPicPr>
          <p:nvPr/>
        </p:nvPicPr>
        <p:blipFill>
          <a:blip r:embed="rId2" cstate="screen"/>
          <a:stretch>
            <a:fillRect/>
          </a:stretch>
        </p:blipFill>
        <p:spPr>
          <a:xfrm>
            <a:off x="0" y="0"/>
            <a:ext cx="9144000" cy="6858000"/>
          </a:xfrm>
          <a:prstGeom prst="rect">
            <a:avLst/>
          </a:prstGeom>
        </p:spPr>
      </p:pic>
      <p:sp>
        <p:nvSpPr>
          <p:cNvPr id="3" name="TextBox 2"/>
          <p:cNvSpPr txBox="1"/>
          <p:nvPr/>
        </p:nvSpPr>
        <p:spPr>
          <a:xfrm>
            <a:off x="1169273" y="5013176"/>
            <a:ext cx="6805453" cy="461665"/>
          </a:xfrm>
          <a:prstGeom prst="rect">
            <a:avLst/>
          </a:prstGeom>
          <a:solidFill>
            <a:schemeClr val="bg1">
              <a:lumMod val="95000"/>
              <a:alpha val="80000"/>
            </a:schemeClr>
          </a:solidFill>
        </p:spPr>
        <p:txBody>
          <a:bodyPr wrap="none" rtlCol="0">
            <a:spAutoFit/>
          </a:bodyPr>
          <a:lstStyle/>
          <a:p>
            <a:r>
              <a:rPr lang="en-GB" sz="2400" dirty="0"/>
              <a:t>…and waterproof sealant – because bogs are wet…….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justed P1810908 - 72dpi.jpg"/>
          <p:cNvPicPr>
            <a:picLocks noChangeAspect="1"/>
          </p:cNvPicPr>
          <p:nvPr/>
        </p:nvPicPr>
        <p:blipFill>
          <a:blip r:embed="rId2" cstate="screen"/>
          <a:stretch>
            <a:fillRect/>
          </a:stretch>
        </p:blipFill>
        <p:spPr>
          <a:xfrm>
            <a:off x="3583" y="0"/>
            <a:ext cx="9136834" cy="6858000"/>
          </a:xfrm>
          <a:prstGeom prst="rect">
            <a:avLst/>
          </a:prstGeom>
        </p:spPr>
      </p:pic>
      <p:sp>
        <p:nvSpPr>
          <p:cNvPr id="4" name="TextBox 3"/>
          <p:cNvSpPr txBox="1"/>
          <p:nvPr/>
        </p:nvSpPr>
        <p:spPr>
          <a:xfrm>
            <a:off x="969924" y="5013176"/>
            <a:ext cx="7204152" cy="461665"/>
          </a:xfrm>
          <a:prstGeom prst="rect">
            <a:avLst/>
          </a:prstGeom>
          <a:solidFill>
            <a:schemeClr val="bg1">
              <a:lumMod val="95000"/>
              <a:alpha val="80000"/>
            </a:schemeClr>
          </a:solidFill>
        </p:spPr>
        <p:txBody>
          <a:bodyPr wrap="none" rtlCol="0">
            <a:spAutoFit/>
          </a:bodyPr>
          <a:lstStyle/>
          <a:p>
            <a:r>
              <a:rPr lang="en-GB" sz="2400" dirty="0"/>
              <a:t>Then we grow a natural woodland on one of our slopes…</a:t>
            </a:r>
          </a:p>
        </p:txBody>
      </p:sp>
    </p:spTree>
    <p:extLst>
      <p:ext uri="{BB962C8B-B14F-4D97-AF65-F5344CB8AC3E}">
        <p14:creationId xmlns:p14="http://schemas.microsoft.com/office/powerpoint/2010/main" val="2447570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justed P1810914 - 72dpi.jpg"/>
          <p:cNvPicPr>
            <a:picLocks noChangeAspect="1"/>
          </p:cNvPicPr>
          <p:nvPr/>
        </p:nvPicPr>
        <p:blipFill>
          <a:blip r:embed="rId2" cstate="screen"/>
          <a:stretch>
            <a:fillRect/>
          </a:stretch>
        </p:blipFill>
        <p:spPr>
          <a:xfrm>
            <a:off x="3583" y="0"/>
            <a:ext cx="9136834" cy="6858000"/>
          </a:xfrm>
          <a:prstGeom prst="rect">
            <a:avLst/>
          </a:prstGeom>
        </p:spPr>
      </p:pic>
      <p:sp>
        <p:nvSpPr>
          <p:cNvPr id="3" name="TextBox 2"/>
          <p:cNvSpPr txBox="1"/>
          <p:nvPr/>
        </p:nvSpPr>
        <p:spPr>
          <a:xfrm>
            <a:off x="760604" y="4365104"/>
            <a:ext cx="7622792" cy="1938992"/>
          </a:xfrm>
          <a:prstGeom prst="rect">
            <a:avLst/>
          </a:prstGeom>
          <a:solidFill>
            <a:schemeClr val="bg1">
              <a:lumMod val="95000"/>
              <a:alpha val="80000"/>
            </a:schemeClr>
          </a:solidFill>
        </p:spPr>
        <p:txBody>
          <a:bodyPr wrap="none" rtlCol="0">
            <a:spAutoFit/>
          </a:bodyPr>
          <a:lstStyle/>
          <a:p>
            <a:r>
              <a:rPr lang="en-GB" sz="2400" dirty="0"/>
              <a:t>Then make a good thickness of blancmange in a mould</a:t>
            </a:r>
          </a:p>
          <a:p>
            <a:r>
              <a:rPr lang="en-GB" sz="2400" dirty="0"/>
              <a:t>and, when set, lay it onto the model of the hill (blancmange</a:t>
            </a:r>
          </a:p>
          <a:p>
            <a:r>
              <a:rPr lang="en-GB" sz="2400" dirty="0"/>
              <a:t>is sometimes used by geomorphologists to model the</a:t>
            </a:r>
          </a:p>
          <a:p>
            <a:r>
              <a:rPr lang="en-GB" sz="2400" dirty="0"/>
              <a:t>dynamics of glaciers).  Within minutes, a clear response</a:t>
            </a:r>
          </a:p>
          <a:p>
            <a:r>
              <a:rPr lang="en-GB" sz="2400" dirty="0"/>
              <a:t>begins to emerge…</a:t>
            </a:r>
          </a:p>
        </p:txBody>
      </p:sp>
    </p:spTree>
    <p:extLst>
      <p:ext uri="{BB962C8B-B14F-4D97-AF65-F5344CB8AC3E}">
        <p14:creationId xmlns:p14="http://schemas.microsoft.com/office/powerpoint/2010/main" val="1497079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ncmange bog018.jpg"/>
          <p:cNvPicPr>
            <a:picLocks noChangeAspect="1"/>
          </p:cNvPicPr>
          <p:nvPr/>
        </p:nvPicPr>
        <p:blipFill>
          <a:blip r:embed="rId2" cstate="screen"/>
          <a:stretch>
            <a:fillRect/>
          </a:stretch>
        </p:blipFill>
        <p:spPr>
          <a:xfrm>
            <a:off x="0" y="58929"/>
            <a:ext cx="9144000" cy="6740141"/>
          </a:xfrm>
          <a:prstGeom prst="rect">
            <a:avLst/>
          </a:prstGeom>
        </p:spPr>
      </p:pic>
      <p:sp>
        <p:nvSpPr>
          <p:cNvPr id="3" name="TextBox 2"/>
          <p:cNvSpPr txBox="1"/>
          <p:nvPr/>
        </p:nvSpPr>
        <p:spPr>
          <a:xfrm>
            <a:off x="683568" y="4725144"/>
            <a:ext cx="8144409" cy="830997"/>
          </a:xfrm>
          <a:prstGeom prst="rect">
            <a:avLst/>
          </a:prstGeom>
          <a:solidFill>
            <a:schemeClr val="bg1">
              <a:lumMod val="95000"/>
              <a:alpha val="80000"/>
            </a:schemeClr>
          </a:solidFill>
        </p:spPr>
        <p:txBody>
          <a:bodyPr wrap="none" rtlCol="0">
            <a:spAutoFit/>
          </a:bodyPr>
          <a:lstStyle/>
          <a:p>
            <a:r>
              <a:rPr lang="en-GB" sz="2400" dirty="0"/>
              <a:t>On the non-wooded slope, the blancmange begins to break into</a:t>
            </a:r>
          </a:p>
          <a:p>
            <a:r>
              <a:rPr lang="en-GB" sz="2400" dirty="0"/>
              <a:t>slabs which slowly but steadily slide down the slope… </a:t>
            </a:r>
          </a:p>
        </p:txBody>
      </p:sp>
    </p:spTree>
    <p:extLst>
      <p:ext uri="{BB962C8B-B14F-4D97-AF65-F5344CB8AC3E}">
        <p14:creationId xmlns:p14="http://schemas.microsoft.com/office/powerpoint/2010/main" val="860212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justed P1810919 -72dpi.jpg"/>
          <p:cNvPicPr>
            <a:picLocks noChangeAspect="1"/>
          </p:cNvPicPr>
          <p:nvPr/>
        </p:nvPicPr>
        <p:blipFill>
          <a:blip r:embed="rId2" cstate="screen"/>
          <a:stretch>
            <a:fillRect/>
          </a:stretch>
        </p:blipFill>
        <p:spPr>
          <a:xfrm>
            <a:off x="172046" y="0"/>
            <a:ext cx="8799908" cy="6858000"/>
          </a:xfrm>
          <a:prstGeom prst="rect">
            <a:avLst/>
          </a:prstGeom>
        </p:spPr>
      </p:pic>
      <p:sp>
        <p:nvSpPr>
          <p:cNvPr id="3" name="TextBox 2"/>
          <p:cNvSpPr txBox="1"/>
          <p:nvPr/>
        </p:nvSpPr>
        <p:spPr>
          <a:xfrm>
            <a:off x="545449" y="188640"/>
            <a:ext cx="8053102" cy="1200329"/>
          </a:xfrm>
          <a:prstGeom prst="rect">
            <a:avLst/>
          </a:prstGeom>
          <a:solidFill>
            <a:schemeClr val="bg1">
              <a:lumMod val="95000"/>
              <a:alpha val="80000"/>
            </a:schemeClr>
          </a:solidFill>
        </p:spPr>
        <p:txBody>
          <a:bodyPr wrap="none" rtlCol="0">
            <a:spAutoFit/>
          </a:bodyPr>
          <a:lstStyle/>
          <a:p>
            <a:r>
              <a:rPr lang="en-GB" sz="2400" dirty="0"/>
              <a:t>Meanwhile there is no such motion on the wooded slope, even</a:t>
            </a:r>
          </a:p>
          <a:p>
            <a:r>
              <a:rPr lang="en-GB" sz="2400" dirty="0"/>
              <a:t>though the blancmange has been disrupted in the process of</a:t>
            </a:r>
          </a:p>
          <a:p>
            <a:r>
              <a:rPr lang="en-GB" sz="2400" dirty="0"/>
              <a:t>laying it over the woodland…</a:t>
            </a:r>
          </a:p>
        </p:txBody>
      </p:sp>
    </p:spTree>
    <p:extLst>
      <p:ext uri="{BB962C8B-B14F-4D97-AF65-F5344CB8AC3E}">
        <p14:creationId xmlns:p14="http://schemas.microsoft.com/office/powerpoint/2010/main" val="1722001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justed P1810920 - 72dpi.jpg"/>
          <p:cNvPicPr>
            <a:picLocks noChangeAspect="1"/>
          </p:cNvPicPr>
          <p:nvPr/>
        </p:nvPicPr>
        <p:blipFill>
          <a:blip r:embed="rId2" cstate="screen"/>
          <a:stretch>
            <a:fillRect/>
          </a:stretch>
        </p:blipFill>
        <p:spPr>
          <a:xfrm flipH="1">
            <a:off x="3583" y="0"/>
            <a:ext cx="9136834" cy="6858000"/>
          </a:xfrm>
          <a:prstGeom prst="rect">
            <a:avLst/>
          </a:prstGeom>
        </p:spPr>
      </p:pic>
      <p:sp>
        <p:nvSpPr>
          <p:cNvPr id="3" name="TextBox 2"/>
          <p:cNvSpPr txBox="1"/>
          <p:nvPr/>
        </p:nvSpPr>
        <p:spPr>
          <a:xfrm>
            <a:off x="1043608" y="1268760"/>
            <a:ext cx="7215950" cy="830997"/>
          </a:xfrm>
          <a:prstGeom prst="rect">
            <a:avLst/>
          </a:prstGeom>
          <a:solidFill>
            <a:schemeClr val="bg1">
              <a:lumMod val="95000"/>
              <a:alpha val="80000"/>
            </a:schemeClr>
          </a:solidFill>
        </p:spPr>
        <p:txBody>
          <a:bodyPr wrap="none" rtlCol="0">
            <a:spAutoFit/>
          </a:bodyPr>
          <a:lstStyle/>
          <a:p>
            <a:r>
              <a:rPr lang="en-GB" sz="2400" dirty="0"/>
              <a:t>On the non-wooded slope, the blancmange continues to</a:t>
            </a:r>
          </a:p>
          <a:p>
            <a:r>
              <a:rPr lang="en-GB" sz="2400" dirty="0"/>
              <a:t>peel away and slowly slide downslope…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ncmange bog029.jpg"/>
          <p:cNvPicPr>
            <a:picLocks noChangeAspect="1"/>
          </p:cNvPicPr>
          <p:nvPr/>
        </p:nvPicPr>
        <p:blipFill>
          <a:blip r:embed="rId2" cstate="screen"/>
          <a:stretch>
            <a:fillRect/>
          </a:stretch>
        </p:blipFill>
        <p:spPr>
          <a:xfrm>
            <a:off x="2000250" y="0"/>
            <a:ext cx="5143500" cy="6858000"/>
          </a:xfrm>
          <a:prstGeom prst="rect">
            <a:avLst/>
          </a:prstGeom>
        </p:spPr>
      </p:pic>
      <p:sp>
        <p:nvSpPr>
          <p:cNvPr id="3" name="TextBox 2"/>
          <p:cNvSpPr txBox="1"/>
          <p:nvPr/>
        </p:nvSpPr>
        <p:spPr>
          <a:xfrm>
            <a:off x="251520" y="764704"/>
            <a:ext cx="2880321" cy="1323439"/>
          </a:xfrm>
          <a:prstGeom prst="rect">
            <a:avLst/>
          </a:prstGeom>
          <a:solidFill>
            <a:schemeClr val="bg1">
              <a:lumMod val="95000"/>
              <a:alpha val="80000"/>
            </a:schemeClr>
          </a:solidFill>
        </p:spPr>
        <p:txBody>
          <a:bodyPr wrap="square" rtlCol="0">
            <a:spAutoFit/>
          </a:bodyPr>
          <a:lstStyle/>
          <a:p>
            <a:r>
              <a:rPr lang="en-GB" sz="2000" dirty="0"/>
              <a:t>Until eventually almost the entire zone of the steeper slope has lost its blancmange layer….</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ncmange bog031.jpg"/>
          <p:cNvPicPr>
            <a:picLocks noChangeAspect="1"/>
          </p:cNvPicPr>
          <p:nvPr/>
        </p:nvPicPr>
        <p:blipFill>
          <a:blip r:embed="rId2" cstate="screen"/>
          <a:stretch>
            <a:fillRect/>
          </a:stretch>
        </p:blipFill>
        <p:spPr>
          <a:xfrm>
            <a:off x="2000250" y="0"/>
            <a:ext cx="5143500" cy="6858000"/>
          </a:xfrm>
          <a:prstGeom prst="rect">
            <a:avLst/>
          </a:prstGeom>
        </p:spPr>
      </p:pic>
      <p:sp>
        <p:nvSpPr>
          <p:cNvPr id="3" name="TextBox 2"/>
          <p:cNvSpPr txBox="1"/>
          <p:nvPr/>
        </p:nvSpPr>
        <p:spPr>
          <a:xfrm>
            <a:off x="323528" y="1268760"/>
            <a:ext cx="2880321" cy="1323439"/>
          </a:xfrm>
          <a:prstGeom prst="rect">
            <a:avLst/>
          </a:prstGeom>
          <a:solidFill>
            <a:schemeClr val="bg1">
              <a:lumMod val="95000"/>
              <a:alpha val="80000"/>
            </a:schemeClr>
          </a:solidFill>
        </p:spPr>
        <p:txBody>
          <a:bodyPr wrap="square" rtlCol="0">
            <a:spAutoFit/>
          </a:bodyPr>
          <a:lstStyle/>
          <a:p>
            <a:r>
              <a:rPr lang="en-GB" sz="2000" dirty="0"/>
              <a:t>…leaving a ‘peat’ face</a:t>
            </a:r>
          </a:p>
          <a:p>
            <a:r>
              <a:rPr lang="en-GB" sz="2000" dirty="0"/>
              <a:t>which resembles rather</a:t>
            </a:r>
          </a:p>
          <a:p>
            <a:r>
              <a:rPr lang="en-GB" sz="2000" dirty="0"/>
              <a:t>closely the sort of peat faces…</a:t>
            </a:r>
          </a:p>
        </p:txBody>
      </p:sp>
    </p:spTree>
    <p:extLst>
      <p:ext uri="{BB962C8B-B14F-4D97-AF65-F5344CB8AC3E}">
        <p14:creationId xmlns:p14="http://schemas.microsoft.com/office/powerpoint/2010/main" val="1990474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e_blanket_mire_edge.jpg"/>
          <p:cNvPicPr>
            <a:picLocks noChangeAspect="1"/>
          </p:cNvPicPr>
          <p:nvPr/>
        </p:nvPicPr>
        <p:blipFill>
          <a:blip r:embed="rId2" cstate="screen"/>
          <a:stretch>
            <a:fillRect/>
          </a:stretch>
        </p:blipFill>
        <p:spPr>
          <a:xfrm>
            <a:off x="0" y="205755"/>
            <a:ext cx="9144000" cy="6446489"/>
          </a:xfrm>
          <a:prstGeom prst="rect">
            <a:avLst/>
          </a:prstGeom>
        </p:spPr>
      </p:pic>
      <p:sp>
        <p:nvSpPr>
          <p:cNvPr id="3" name="TextBox 2"/>
          <p:cNvSpPr txBox="1"/>
          <p:nvPr/>
        </p:nvSpPr>
        <p:spPr>
          <a:xfrm>
            <a:off x="1475656" y="2739859"/>
            <a:ext cx="6768752" cy="707886"/>
          </a:xfrm>
          <a:prstGeom prst="rect">
            <a:avLst/>
          </a:prstGeom>
          <a:solidFill>
            <a:schemeClr val="bg1">
              <a:lumMod val="95000"/>
              <a:alpha val="80000"/>
            </a:schemeClr>
          </a:solidFill>
        </p:spPr>
        <p:txBody>
          <a:bodyPr wrap="square" rtlCol="0">
            <a:spAutoFit/>
          </a:bodyPr>
          <a:lstStyle/>
          <a:p>
            <a:r>
              <a:rPr lang="en-GB" sz="2000" dirty="0"/>
              <a:t>…which can be seen in a great many examples of blanket mire</a:t>
            </a:r>
          </a:p>
          <a:p>
            <a:r>
              <a:rPr lang="en-GB" sz="2000" dirty="0"/>
              <a:t>across Britain…..</a:t>
            </a:r>
          </a:p>
        </p:txBody>
      </p:sp>
    </p:spTree>
    <p:extLst>
      <p:ext uri="{BB962C8B-B14F-4D97-AF65-F5344CB8AC3E}">
        <p14:creationId xmlns:p14="http://schemas.microsoft.com/office/powerpoint/2010/main" val="155712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richard\uel\research\casework\japan\knockfi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0800"/>
            <a:ext cx="8382000" cy="6754813"/>
          </a:xfrm>
          <a:prstGeom prst="rect">
            <a:avLst/>
          </a:prstGeom>
          <a:noFill/>
        </p:spPr>
      </p:pic>
      <p:sp>
        <p:nvSpPr>
          <p:cNvPr id="2" name="TextBox 1"/>
          <p:cNvSpPr txBox="1"/>
          <p:nvPr/>
        </p:nvSpPr>
        <p:spPr>
          <a:xfrm>
            <a:off x="1005788" y="332656"/>
            <a:ext cx="7132424" cy="1477328"/>
          </a:xfrm>
          <a:prstGeom prst="rect">
            <a:avLst/>
          </a:prstGeom>
          <a:solidFill>
            <a:schemeClr val="bg1">
              <a:lumMod val="95000"/>
              <a:alpha val="40000"/>
            </a:schemeClr>
          </a:solidFill>
        </p:spPr>
        <p:txBody>
          <a:bodyPr wrap="square" rtlCol="0">
            <a:spAutoFit/>
          </a:bodyPr>
          <a:lstStyle/>
          <a:p>
            <a:r>
              <a:rPr lang="en-GB" dirty="0"/>
              <a:t>It is often stated that the blanket mires of Britain and Ireland are naturally </a:t>
            </a:r>
          </a:p>
          <a:p>
            <a:r>
              <a:rPr lang="en-GB" dirty="0"/>
              <a:t>treeless, but it is worth noting that Lindsay </a:t>
            </a:r>
            <a:r>
              <a:rPr lang="en-GB" i="1" dirty="0"/>
              <a:t>et al. </a:t>
            </a:r>
            <a:r>
              <a:rPr lang="en-GB" dirty="0"/>
              <a:t>(1988, p.58), while</a:t>
            </a:r>
          </a:p>
          <a:p>
            <a:r>
              <a:rPr lang="en-GB" dirty="0"/>
              <a:t>providing the first global overview of blanket mire, suggested that a</a:t>
            </a:r>
          </a:p>
          <a:p>
            <a:r>
              <a:rPr lang="en-GB" dirty="0"/>
              <a:t>patchwork of woodland probably existed within the blanket mires of the</a:t>
            </a:r>
          </a:p>
          <a:p>
            <a:r>
              <a:rPr lang="en-GB" dirty="0"/>
              <a:t>Flow Country on steeper slopes and along stream-sides.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16"/>
            <a:ext cx="9144000" cy="6853968"/>
          </a:xfrm>
          <a:prstGeom prst="rect">
            <a:avLst/>
          </a:prstGeom>
        </p:spPr>
      </p:pic>
      <p:sp>
        <p:nvSpPr>
          <p:cNvPr id="3" name="TextBox 2"/>
          <p:cNvSpPr txBox="1"/>
          <p:nvPr/>
        </p:nvSpPr>
        <p:spPr>
          <a:xfrm>
            <a:off x="467544" y="4941168"/>
            <a:ext cx="7632848" cy="707886"/>
          </a:xfrm>
          <a:prstGeom prst="rect">
            <a:avLst/>
          </a:prstGeom>
          <a:solidFill>
            <a:schemeClr val="bg1">
              <a:lumMod val="95000"/>
              <a:alpha val="80000"/>
            </a:schemeClr>
          </a:solidFill>
        </p:spPr>
        <p:txBody>
          <a:bodyPr wrap="square" rtlCol="0">
            <a:spAutoFit/>
          </a:bodyPr>
          <a:lstStyle/>
          <a:p>
            <a:r>
              <a:rPr lang="en-GB" sz="2000" dirty="0"/>
              <a:t>…and even in the heavily grazed blanket mires on northern Spain, which have also lost the woodland from their marginal slopes….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p:cNvSpPr txBox="1"/>
          <p:nvPr/>
        </p:nvSpPr>
        <p:spPr>
          <a:xfrm>
            <a:off x="5059971" y="1783959"/>
            <a:ext cx="3483937"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900" dirty="0">
                <a:latin typeface="+mj-lt"/>
                <a:ea typeface="+mj-ea"/>
                <a:cs typeface="+mj-cs"/>
              </a:rPr>
              <a:t>The model creates the same pattern of mass movement and downslope slumping as observed by </a:t>
            </a:r>
            <a:r>
              <a:rPr lang="en-US" sz="2900" dirty="0" err="1">
                <a:latin typeface="+mj-lt"/>
                <a:ea typeface="+mj-ea"/>
                <a:cs typeface="+mj-cs"/>
              </a:rPr>
              <a:t>Tallis</a:t>
            </a:r>
            <a:r>
              <a:rPr lang="en-US" sz="2900" dirty="0">
                <a:latin typeface="+mj-lt"/>
                <a:ea typeface="+mj-ea"/>
                <a:cs typeface="+mj-cs"/>
              </a:rPr>
              <a:t>….</a:t>
            </a: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Blancmange bog03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98172319"/>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ncmange bog033.jpg"/>
          <p:cNvPicPr>
            <a:picLocks noChangeAspect="1"/>
          </p:cNvPicPr>
          <p:nvPr/>
        </p:nvPicPr>
        <p:blipFill>
          <a:blip r:embed="rId2" cstate="screen"/>
          <a:stretch>
            <a:fillRect/>
          </a:stretch>
        </p:blipFill>
        <p:spPr>
          <a:xfrm>
            <a:off x="2000250" y="0"/>
            <a:ext cx="5143500" cy="6858000"/>
          </a:xfrm>
          <a:prstGeom prst="rect">
            <a:avLst/>
          </a:prstGeom>
        </p:spPr>
      </p:pic>
      <p:sp>
        <p:nvSpPr>
          <p:cNvPr id="3" name="TextBox 2"/>
          <p:cNvSpPr txBox="1"/>
          <p:nvPr/>
        </p:nvSpPr>
        <p:spPr>
          <a:xfrm>
            <a:off x="107504" y="692696"/>
            <a:ext cx="2880321" cy="1015663"/>
          </a:xfrm>
          <a:prstGeom prst="rect">
            <a:avLst/>
          </a:prstGeom>
          <a:solidFill>
            <a:schemeClr val="bg1">
              <a:lumMod val="95000"/>
              <a:alpha val="80000"/>
            </a:schemeClr>
          </a:solidFill>
        </p:spPr>
        <p:txBody>
          <a:bodyPr wrap="square" rtlCol="0">
            <a:spAutoFit/>
          </a:bodyPr>
          <a:lstStyle/>
          <a:p>
            <a:r>
              <a:rPr lang="en-GB" sz="2000" dirty="0"/>
              <a:t>Meanwhile, our modelled wooded slope remained almost entirely stable….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justed P1810921 - 72dpi.jpg"/>
          <p:cNvPicPr>
            <a:picLocks noChangeAspect="1"/>
          </p:cNvPicPr>
          <p:nvPr/>
        </p:nvPicPr>
        <p:blipFill>
          <a:blip r:embed="rId2" cstate="screen"/>
          <a:stretch>
            <a:fillRect/>
          </a:stretch>
        </p:blipFill>
        <p:spPr>
          <a:xfrm>
            <a:off x="3583" y="0"/>
            <a:ext cx="9136834" cy="6858000"/>
          </a:xfrm>
          <a:prstGeom prst="rect">
            <a:avLst/>
          </a:prstGeom>
        </p:spPr>
      </p:pic>
      <p:sp>
        <p:nvSpPr>
          <p:cNvPr id="4" name="TextBox 3"/>
          <p:cNvSpPr txBox="1"/>
          <p:nvPr/>
        </p:nvSpPr>
        <p:spPr>
          <a:xfrm>
            <a:off x="611560" y="764704"/>
            <a:ext cx="7920880" cy="707886"/>
          </a:xfrm>
          <a:prstGeom prst="rect">
            <a:avLst/>
          </a:prstGeom>
          <a:solidFill>
            <a:schemeClr val="bg1">
              <a:lumMod val="95000"/>
              <a:alpha val="80000"/>
            </a:schemeClr>
          </a:solidFill>
        </p:spPr>
        <p:txBody>
          <a:bodyPr wrap="square" rtlCol="0">
            <a:spAutoFit/>
          </a:bodyPr>
          <a:lstStyle/>
          <a:p>
            <a:r>
              <a:rPr lang="en-GB" sz="2000" dirty="0"/>
              <a:t>And the view within the ‘woodland’ very much resembled that which can be seen on the steeper wooded slopes of blanket mire in Tierra del Fuego.</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59532" y="5661248"/>
            <a:ext cx="8424936" cy="707886"/>
          </a:xfrm>
          <a:prstGeom prst="rect">
            <a:avLst/>
          </a:prstGeom>
          <a:solidFill>
            <a:schemeClr val="bg1">
              <a:lumMod val="95000"/>
              <a:alpha val="80000"/>
            </a:schemeClr>
          </a:solidFill>
        </p:spPr>
        <p:txBody>
          <a:bodyPr wrap="square" rtlCol="0">
            <a:spAutoFit/>
          </a:bodyPr>
          <a:lstStyle/>
          <a:p>
            <a:r>
              <a:rPr lang="en-GB" sz="2000" dirty="0"/>
              <a:t>…but the key thing about this woodland is that it has developed naturally with the peat-forming species – something that a planted woodland cannot do.</a:t>
            </a:r>
          </a:p>
        </p:txBody>
      </p:sp>
    </p:spTree>
    <p:extLst>
      <p:ext uri="{BB962C8B-B14F-4D97-AF65-F5344CB8AC3E}">
        <p14:creationId xmlns:p14="http://schemas.microsoft.com/office/powerpoint/2010/main" val="1939449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3528" y="908720"/>
            <a:ext cx="8424936" cy="4708981"/>
          </a:xfrm>
          <a:prstGeom prst="rect">
            <a:avLst/>
          </a:prstGeom>
          <a:solidFill>
            <a:schemeClr val="bg1">
              <a:lumMod val="95000"/>
              <a:alpha val="50000"/>
            </a:schemeClr>
          </a:solidFill>
        </p:spPr>
        <p:txBody>
          <a:bodyPr wrap="square" rtlCol="0">
            <a:spAutoFit/>
          </a:bodyPr>
          <a:lstStyle/>
          <a:p>
            <a:r>
              <a:rPr lang="en-GB" sz="2000" dirty="0"/>
              <a:t>If this were indeed the original nature of our blanket mire margins, it would represent a form of true ‘bog woodland’ which had a distinctive British and Irish character linked to hill slopes rather than to the more typical low-lying bog woodland of the continent.  It would have its own characteristic biodiversity, it might provide vital stability for our blanket mire margins, and it should be evident that such a mire margin could have a major impact in slowing release of waters from high rainfall events into downstream watercourses and thus have a significant role in reducing flood risk.</a:t>
            </a:r>
          </a:p>
          <a:p>
            <a:endParaRPr lang="en-GB" sz="2000" dirty="0"/>
          </a:p>
          <a:p>
            <a:r>
              <a:rPr lang="en-GB" sz="2000" dirty="0"/>
              <a:t>This exercise has looked at a model based on some fairly simple materials.  Andreas </a:t>
            </a:r>
            <a:r>
              <a:rPr lang="en-GB" sz="2000" dirty="0" err="1"/>
              <a:t>Heinemeyer</a:t>
            </a:r>
            <a:r>
              <a:rPr lang="en-GB" sz="2000" dirty="0"/>
              <a:t> has observed very wisely that: “We don’t use models to describe reality, we use models to develop hypotheses.  We then test these hypotheses against reality.”  …and with any emerging hypothesis about bog-edge woodland and how far ‘over the top’ we can or should go, it is important to highlight some fairly important caveats…</a:t>
            </a:r>
          </a:p>
        </p:txBody>
      </p:sp>
    </p:spTree>
    <p:extLst>
      <p:ext uri="{BB962C8B-B14F-4D97-AF65-F5344CB8AC3E}">
        <p14:creationId xmlns:p14="http://schemas.microsoft.com/office/powerpoint/2010/main" val="3560170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green field with a mountain in the background&#10;&#10;Description automatically generated">
            <a:extLst>
              <a:ext uri="{FF2B5EF4-FFF2-40B4-BE49-F238E27FC236}">
                <a16:creationId xmlns:a16="http://schemas.microsoft.com/office/drawing/2014/main" id="{FB63435F-A58C-445F-8541-BE98E4A418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47EC8887-6B40-46E6-91A9-BA4A875A2832}"/>
              </a:ext>
            </a:extLst>
          </p:cNvPr>
          <p:cNvSpPr txBox="1"/>
          <p:nvPr/>
        </p:nvSpPr>
        <p:spPr>
          <a:xfrm>
            <a:off x="1005788" y="404664"/>
            <a:ext cx="7132424" cy="2585323"/>
          </a:xfrm>
          <a:prstGeom prst="rect">
            <a:avLst/>
          </a:prstGeom>
          <a:solidFill>
            <a:schemeClr val="bg1">
              <a:lumMod val="95000"/>
              <a:alpha val="40000"/>
            </a:schemeClr>
          </a:solidFill>
        </p:spPr>
        <p:txBody>
          <a:bodyPr wrap="square" rtlCol="0">
            <a:spAutoFit/>
          </a:bodyPr>
          <a:lstStyle/>
          <a:p>
            <a:r>
              <a:rPr lang="en-GB" dirty="0"/>
              <a:t>Extensive planting of conifers on blanket bog, particularly in the Flow Country of northern Scotland, has proved to be an object lesson for all of us in terms of how </a:t>
            </a:r>
            <a:r>
              <a:rPr lang="en-GB" i="1" dirty="0"/>
              <a:t>not</a:t>
            </a:r>
            <a:r>
              <a:rPr lang="en-GB" dirty="0"/>
              <a:t> to approach the whole question of trees and peatlands.  Personally, I would strongly advocate the encouragement of natural woodland regeneration by a reduction in grazing pressure and cessation of burning regimes.  I do not think that active planting is the right course of action – for several reasons.  Firstly, we are not the best judge of precisely where a tree – and what species of tree – will survive and thrive in any given location.</a:t>
            </a:r>
          </a:p>
        </p:txBody>
      </p:sp>
    </p:spTree>
    <p:extLst>
      <p:ext uri="{BB962C8B-B14F-4D97-AF65-F5344CB8AC3E}">
        <p14:creationId xmlns:p14="http://schemas.microsoft.com/office/powerpoint/2010/main" val="2660941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6" descr="cracks diagram adapted copy">
            <a:extLst>
              <a:ext uri="{FF2B5EF4-FFF2-40B4-BE49-F238E27FC236}">
                <a16:creationId xmlns:a16="http://schemas.microsoft.com/office/drawing/2014/main" id="{1559A1C9-2AD0-4D85-A6E0-18140B0CB2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2600" y="0"/>
            <a:ext cx="5275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5B366E-2B77-4FBD-B42F-CA79B87384E8}"/>
              </a:ext>
            </a:extLst>
          </p:cNvPr>
          <p:cNvSpPr txBox="1"/>
          <p:nvPr/>
        </p:nvSpPr>
        <p:spPr>
          <a:xfrm>
            <a:off x="103093" y="980728"/>
            <a:ext cx="1621996" cy="4247317"/>
          </a:xfrm>
          <a:prstGeom prst="rect">
            <a:avLst/>
          </a:prstGeom>
          <a:solidFill>
            <a:schemeClr val="bg1">
              <a:lumMod val="95000"/>
              <a:alpha val="40000"/>
            </a:schemeClr>
          </a:solidFill>
        </p:spPr>
        <p:txBody>
          <a:bodyPr wrap="square" rtlCol="0">
            <a:spAutoFit/>
          </a:bodyPr>
          <a:lstStyle/>
          <a:p>
            <a:r>
              <a:rPr lang="en-GB" dirty="0"/>
              <a:t>Secondly, imposing a tree inappropriately on a given area of peatland can lead to unintended consequences for the peat – consequences such as drying, shrinkage and cracking of the peat.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cover">
            <a:extLst>
              <a:ext uri="{FF2B5EF4-FFF2-40B4-BE49-F238E27FC236}">
                <a16:creationId xmlns:a16="http://schemas.microsoft.com/office/drawing/2014/main" id="{67C7E162-9A9B-4776-9EFF-F39D0DE297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1700" y="0"/>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B5AEE6-F7E6-40E4-92C3-E19420D9C929}"/>
              </a:ext>
            </a:extLst>
          </p:cNvPr>
          <p:cNvSpPr txBox="1"/>
          <p:nvPr/>
        </p:nvSpPr>
        <p:spPr>
          <a:xfrm>
            <a:off x="179512" y="908720"/>
            <a:ext cx="1872208" cy="3416320"/>
          </a:xfrm>
          <a:prstGeom prst="rect">
            <a:avLst/>
          </a:prstGeom>
          <a:solidFill>
            <a:schemeClr val="bg1">
              <a:lumMod val="95000"/>
              <a:alpha val="40000"/>
            </a:schemeClr>
          </a:solidFill>
        </p:spPr>
        <p:txBody>
          <a:bodyPr wrap="square" rtlCol="0">
            <a:spAutoFit/>
          </a:bodyPr>
          <a:lstStyle/>
          <a:p>
            <a:r>
              <a:rPr lang="en-GB" dirty="0"/>
              <a:t>These consequences can be devastating on peat-covered hillslopes, as illustrated by the massive peat slide that occurred in Co. Galway, Ireland, in 2003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E5640F6D-3CA8-412B-9265-D5AB11B77977}"/>
              </a:ext>
            </a:extLst>
          </p:cNvPr>
          <p:cNvSpPr>
            <a:spLocks noChangeArrowheads="1"/>
          </p:cNvSpPr>
          <p:nvPr/>
        </p:nvSpPr>
        <p:spPr bwMode="auto">
          <a:xfrm>
            <a:off x="1938338" y="1452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39938" name="Picture 2" descr="P1000789">
            <a:extLst>
              <a:ext uri="{FF2B5EF4-FFF2-40B4-BE49-F238E27FC236}">
                <a16:creationId xmlns:a16="http://schemas.microsoft.com/office/drawing/2014/main" id="{988726F7-1195-4661-8750-D566935B4C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A53D13-D5EE-4707-B1EE-630FB3B4FBFC}"/>
              </a:ext>
            </a:extLst>
          </p:cNvPr>
          <p:cNvSpPr txBox="1"/>
          <p:nvPr/>
        </p:nvSpPr>
        <p:spPr>
          <a:xfrm>
            <a:off x="1005788" y="908720"/>
            <a:ext cx="7132424" cy="1477328"/>
          </a:xfrm>
          <a:prstGeom prst="rect">
            <a:avLst/>
          </a:prstGeom>
          <a:solidFill>
            <a:schemeClr val="bg1">
              <a:lumMod val="95000"/>
              <a:alpha val="73000"/>
            </a:schemeClr>
          </a:solidFill>
        </p:spPr>
        <p:txBody>
          <a:bodyPr wrap="square" rtlCol="0">
            <a:spAutoFit/>
          </a:bodyPr>
          <a:lstStyle/>
          <a:p>
            <a:r>
              <a:rPr lang="en-GB" dirty="0"/>
              <a:t>A windfarm road was being constructed through a conifer forest planted on hillslope peat.  Road construction activities caused the peat to begin sliding, but the presence of the forest made this much worse as the peat began to ‘unzip’ along cracks which ran between the lines of planted conifers.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grassy hill&#10;&#10;Description automatically generated">
            <a:extLst>
              <a:ext uri="{FF2B5EF4-FFF2-40B4-BE49-F238E27FC236}">
                <a16:creationId xmlns:a16="http://schemas.microsoft.com/office/drawing/2014/main" id="{91BF6B36-66FB-4674-BA48-9FE7BB7A9D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CD41CF8A-7FB6-4B2F-98BC-70754CA25169}"/>
              </a:ext>
            </a:extLst>
          </p:cNvPr>
          <p:cNvSpPr txBox="1"/>
          <p:nvPr/>
        </p:nvSpPr>
        <p:spPr>
          <a:xfrm>
            <a:off x="1005788" y="332656"/>
            <a:ext cx="7132424" cy="1477328"/>
          </a:xfrm>
          <a:prstGeom prst="rect">
            <a:avLst/>
          </a:prstGeom>
          <a:solidFill>
            <a:schemeClr val="bg1">
              <a:lumMod val="95000"/>
              <a:alpha val="40000"/>
            </a:schemeClr>
          </a:solidFill>
        </p:spPr>
        <p:txBody>
          <a:bodyPr wrap="square" rtlCol="0">
            <a:spAutoFit/>
          </a:bodyPr>
          <a:lstStyle/>
          <a:p>
            <a:r>
              <a:rPr lang="en-GB" dirty="0"/>
              <a:t>The remains of trees can be found beneath some blanket bogs, but these are generally small-diameter trees and restricted to lower-lying ground and or locations where there is, or was, distinct water seepage, or marginal areas of blanket bog habitat – as here on the edge of Rannoch Moor.</a:t>
            </a:r>
          </a:p>
        </p:txBody>
      </p:sp>
    </p:spTree>
    <p:extLst>
      <p:ext uri="{BB962C8B-B14F-4D97-AF65-F5344CB8AC3E}">
        <p14:creationId xmlns:p14="http://schemas.microsoft.com/office/powerpoint/2010/main" val="1152824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0A778647-B7AB-414C-B210-73167A384BC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221686-8FF9-4060-9FEB-8DE2F18ABB93}"/>
              </a:ext>
            </a:extLst>
          </p:cNvPr>
          <p:cNvSpPr txBox="1"/>
          <p:nvPr/>
        </p:nvSpPr>
        <p:spPr>
          <a:xfrm>
            <a:off x="1005788" y="908720"/>
            <a:ext cx="7132424" cy="369332"/>
          </a:xfrm>
          <a:prstGeom prst="rect">
            <a:avLst/>
          </a:prstGeom>
          <a:solidFill>
            <a:schemeClr val="bg1">
              <a:lumMod val="95000"/>
              <a:alpha val="73000"/>
            </a:schemeClr>
          </a:solidFill>
        </p:spPr>
        <p:txBody>
          <a:bodyPr wrap="square" rtlCol="0">
            <a:spAutoFit/>
          </a:bodyPr>
          <a:lstStyle/>
          <a:p>
            <a:r>
              <a:rPr lang="en-GB" dirty="0"/>
              <a:t>Whole blocks of peat began sliding down the hillside….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027">
            <a:extLst>
              <a:ext uri="{FF2B5EF4-FFF2-40B4-BE49-F238E27FC236}">
                <a16:creationId xmlns:a16="http://schemas.microsoft.com/office/drawing/2014/main" id="{F1E5685A-1E8B-4AD8-A382-50A5A720A1F9}"/>
              </a:ext>
            </a:extLst>
          </p:cNvPr>
          <p:cNvSpPr>
            <a:spLocks noChangeArrowheads="1"/>
          </p:cNvSpPr>
          <p:nvPr/>
        </p:nvSpPr>
        <p:spPr bwMode="auto">
          <a:xfrm>
            <a:off x="2452688" y="1838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37890" name="Picture 1026" descr="P1000756">
            <a:extLst>
              <a:ext uri="{FF2B5EF4-FFF2-40B4-BE49-F238E27FC236}">
                <a16:creationId xmlns:a16="http://schemas.microsoft.com/office/drawing/2014/main" id="{6276CABE-8ECD-47B7-B355-EABFE94F41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0141CE-0212-462A-BCD4-E405F6B04CC8}"/>
              </a:ext>
            </a:extLst>
          </p:cNvPr>
          <p:cNvSpPr txBox="1"/>
          <p:nvPr/>
        </p:nvSpPr>
        <p:spPr>
          <a:xfrm>
            <a:off x="1005788" y="908720"/>
            <a:ext cx="7132424" cy="923330"/>
          </a:xfrm>
          <a:prstGeom prst="rect">
            <a:avLst/>
          </a:prstGeom>
          <a:solidFill>
            <a:schemeClr val="bg1">
              <a:lumMod val="95000"/>
              <a:alpha val="73000"/>
            </a:schemeClr>
          </a:solidFill>
        </p:spPr>
        <p:txBody>
          <a:bodyPr wrap="square" rtlCol="0">
            <a:spAutoFit/>
          </a:bodyPr>
          <a:lstStyle/>
          <a:p>
            <a:r>
              <a:rPr lang="en-GB" dirty="0"/>
              <a:t>…each block shearing off from the next block along the lines of cracks that had developed, and the shallow rooting of the conifers provided no anchoring points into the mineral soil beneath to hold the peat in place.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0E588A4-FE82-4F04-ADCD-40F050CCEE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315"/>
            <a:ext cx="9144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9104AC-198C-48A7-9797-AB9BB5E30FC9}"/>
              </a:ext>
            </a:extLst>
          </p:cNvPr>
          <p:cNvSpPr txBox="1"/>
          <p:nvPr/>
        </p:nvSpPr>
        <p:spPr>
          <a:xfrm>
            <a:off x="179512" y="188640"/>
            <a:ext cx="8928992" cy="1323439"/>
          </a:xfrm>
          <a:prstGeom prst="rect">
            <a:avLst/>
          </a:prstGeom>
          <a:solidFill>
            <a:schemeClr val="bg1">
              <a:lumMod val="95000"/>
              <a:alpha val="73000"/>
            </a:schemeClr>
          </a:solidFill>
        </p:spPr>
        <p:txBody>
          <a:bodyPr wrap="square" rtlCol="0">
            <a:spAutoFit/>
          </a:bodyPr>
          <a:lstStyle/>
          <a:p>
            <a:r>
              <a:rPr lang="en-GB" sz="1600" dirty="0"/>
              <a:t>Over a period of a few days, 2 km of the hillside slid slowly downslope (right red arrow), then the rains began and for almost two weeks a torrent of liquid peat poured down the hillside and travelled 20 km down the river system, destroying the water supply for the local town of </a:t>
            </a:r>
            <a:r>
              <a:rPr lang="en-GB" sz="1600" dirty="0" err="1"/>
              <a:t>Gort</a:t>
            </a:r>
            <a:r>
              <a:rPr lang="en-GB" sz="1600" dirty="0"/>
              <a:t>.  It could have been worse; if the peat has slid the other way (left arrow) it would have been directed straight towards the village school…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10C5A3-6D98-4877-9E74-39B4C0135229}"/>
              </a:ext>
            </a:extLst>
          </p:cNvPr>
          <p:cNvSpPr txBox="1">
            <a:spLocks/>
          </p:cNvSpPr>
          <p:nvPr/>
        </p:nvSpPr>
        <p:spPr>
          <a:xfrm>
            <a:off x="955657" y="836712"/>
            <a:ext cx="7232686" cy="4708981"/>
          </a:xfrm>
          <a:prstGeom prst="rect">
            <a:avLst/>
          </a:prstGeom>
          <a:solidFill>
            <a:schemeClr val="bg1">
              <a:lumMod val="95000"/>
              <a:alpha val="80000"/>
            </a:schemeClr>
          </a:solidFill>
        </p:spPr>
        <p:txBody>
          <a:bodyPr wrap="square" rtlCol="0">
            <a:spAutoFit/>
          </a:bodyPr>
          <a:lstStyle/>
          <a:p>
            <a:r>
              <a:rPr lang="en-GB" dirty="0"/>
              <a:t>Badly implemented schemes involving trees on hillslope peat can have devastating consequences, and the danger of this is likely to increase with changing climate patterns.  More powerful convective storms in summer and heavy continuous rain in winter mean that conditions capable of triggering mass movement of peat are already increasing.  Equally, though, this makes more compelling the argument for re-establishing natural woodland cover on the margins of our blanket bogs through encouragement of natural woodland regeneration.</a:t>
            </a:r>
          </a:p>
          <a:p>
            <a:endParaRPr lang="en-GB" dirty="0"/>
          </a:p>
          <a:p>
            <a:r>
              <a:rPr lang="en-GB" dirty="0"/>
              <a:t>Europe’s changing flood patterns, showing how upland areas of the UK are </a:t>
            </a:r>
            <a:r>
              <a:rPr lang="en-GB" i="1" dirty="0"/>
              <a:t>already</a:t>
            </a:r>
            <a:r>
              <a:rPr lang="en-GB" dirty="0"/>
              <a:t> experiencing higher rainfall:</a:t>
            </a:r>
          </a:p>
          <a:p>
            <a:endParaRPr lang="en-GB" dirty="0"/>
          </a:p>
          <a:p>
            <a:r>
              <a:rPr lang="en-GB" dirty="0">
                <a:hlinkClick r:id="rId2"/>
              </a:rPr>
              <a:t>https://www.nature.com/articles/s41586-019-1495-6</a:t>
            </a:r>
            <a:endParaRPr lang="en-GB" dirty="0"/>
          </a:p>
          <a:p>
            <a:r>
              <a:rPr lang="en-GB" dirty="0"/>
              <a:t>(see ‘Figures’ tab, Figure 1)</a:t>
            </a:r>
          </a:p>
          <a:p>
            <a:endParaRPr lang="en-GB" sz="2400" dirty="0"/>
          </a:p>
          <a:p>
            <a:endParaRPr lang="en-GB" sz="2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grassy hill&#10;&#10;Description automatically generated">
            <a:extLst>
              <a:ext uri="{FF2B5EF4-FFF2-40B4-BE49-F238E27FC236}">
                <a16:creationId xmlns:a16="http://schemas.microsoft.com/office/drawing/2014/main" id="{3EFC15D9-5680-4231-95E5-3AF45357A5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472323"/>
            <a:ext cx="8856984" cy="5865663"/>
          </a:xfrm>
          <a:prstGeom prst="rect">
            <a:avLst/>
          </a:prstGeom>
        </p:spPr>
      </p:pic>
      <p:sp>
        <p:nvSpPr>
          <p:cNvPr id="4" name="TextBox 3">
            <a:extLst>
              <a:ext uri="{FF2B5EF4-FFF2-40B4-BE49-F238E27FC236}">
                <a16:creationId xmlns:a16="http://schemas.microsoft.com/office/drawing/2014/main" id="{F7C6C6C8-FD75-4617-9AEE-F05FB8F78386}"/>
              </a:ext>
            </a:extLst>
          </p:cNvPr>
          <p:cNvSpPr txBox="1"/>
          <p:nvPr/>
        </p:nvSpPr>
        <p:spPr>
          <a:xfrm>
            <a:off x="1005788" y="908720"/>
            <a:ext cx="7132424" cy="1477328"/>
          </a:xfrm>
          <a:prstGeom prst="rect">
            <a:avLst/>
          </a:prstGeom>
          <a:solidFill>
            <a:schemeClr val="bg1">
              <a:lumMod val="95000"/>
              <a:alpha val="73000"/>
            </a:schemeClr>
          </a:solidFill>
        </p:spPr>
        <p:txBody>
          <a:bodyPr wrap="square" rtlCol="0">
            <a:spAutoFit/>
          </a:bodyPr>
          <a:lstStyle/>
          <a:p>
            <a:r>
              <a:rPr lang="en-GB" dirty="0"/>
              <a:t>I can see other challenges, though.  While such heather-covered slopes as these in the eastern Highlands would probably respond most rapidly to a regime of reduced grazing and no burning to encourage natural woodland regeneration, some land-use interests will be keen to see such slopes remain open…</a:t>
            </a:r>
          </a:p>
        </p:txBody>
      </p:sp>
    </p:spTree>
    <p:extLst>
      <p:ext uri="{BB962C8B-B14F-4D97-AF65-F5344CB8AC3E}">
        <p14:creationId xmlns:p14="http://schemas.microsoft.com/office/powerpoint/2010/main" val="1204623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standing on a lush green field&#10;&#10;Description automatically generated">
            <a:extLst>
              <a:ext uri="{FF2B5EF4-FFF2-40B4-BE49-F238E27FC236}">
                <a16:creationId xmlns:a16="http://schemas.microsoft.com/office/drawing/2014/main" id="{7307DCEE-283E-418A-8E09-E292202F2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4869"/>
            <a:ext cx="9144000" cy="6128261"/>
          </a:xfrm>
          <a:prstGeom prst="rect">
            <a:avLst/>
          </a:prstGeom>
        </p:spPr>
      </p:pic>
      <p:sp>
        <p:nvSpPr>
          <p:cNvPr id="3" name="TextBox 2">
            <a:extLst>
              <a:ext uri="{FF2B5EF4-FFF2-40B4-BE49-F238E27FC236}">
                <a16:creationId xmlns:a16="http://schemas.microsoft.com/office/drawing/2014/main" id="{CAF71227-79C9-4367-947E-2E3FC1935930}"/>
              </a:ext>
            </a:extLst>
          </p:cNvPr>
          <p:cNvSpPr txBox="1"/>
          <p:nvPr/>
        </p:nvSpPr>
        <p:spPr>
          <a:xfrm>
            <a:off x="1005788" y="908720"/>
            <a:ext cx="7132424" cy="923330"/>
          </a:xfrm>
          <a:prstGeom prst="rect">
            <a:avLst/>
          </a:prstGeom>
          <a:solidFill>
            <a:schemeClr val="bg1">
              <a:lumMod val="95000"/>
              <a:alpha val="73000"/>
            </a:schemeClr>
          </a:solidFill>
        </p:spPr>
        <p:txBody>
          <a:bodyPr wrap="square" rtlCol="0">
            <a:spAutoFit/>
          </a:bodyPr>
          <a:lstStyle/>
          <a:p>
            <a:r>
              <a:rPr lang="en-GB" dirty="0"/>
              <a:t>…for grouse shooting and deer stalking, and of course hill-sheep farming.  The conversation will thus need to be one that engages a wide variety of interest groups. </a:t>
            </a:r>
          </a:p>
        </p:txBody>
      </p:sp>
    </p:spTree>
    <p:extLst>
      <p:ext uri="{BB962C8B-B14F-4D97-AF65-F5344CB8AC3E}">
        <p14:creationId xmlns:p14="http://schemas.microsoft.com/office/powerpoint/2010/main" val="1908984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E72065-E7E4-4A6B-97B9-DB18645AF1BB}"/>
              </a:ext>
            </a:extLst>
          </p:cNvPr>
          <p:cNvSpPr txBox="1"/>
          <p:nvPr/>
        </p:nvSpPr>
        <p:spPr>
          <a:xfrm>
            <a:off x="1475656" y="908720"/>
            <a:ext cx="6735883" cy="5516895"/>
          </a:xfrm>
          <a:prstGeom prst="rect">
            <a:avLst/>
          </a:prstGeom>
          <a:solidFill>
            <a:schemeClr val="bg1">
              <a:lumMod val="95000"/>
              <a:alpha val="80000"/>
            </a:schemeClr>
          </a:solidFill>
        </p:spPr>
        <p:txBody>
          <a:bodyPr wrap="square" rtlCol="0">
            <a:spAutoFit/>
          </a:bodyPr>
          <a:lstStyle/>
          <a:p>
            <a:endParaRPr lang="en-GB" dirty="0"/>
          </a:p>
          <a:p>
            <a:r>
              <a:rPr lang="en-GB" dirty="0"/>
              <a:t>Much of this talk has been concerned with sloping ground where peat tends to be thinner, but thin peat is still important.  It tends to be overlooked or dismissed as ‘marginal, both literally and figuratively.</a:t>
            </a:r>
          </a:p>
          <a:p>
            <a:endParaRPr lang="en-GB" dirty="0"/>
          </a:p>
          <a:p>
            <a:r>
              <a:rPr lang="en-GB" dirty="0"/>
              <a:t>It is a big mistake to think about thin peat in this way, partly because thin peat is more extensive than deep peat, but also because in terms of carbon stored, thin peat is our tropical rainforest… </a:t>
            </a:r>
          </a:p>
          <a:p>
            <a:endParaRPr lang="en-GB" dirty="0"/>
          </a:p>
          <a:p>
            <a:r>
              <a:rPr lang="en-GB" dirty="0"/>
              <a:t>Primary tropical rainforest contains up to 300 tonnes of carbon per hectare:</a:t>
            </a:r>
          </a:p>
          <a:p>
            <a:endParaRPr lang="en-GB" dirty="0"/>
          </a:p>
          <a:p>
            <a:r>
              <a:rPr lang="en-GB" sz="1100" dirty="0">
                <a:hlinkClick r:id="rId2"/>
              </a:rPr>
              <a:t>https://primaryforest.org/news/a-new-infographic-and-primary-tropical-forests-and-climate-change-mitigation/</a:t>
            </a:r>
            <a:endParaRPr lang="en-GB" sz="1100" dirty="0"/>
          </a:p>
          <a:p>
            <a:endParaRPr lang="en-GB" sz="1100" dirty="0"/>
          </a:p>
          <a:p>
            <a:r>
              <a:rPr lang="en-GB" dirty="0"/>
              <a:t>…though this figure is generous and much tropical rainforest contains less than this:</a:t>
            </a:r>
          </a:p>
          <a:p>
            <a:endParaRPr lang="en-GB" sz="1050" dirty="0"/>
          </a:p>
          <a:p>
            <a:r>
              <a:rPr lang="en-GB" sz="1100" dirty="0" err="1"/>
              <a:t>Blais</a:t>
            </a:r>
            <a:r>
              <a:rPr lang="en-GB" sz="1100" dirty="0"/>
              <a:t>, A.M., Lorrain, S., Plourde, Y. &amp; </a:t>
            </a:r>
            <a:r>
              <a:rPr lang="en-GB" sz="1100" dirty="0" err="1"/>
              <a:t>Varfalvy</a:t>
            </a:r>
            <a:r>
              <a:rPr lang="en-GB" sz="1100" dirty="0"/>
              <a:t>, L. (2005)</a:t>
            </a:r>
          </a:p>
          <a:p>
            <a:r>
              <a:rPr lang="en-GB" sz="1100" dirty="0"/>
              <a:t>Organic carbon densities of soils and vegetation of tropical, temperate and boreal forests.</a:t>
            </a:r>
          </a:p>
          <a:p>
            <a:r>
              <a:rPr lang="en-GB" sz="1100" dirty="0"/>
              <a:t>In: Tremblay, A., </a:t>
            </a:r>
            <a:r>
              <a:rPr lang="en-GB" sz="1100" dirty="0" err="1"/>
              <a:t>Varfalvy</a:t>
            </a:r>
            <a:r>
              <a:rPr lang="en-GB" sz="1100" dirty="0"/>
              <a:t>, L., </a:t>
            </a:r>
            <a:r>
              <a:rPr lang="en-GB" sz="1100" dirty="0" err="1"/>
              <a:t>Roehm</a:t>
            </a:r>
            <a:r>
              <a:rPr lang="en-GB" sz="1100" dirty="0"/>
              <a:t>, C. &amp; Garneau, M. (eds) </a:t>
            </a:r>
            <a:r>
              <a:rPr lang="en-GB" sz="1100" i="1" dirty="0"/>
              <a:t>Greenhouse Gas Emissions — Fluxes and Processes</a:t>
            </a:r>
            <a:r>
              <a:rPr lang="en-GB" sz="1100" dirty="0"/>
              <a:t>.</a:t>
            </a:r>
          </a:p>
          <a:p>
            <a:r>
              <a:rPr lang="en-GB" sz="1100" dirty="0"/>
              <a:t>Springer Environmental Science, Berlin, 155–185.</a:t>
            </a:r>
          </a:p>
          <a:p>
            <a:endParaRPr lang="en-GB" sz="2400" dirty="0"/>
          </a:p>
        </p:txBody>
      </p:sp>
    </p:spTree>
    <p:extLst>
      <p:ext uri="{BB962C8B-B14F-4D97-AF65-F5344CB8AC3E}">
        <p14:creationId xmlns:p14="http://schemas.microsoft.com/office/powerpoint/2010/main" val="42615527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76C4FDCB-AF76-496F-BA27-AA1C63201E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9144000" cy="6857143"/>
          </a:xfrm>
          <a:prstGeom prst="rect">
            <a:avLst/>
          </a:prstGeom>
        </p:spPr>
      </p:pic>
      <p:sp>
        <p:nvSpPr>
          <p:cNvPr id="5" name="TextBox 4">
            <a:extLst>
              <a:ext uri="{FF2B5EF4-FFF2-40B4-BE49-F238E27FC236}">
                <a16:creationId xmlns:a16="http://schemas.microsoft.com/office/drawing/2014/main" id="{4D718B29-1114-4823-9503-E6854F32DDDC}"/>
              </a:ext>
            </a:extLst>
          </p:cNvPr>
          <p:cNvSpPr txBox="1"/>
          <p:nvPr/>
        </p:nvSpPr>
        <p:spPr>
          <a:xfrm rot="790758">
            <a:off x="1614772" y="2828835"/>
            <a:ext cx="5294847" cy="1200329"/>
          </a:xfrm>
          <a:prstGeom prst="rect">
            <a:avLst/>
          </a:prstGeom>
          <a:solidFill>
            <a:schemeClr val="tx2">
              <a:lumMod val="50000"/>
              <a:alpha val="54000"/>
            </a:schemeClr>
          </a:solidFill>
          <a:ln>
            <a:solidFill>
              <a:schemeClr val="accent1"/>
            </a:solidFill>
          </a:ln>
        </p:spPr>
        <p:txBody>
          <a:bodyPr wrap="square" rtlCol="0">
            <a:spAutoFit/>
          </a:bodyPr>
          <a:lstStyle/>
          <a:p>
            <a:pPr algn="ctr"/>
            <a:r>
              <a:rPr lang="en-GB" sz="2400" b="1" dirty="0">
                <a:solidFill>
                  <a:schemeClr val="bg1"/>
                </a:solidFill>
              </a:rPr>
              <a:t>A thin peat of 30 cm can contain</a:t>
            </a:r>
          </a:p>
          <a:p>
            <a:pPr algn="ctr"/>
            <a:r>
              <a:rPr lang="en-GB" sz="2400" b="1" dirty="0">
                <a:solidFill>
                  <a:schemeClr val="bg1"/>
                </a:solidFill>
              </a:rPr>
              <a:t>around 300 tonnes C per hectare – equivalent to tropical rainforest… </a:t>
            </a:r>
          </a:p>
        </p:txBody>
      </p:sp>
    </p:spTree>
    <p:extLst>
      <p:ext uri="{BB962C8B-B14F-4D97-AF65-F5344CB8AC3E}">
        <p14:creationId xmlns:p14="http://schemas.microsoft.com/office/powerpoint/2010/main" val="749552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mountain, nature&#10;&#10;Description automatically generated">
            <a:extLst>
              <a:ext uri="{FF2B5EF4-FFF2-40B4-BE49-F238E27FC236}">
                <a16:creationId xmlns:a16="http://schemas.microsoft.com/office/drawing/2014/main" id="{08054DB1-AA4E-4014-BE48-CCC423B2DF69}"/>
              </a:ext>
            </a:extLst>
          </p:cNvPr>
          <p:cNvPicPr>
            <a:picLocks noChangeAspect="1"/>
          </p:cNvPicPr>
          <p:nvPr/>
        </p:nvPicPr>
        <p:blipFill>
          <a:blip r:embed="rId2" cstate="screen">
            <a:alphaModFix amt="23000"/>
            <a:extLst>
              <a:ext uri="{28A0092B-C50C-407E-A947-70E740481C1C}">
                <a14:useLocalDpi xmlns:a14="http://schemas.microsoft.com/office/drawing/2010/main"/>
              </a:ext>
            </a:extLst>
          </a:blip>
          <a:stretch>
            <a:fillRect/>
          </a:stretch>
        </p:blipFill>
        <p:spPr>
          <a:xfrm>
            <a:off x="0" y="380355"/>
            <a:ext cx="9144000" cy="6097290"/>
          </a:xfrm>
          <a:prstGeom prst="rect">
            <a:avLst/>
          </a:prstGeom>
        </p:spPr>
      </p:pic>
      <p:pic>
        <p:nvPicPr>
          <p:cNvPr id="4" name="Picture 3" descr="A close up of a logo&#10;&#10;Description automatically generated">
            <a:extLst>
              <a:ext uri="{FF2B5EF4-FFF2-40B4-BE49-F238E27FC236}">
                <a16:creationId xmlns:a16="http://schemas.microsoft.com/office/drawing/2014/main" id="{E8F9B4FB-90E0-498A-80A3-7EDFFED7C0B4}"/>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tretch>
            <a:fillRect/>
          </a:stretch>
        </p:blipFill>
        <p:spPr>
          <a:xfrm>
            <a:off x="7236296" y="5517232"/>
            <a:ext cx="1695212" cy="79476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8D87029-6671-4201-9C95-BB0400F918F4}"/>
              </a:ext>
            </a:extLst>
          </p:cNvPr>
          <p:cNvSpPr/>
          <p:nvPr/>
        </p:nvSpPr>
        <p:spPr>
          <a:xfrm>
            <a:off x="2051720" y="3709538"/>
            <a:ext cx="4572000" cy="523220"/>
          </a:xfrm>
          <a:prstGeom prst="rect">
            <a:avLst/>
          </a:prstGeom>
        </p:spPr>
        <p:txBody>
          <a:bodyPr>
            <a:spAutoFit/>
          </a:bodyPr>
          <a:lstStyle/>
          <a:p>
            <a:pPr algn="ctr"/>
            <a:r>
              <a:rPr lang="en-GB" sz="2800" b="1" dirty="0">
                <a:solidFill>
                  <a:schemeClr val="bg1"/>
                </a:solidFill>
              </a:rPr>
              <a:t>Thank you.</a:t>
            </a:r>
            <a:endParaRPr lang="en-GB" b="1" dirty="0">
              <a:solidFill>
                <a:schemeClr val="bg1"/>
              </a:solidFill>
            </a:endParaRPr>
          </a:p>
        </p:txBody>
      </p:sp>
      <p:sp>
        <p:nvSpPr>
          <p:cNvPr id="6" name="TextBox 5">
            <a:extLst>
              <a:ext uri="{FF2B5EF4-FFF2-40B4-BE49-F238E27FC236}">
                <a16:creationId xmlns:a16="http://schemas.microsoft.com/office/drawing/2014/main" id="{F988A3B0-5674-4598-8B72-EFE96E426329}"/>
              </a:ext>
            </a:extLst>
          </p:cNvPr>
          <p:cNvSpPr txBox="1"/>
          <p:nvPr/>
        </p:nvSpPr>
        <p:spPr>
          <a:xfrm>
            <a:off x="863588" y="917468"/>
            <a:ext cx="7416824" cy="2031325"/>
          </a:xfrm>
          <a:prstGeom prst="rect">
            <a:avLst/>
          </a:prstGeom>
          <a:solidFill>
            <a:schemeClr val="bg1">
              <a:lumMod val="95000"/>
              <a:alpha val="73000"/>
            </a:schemeClr>
          </a:solidFill>
        </p:spPr>
        <p:txBody>
          <a:bodyPr wrap="square" rtlCol="0">
            <a:spAutoFit/>
          </a:bodyPr>
          <a:lstStyle/>
          <a:p>
            <a:r>
              <a:rPr lang="en-GB" dirty="0"/>
              <a:t>…yet thin peat is more easily damaged, is more easily lost completely, than the carbon store of a tropical rainforest.  Often it is lost because we don’t even think of it as ‘peat’.  Any plan for bringing woodland back to these thin peat slopes needs to be sensitive to this most overlooked and under-valued part of our natural capital.  We cannot point the finger at loss of tropical rainforest if at the same time we are destroying, through ignorance or design, our own equivalent to the tropical rainforest carbon store.</a:t>
            </a:r>
          </a:p>
        </p:txBody>
      </p:sp>
    </p:spTree>
    <p:extLst>
      <p:ext uri="{BB962C8B-B14F-4D97-AF65-F5344CB8AC3E}">
        <p14:creationId xmlns:p14="http://schemas.microsoft.com/office/powerpoint/2010/main" val="3628058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3D62F1-5101-4764-8137-7AF48948BE0E}"/>
              </a:ext>
            </a:extLst>
          </p:cNvPr>
          <p:cNvSpPr/>
          <p:nvPr/>
        </p:nvSpPr>
        <p:spPr>
          <a:xfrm>
            <a:off x="251520" y="551289"/>
            <a:ext cx="8640960" cy="5755422"/>
          </a:xfrm>
          <a:prstGeom prst="rect">
            <a:avLst/>
          </a:prstGeom>
        </p:spPr>
        <p:txBody>
          <a:bodyPr wrap="square">
            <a:spAutoFit/>
          </a:bodyPr>
          <a:lstStyle/>
          <a:p>
            <a:r>
              <a:rPr lang="en-US" dirty="0">
                <a:solidFill>
                  <a:schemeClr val="accent1">
                    <a:lumMod val="20000"/>
                    <a:lumOff val="80000"/>
                  </a:schemeClr>
                </a:solidFill>
                <a:latin typeface="Code"/>
              </a:rPr>
              <a:t>John </a:t>
            </a:r>
            <a:r>
              <a:rPr lang="en-US" dirty="0" err="1">
                <a:solidFill>
                  <a:schemeClr val="accent1">
                    <a:lumMod val="20000"/>
                    <a:lumOff val="80000"/>
                  </a:schemeClr>
                </a:solidFill>
                <a:latin typeface="Code"/>
              </a:rPr>
              <a:t>Tallis</a:t>
            </a:r>
            <a:r>
              <a:rPr lang="en-US" dirty="0">
                <a:solidFill>
                  <a:schemeClr val="accent1">
                    <a:lumMod val="20000"/>
                    <a:lumOff val="80000"/>
                  </a:schemeClr>
                </a:solidFill>
                <a:latin typeface="Code"/>
              </a:rPr>
              <a:t> &amp; Roy </a:t>
            </a:r>
            <a:r>
              <a:rPr lang="en-US" dirty="0" err="1">
                <a:solidFill>
                  <a:schemeClr val="accent1">
                    <a:lumMod val="20000"/>
                    <a:lumOff val="80000"/>
                  </a:schemeClr>
                </a:solidFill>
                <a:latin typeface="Code"/>
              </a:rPr>
              <a:t>Switsur</a:t>
            </a:r>
            <a:r>
              <a:rPr lang="en-US" dirty="0">
                <a:solidFill>
                  <a:schemeClr val="accent1">
                    <a:lumMod val="20000"/>
                    <a:lumOff val="80000"/>
                  </a:schemeClr>
                </a:solidFill>
                <a:latin typeface="Code"/>
              </a:rPr>
              <a:t> surveyed 400-km2 area of the south </a:t>
            </a:r>
            <a:r>
              <a:rPr lang="en-US" dirty="0" err="1">
                <a:solidFill>
                  <a:schemeClr val="accent1">
                    <a:lumMod val="20000"/>
                    <a:lumOff val="80000"/>
                  </a:schemeClr>
                </a:solidFill>
                <a:latin typeface="Code"/>
              </a:rPr>
              <a:t>Pennine</a:t>
            </a:r>
            <a:r>
              <a:rPr lang="en-US" dirty="0">
                <a:solidFill>
                  <a:schemeClr val="accent1">
                    <a:lumMod val="20000"/>
                    <a:lumOff val="80000"/>
                  </a:schemeClr>
                </a:solidFill>
                <a:latin typeface="Code"/>
              </a:rPr>
              <a:t> uplands</a:t>
            </a:r>
          </a:p>
          <a:p>
            <a:r>
              <a:rPr lang="en-US" sz="1200" dirty="0">
                <a:solidFill>
                  <a:schemeClr val="accent1">
                    <a:lumMod val="20000"/>
                    <a:lumOff val="80000"/>
                  </a:schemeClr>
                </a:solidFill>
                <a:latin typeface="Code"/>
              </a:rPr>
              <a:t>(</a:t>
            </a:r>
            <a:r>
              <a:rPr lang="en-US" sz="1200" dirty="0" err="1">
                <a:solidFill>
                  <a:schemeClr val="accent1">
                    <a:lumMod val="20000"/>
                    <a:lumOff val="80000"/>
                  </a:schemeClr>
                </a:solidFill>
                <a:latin typeface="Code"/>
              </a:rPr>
              <a:t>Switsur</a:t>
            </a:r>
            <a:r>
              <a:rPr lang="en-US" sz="1200" dirty="0">
                <a:solidFill>
                  <a:schemeClr val="accent1">
                    <a:lumMod val="20000"/>
                    <a:lumOff val="80000"/>
                  </a:schemeClr>
                </a:solidFill>
                <a:latin typeface="Code"/>
              </a:rPr>
              <a:t>, V. R. and </a:t>
            </a:r>
            <a:r>
              <a:rPr lang="en-US" sz="1200" dirty="0" err="1">
                <a:solidFill>
                  <a:schemeClr val="accent1">
                    <a:lumMod val="20000"/>
                    <a:lumOff val="80000"/>
                  </a:schemeClr>
                </a:solidFill>
                <a:latin typeface="Code"/>
              </a:rPr>
              <a:t>Tallis</a:t>
            </a:r>
            <a:r>
              <a:rPr lang="en-US" sz="1200" dirty="0">
                <a:solidFill>
                  <a:schemeClr val="accent1">
                    <a:lumMod val="20000"/>
                    <a:lumOff val="80000"/>
                  </a:schemeClr>
                </a:solidFill>
                <a:latin typeface="Code"/>
              </a:rPr>
              <a:t>, I. H. (1983). Forest and moorland in the south </a:t>
            </a:r>
            <a:r>
              <a:rPr lang="en-US" sz="1200" dirty="0" err="1">
                <a:solidFill>
                  <a:schemeClr val="accent1">
                    <a:lumMod val="20000"/>
                    <a:lumOff val="80000"/>
                  </a:schemeClr>
                </a:solidFill>
                <a:latin typeface="Code"/>
              </a:rPr>
              <a:t>Pennine</a:t>
            </a:r>
            <a:r>
              <a:rPr lang="en-US" sz="1200" dirty="0">
                <a:solidFill>
                  <a:schemeClr val="accent1">
                    <a:lumMod val="20000"/>
                    <a:lumOff val="80000"/>
                  </a:schemeClr>
                </a:solidFill>
                <a:latin typeface="Code"/>
              </a:rPr>
              <a:t> uplands in the mid-</a:t>
            </a:r>
            <a:r>
              <a:rPr lang="en-US" sz="1200" dirty="0" err="1">
                <a:solidFill>
                  <a:schemeClr val="accent1">
                    <a:lumMod val="20000"/>
                    <a:lumOff val="80000"/>
                  </a:schemeClr>
                </a:solidFill>
                <a:latin typeface="Code"/>
              </a:rPr>
              <a:t>Flandrian</a:t>
            </a:r>
            <a:r>
              <a:rPr lang="en-US" sz="1200" dirty="0">
                <a:solidFill>
                  <a:schemeClr val="accent1">
                    <a:lumMod val="20000"/>
                    <a:lumOff val="80000"/>
                  </a:schemeClr>
                </a:solidFill>
                <a:latin typeface="Code"/>
              </a:rPr>
              <a:t> period. I, Macrofossil evidence of the former forest cover. J </a:t>
            </a:r>
            <a:r>
              <a:rPr lang="en-US" sz="1200" dirty="0" err="1">
                <a:solidFill>
                  <a:schemeClr val="accent1">
                    <a:lumMod val="20000"/>
                    <a:lumOff val="80000"/>
                  </a:schemeClr>
                </a:solidFill>
                <a:latin typeface="Code"/>
              </a:rPr>
              <a:t>Ecol</a:t>
            </a:r>
            <a:r>
              <a:rPr lang="en-US" sz="1200" dirty="0">
                <a:solidFill>
                  <a:schemeClr val="accent1">
                    <a:lumMod val="20000"/>
                    <a:lumOff val="80000"/>
                  </a:schemeClr>
                </a:solidFill>
                <a:latin typeface="Code"/>
              </a:rPr>
              <a:t> 71. Vol 71, pp. 585-600.</a:t>
            </a:r>
          </a:p>
          <a:p>
            <a:endParaRPr lang="en-US" sz="1200" dirty="0">
              <a:solidFill>
                <a:schemeClr val="accent1">
                  <a:lumMod val="20000"/>
                  <a:lumOff val="80000"/>
                </a:schemeClr>
              </a:solidFill>
              <a:latin typeface="Code"/>
            </a:endParaRPr>
          </a:p>
          <a:p>
            <a:r>
              <a:rPr lang="en-US" sz="1200" dirty="0">
                <a:solidFill>
                  <a:schemeClr val="accent1">
                    <a:lumMod val="20000"/>
                    <a:lumOff val="80000"/>
                  </a:schemeClr>
                </a:solidFill>
                <a:latin typeface="Code"/>
              </a:rPr>
              <a:t>Forest and Moorland in the South </a:t>
            </a:r>
            <a:r>
              <a:rPr lang="en-US" sz="1200" dirty="0" err="1">
                <a:solidFill>
                  <a:schemeClr val="accent1">
                    <a:lumMod val="20000"/>
                    <a:lumOff val="80000"/>
                  </a:schemeClr>
                </a:solidFill>
                <a:latin typeface="Code"/>
              </a:rPr>
              <a:t>Pennine</a:t>
            </a:r>
            <a:r>
              <a:rPr lang="en-US" sz="1200" dirty="0">
                <a:solidFill>
                  <a:schemeClr val="accent1">
                    <a:lumMod val="20000"/>
                    <a:lumOff val="80000"/>
                  </a:schemeClr>
                </a:solidFill>
                <a:latin typeface="Code"/>
              </a:rPr>
              <a:t> Uplands in the Mid-</a:t>
            </a:r>
            <a:r>
              <a:rPr lang="en-US" sz="1200" dirty="0" err="1">
                <a:solidFill>
                  <a:schemeClr val="accent1">
                    <a:lumMod val="20000"/>
                    <a:lumOff val="80000"/>
                  </a:schemeClr>
                </a:solidFill>
                <a:latin typeface="Code"/>
              </a:rPr>
              <a:t>Flandrian</a:t>
            </a:r>
            <a:r>
              <a:rPr lang="en-US" sz="1200" dirty="0">
                <a:solidFill>
                  <a:schemeClr val="accent1">
                    <a:lumMod val="20000"/>
                    <a:lumOff val="80000"/>
                  </a:schemeClr>
                </a:solidFill>
                <a:latin typeface="Code"/>
              </a:rPr>
              <a:t> Period.: II. The Hillslope Forests. J. H. </a:t>
            </a:r>
            <a:r>
              <a:rPr lang="en-US" sz="1200" dirty="0" err="1">
                <a:solidFill>
                  <a:schemeClr val="accent1">
                    <a:lumMod val="20000"/>
                    <a:lumOff val="80000"/>
                  </a:schemeClr>
                </a:solidFill>
                <a:latin typeface="Code"/>
              </a:rPr>
              <a:t>Tallis</a:t>
            </a:r>
            <a:r>
              <a:rPr lang="en-US" sz="1200" dirty="0">
                <a:solidFill>
                  <a:schemeClr val="accent1">
                    <a:lumMod val="20000"/>
                    <a:lumOff val="80000"/>
                  </a:schemeClr>
                </a:solidFill>
                <a:latin typeface="Code"/>
              </a:rPr>
              <a:t> and V. R. </a:t>
            </a:r>
            <a:r>
              <a:rPr lang="en-US" sz="1200" dirty="0" err="1">
                <a:solidFill>
                  <a:schemeClr val="accent1">
                    <a:lumMod val="20000"/>
                    <a:lumOff val="80000"/>
                  </a:schemeClr>
                </a:solidFill>
                <a:latin typeface="Code"/>
              </a:rPr>
              <a:t>Switsur</a:t>
            </a:r>
            <a:r>
              <a:rPr lang="en-US" sz="1200" dirty="0">
                <a:solidFill>
                  <a:schemeClr val="accent1">
                    <a:lumMod val="20000"/>
                    <a:lumOff val="80000"/>
                  </a:schemeClr>
                </a:solidFill>
                <a:latin typeface="Code"/>
              </a:rPr>
              <a:t>. Journal of </a:t>
            </a:r>
            <a:r>
              <a:rPr lang="en-US" sz="1200" dirty="0" err="1">
                <a:solidFill>
                  <a:schemeClr val="accent1">
                    <a:lumMod val="20000"/>
                    <a:lumOff val="80000"/>
                  </a:schemeClr>
                </a:solidFill>
                <a:latin typeface="Code"/>
              </a:rPr>
              <a:t>Ecology,Vol</a:t>
            </a:r>
            <a:r>
              <a:rPr lang="en-US" sz="1200" dirty="0">
                <a:solidFill>
                  <a:schemeClr val="accent1">
                    <a:lumMod val="20000"/>
                    <a:lumOff val="80000"/>
                  </a:schemeClr>
                </a:solidFill>
                <a:latin typeface="Code"/>
              </a:rPr>
              <a:t>. 78, No. 4 (Dec., 1990), pp. 857-883).</a:t>
            </a:r>
          </a:p>
          <a:p>
            <a:endParaRPr lang="en-US" dirty="0">
              <a:solidFill>
                <a:schemeClr val="accent1">
                  <a:lumMod val="20000"/>
                  <a:lumOff val="80000"/>
                </a:schemeClr>
              </a:solidFill>
              <a:latin typeface="Code"/>
            </a:endParaRPr>
          </a:p>
          <a:p>
            <a:r>
              <a:rPr lang="en-US" sz="1600" dirty="0">
                <a:solidFill>
                  <a:schemeClr val="accent1">
                    <a:lumMod val="20000"/>
                    <a:lumOff val="80000"/>
                  </a:schemeClr>
                </a:solidFill>
                <a:latin typeface="Code"/>
              </a:rPr>
              <a:t>Tree remains were detected at fifty-three localities; pine and birch were the commonest species, but willow and oak were also frequent.</a:t>
            </a:r>
          </a:p>
          <a:p>
            <a:endParaRPr lang="en-US" sz="1600" dirty="0">
              <a:solidFill>
                <a:schemeClr val="accent1">
                  <a:lumMod val="20000"/>
                  <a:lumOff val="80000"/>
                </a:schemeClr>
              </a:solidFill>
              <a:latin typeface="Code"/>
            </a:endParaRPr>
          </a:p>
          <a:p>
            <a:r>
              <a:rPr lang="en-US" sz="1600" dirty="0">
                <a:solidFill>
                  <a:schemeClr val="accent1">
                    <a:lumMod val="20000"/>
                    <a:lumOff val="80000"/>
                  </a:schemeClr>
                </a:solidFill>
                <a:latin typeface="Code"/>
              </a:rPr>
              <a:t>Tree remains were recorded at various levels within the soil profile:</a:t>
            </a:r>
          </a:p>
          <a:p>
            <a:pPr marL="720000" indent="-285750">
              <a:buFont typeface="Arial" panose="020B0604020202020204" pitchFamily="34" charset="0"/>
              <a:buChar char="•"/>
            </a:pPr>
            <a:r>
              <a:rPr lang="en-US" sz="1600" dirty="0">
                <a:solidFill>
                  <a:schemeClr val="accent1">
                    <a:lumMod val="20000"/>
                    <a:lumOff val="80000"/>
                  </a:schemeClr>
                </a:solidFill>
                <a:latin typeface="Code"/>
              </a:rPr>
              <a:t>in the mineral soil below the peat;</a:t>
            </a:r>
          </a:p>
          <a:p>
            <a:pPr marL="720000" indent="-285750">
              <a:buFont typeface="Arial" panose="020B0604020202020204" pitchFamily="34" charset="0"/>
              <a:buChar char="•"/>
            </a:pPr>
            <a:r>
              <a:rPr lang="en-US" sz="1600" dirty="0">
                <a:solidFill>
                  <a:schemeClr val="accent1">
                    <a:lumMod val="20000"/>
                    <a:lumOff val="80000"/>
                  </a:schemeClr>
                </a:solidFill>
                <a:latin typeface="Code"/>
              </a:rPr>
              <a:t>at the peat-soil interface;</a:t>
            </a:r>
          </a:p>
          <a:p>
            <a:pPr marL="720000" indent="-285750">
              <a:buFont typeface="Arial" panose="020B0604020202020204" pitchFamily="34" charset="0"/>
              <a:buChar char="•"/>
            </a:pPr>
            <a:r>
              <a:rPr lang="en-US" sz="1600" dirty="0">
                <a:solidFill>
                  <a:schemeClr val="accent1">
                    <a:lumMod val="20000"/>
                    <a:lumOff val="80000"/>
                  </a:schemeClr>
                </a:solidFill>
                <a:latin typeface="Code"/>
              </a:rPr>
              <a:t>embedded 10-30 cm above the peat base;</a:t>
            </a:r>
          </a:p>
          <a:p>
            <a:pPr marL="720000" indent="-285750">
              <a:buFont typeface="Arial" panose="020B0604020202020204" pitchFamily="34" charset="0"/>
              <a:buChar char="•"/>
            </a:pPr>
            <a:r>
              <a:rPr lang="en-US" sz="1600" dirty="0">
                <a:solidFill>
                  <a:schemeClr val="accent1">
                    <a:lumMod val="20000"/>
                    <a:lumOff val="80000"/>
                  </a:schemeClr>
                </a:solidFill>
                <a:latin typeface="Code"/>
              </a:rPr>
              <a:t>embedded half-way up the peat profile.</a:t>
            </a:r>
          </a:p>
          <a:p>
            <a:endParaRPr lang="en-US" sz="1600" dirty="0">
              <a:solidFill>
                <a:schemeClr val="accent1">
                  <a:lumMod val="20000"/>
                  <a:lumOff val="80000"/>
                </a:schemeClr>
              </a:solidFill>
              <a:latin typeface="Code"/>
            </a:endParaRPr>
          </a:p>
          <a:p>
            <a:r>
              <a:rPr lang="en-US" sz="1600" dirty="0">
                <a:solidFill>
                  <a:schemeClr val="accent1">
                    <a:lumMod val="20000"/>
                    <a:lumOff val="80000"/>
                  </a:schemeClr>
                </a:solidFill>
                <a:latin typeface="Code"/>
              </a:rPr>
              <a:t>Most tree remains occurred in the shallower marginal peats, and below 520 m altitude.</a:t>
            </a:r>
          </a:p>
          <a:p>
            <a:endParaRPr lang="en-US" sz="1600" dirty="0">
              <a:solidFill>
                <a:schemeClr val="accent1">
                  <a:lumMod val="20000"/>
                  <a:lumOff val="80000"/>
                </a:schemeClr>
              </a:solidFill>
              <a:latin typeface="Code"/>
            </a:endParaRPr>
          </a:p>
          <a:p>
            <a:r>
              <a:rPr lang="en-US" sz="1600" dirty="0">
                <a:solidFill>
                  <a:schemeClr val="accent1">
                    <a:lumMod val="20000"/>
                    <a:lumOff val="80000"/>
                  </a:schemeClr>
                </a:solidFill>
                <a:latin typeface="Code"/>
              </a:rPr>
              <a:t>Sparse remains were recorded at altitudes up to 610 m (willow), and at the base of peat deposits up to 4. 1 m deep. </a:t>
            </a:r>
          </a:p>
          <a:p>
            <a:endParaRPr lang="en-US" sz="1600" dirty="0">
              <a:solidFill>
                <a:schemeClr val="accent1">
                  <a:lumMod val="20000"/>
                  <a:lumOff val="80000"/>
                </a:schemeClr>
              </a:solidFill>
              <a:latin typeface="Code"/>
            </a:endParaRPr>
          </a:p>
          <a:p>
            <a:r>
              <a:rPr lang="en-US" sz="1600" dirty="0">
                <a:solidFill>
                  <a:schemeClr val="accent1">
                    <a:lumMod val="20000"/>
                    <a:lumOff val="80000"/>
                  </a:schemeClr>
                </a:solidFill>
                <a:latin typeface="Code"/>
              </a:rPr>
              <a:t>Radiocarbon </a:t>
            </a:r>
            <a:r>
              <a:rPr lang="en-US" sz="1600" dirty="0" err="1">
                <a:solidFill>
                  <a:schemeClr val="accent1">
                    <a:lumMod val="20000"/>
                    <a:lumOff val="80000"/>
                  </a:schemeClr>
                </a:solidFill>
                <a:latin typeface="Code"/>
              </a:rPr>
              <a:t>datings</a:t>
            </a:r>
            <a:r>
              <a:rPr lang="en-US" sz="1600" dirty="0">
                <a:solidFill>
                  <a:schemeClr val="accent1">
                    <a:lumMod val="20000"/>
                    <a:lumOff val="80000"/>
                  </a:schemeClr>
                </a:solidFill>
                <a:latin typeface="Code"/>
              </a:rPr>
              <a:t> of fifteen representative samples of tree remains showed three main groups of dates within the period 7675-3995 years B.P. (earlier than 7000 years B.P., 5410-4495 years B.P. and 4340-3995 years B.P.</a:t>
            </a:r>
            <a:endParaRPr lang="en-GB" sz="1600" dirty="0">
              <a:solidFill>
                <a:schemeClr val="accent1">
                  <a:lumMod val="20000"/>
                  <a:lumOff val="80000"/>
                </a:schemeClr>
              </a:solidFill>
            </a:endParaRPr>
          </a:p>
        </p:txBody>
      </p:sp>
    </p:spTree>
    <p:extLst>
      <p:ext uri="{BB962C8B-B14F-4D97-AF65-F5344CB8AC3E}">
        <p14:creationId xmlns:p14="http://schemas.microsoft.com/office/powerpoint/2010/main" val="253800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E494A-D70D-42DC-B82C-BDC9DE95ADBD}"/>
              </a:ext>
            </a:extLst>
          </p:cNvPr>
          <p:cNvSpPr/>
          <p:nvPr/>
        </p:nvSpPr>
        <p:spPr>
          <a:xfrm>
            <a:off x="83675" y="836712"/>
            <a:ext cx="8976650" cy="4981276"/>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6209364B-E4F2-432C-B193-5A50BB2BA4EF}"/>
              </a:ext>
            </a:extLst>
          </p:cNvPr>
          <p:cNvSpPr/>
          <p:nvPr/>
        </p:nvSpPr>
        <p:spPr>
          <a:xfrm>
            <a:off x="3563888" y="836712"/>
            <a:ext cx="1440160"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AAF4A588-FB92-4EF2-B1FD-51640E5D7689}"/>
              </a:ext>
            </a:extLst>
          </p:cNvPr>
          <p:cNvCxnSpPr>
            <a:cxnSpLocks/>
          </p:cNvCxnSpPr>
          <p:nvPr/>
        </p:nvCxnSpPr>
        <p:spPr>
          <a:xfrm>
            <a:off x="611559" y="1040012"/>
            <a:ext cx="0" cy="39731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F73E73-BD32-475A-94A5-648A58E26798}"/>
              </a:ext>
            </a:extLst>
          </p:cNvPr>
          <p:cNvCxnSpPr/>
          <p:nvPr/>
        </p:nvCxnSpPr>
        <p:spPr>
          <a:xfrm>
            <a:off x="899592" y="5229200"/>
            <a:ext cx="77048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C405F8-C6AB-42BA-8A12-E873B85B5D71}"/>
              </a:ext>
            </a:extLst>
          </p:cNvPr>
          <p:cNvCxnSpPr>
            <a:cxnSpLocks/>
          </p:cNvCxnSpPr>
          <p:nvPr/>
        </p:nvCxnSpPr>
        <p:spPr>
          <a:xfrm>
            <a:off x="899592" y="5157192"/>
            <a:ext cx="0" cy="720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A199D9-FF80-4F20-8F6B-4C084ED7EF95}"/>
              </a:ext>
            </a:extLst>
          </p:cNvPr>
          <p:cNvCxnSpPr>
            <a:cxnSpLocks/>
          </p:cNvCxnSpPr>
          <p:nvPr/>
        </p:nvCxnSpPr>
        <p:spPr>
          <a:xfrm>
            <a:off x="2987824" y="5157192"/>
            <a:ext cx="0" cy="720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B1219F-20BC-45B1-98D3-908D4DC29AC3}"/>
              </a:ext>
            </a:extLst>
          </p:cNvPr>
          <p:cNvCxnSpPr>
            <a:cxnSpLocks/>
          </p:cNvCxnSpPr>
          <p:nvPr/>
        </p:nvCxnSpPr>
        <p:spPr>
          <a:xfrm flipH="1">
            <a:off x="4860031" y="5157192"/>
            <a:ext cx="1" cy="720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8F7AA0-8A27-4DC7-B82C-3EBDD7FDFBD2}"/>
              </a:ext>
            </a:extLst>
          </p:cNvPr>
          <p:cNvCxnSpPr>
            <a:cxnSpLocks/>
          </p:cNvCxnSpPr>
          <p:nvPr/>
        </p:nvCxnSpPr>
        <p:spPr>
          <a:xfrm>
            <a:off x="6732240" y="5157191"/>
            <a:ext cx="0" cy="720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EE99DCC-3B00-4A32-A790-111633CD75FB}"/>
              </a:ext>
            </a:extLst>
          </p:cNvPr>
          <p:cNvCxnSpPr>
            <a:cxnSpLocks/>
          </p:cNvCxnSpPr>
          <p:nvPr/>
        </p:nvCxnSpPr>
        <p:spPr>
          <a:xfrm>
            <a:off x="8604448" y="5157191"/>
            <a:ext cx="0" cy="720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10BF1A1-396F-43DF-B43A-E044D32399F8}"/>
              </a:ext>
            </a:extLst>
          </p:cNvPr>
          <p:cNvSpPr txBox="1"/>
          <p:nvPr/>
        </p:nvSpPr>
        <p:spPr>
          <a:xfrm>
            <a:off x="611559" y="5157191"/>
            <a:ext cx="914400" cy="369332"/>
          </a:xfrm>
          <a:prstGeom prst="rect">
            <a:avLst/>
          </a:prstGeom>
          <a:noFill/>
        </p:spPr>
        <p:txBody>
          <a:bodyPr wrap="square" rtlCol="0">
            <a:spAutoFit/>
          </a:bodyPr>
          <a:lstStyle/>
          <a:p>
            <a:r>
              <a:rPr lang="en-GB" dirty="0"/>
              <a:t>9000</a:t>
            </a:r>
          </a:p>
        </p:txBody>
      </p:sp>
      <p:sp>
        <p:nvSpPr>
          <p:cNvPr id="29" name="TextBox 28">
            <a:extLst>
              <a:ext uri="{FF2B5EF4-FFF2-40B4-BE49-F238E27FC236}">
                <a16:creationId xmlns:a16="http://schemas.microsoft.com/office/drawing/2014/main" id="{37773C6F-53BF-4F00-92F3-4252FC3A0A36}"/>
              </a:ext>
            </a:extLst>
          </p:cNvPr>
          <p:cNvSpPr txBox="1"/>
          <p:nvPr/>
        </p:nvSpPr>
        <p:spPr>
          <a:xfrm>
            <a:off x="2627784" y="5179530"/>
            <a:ext cx="914400" cy="369332"/>
          </a:xfrm>
          <a:prstGeom prst="rect">
            <a:avLst/>
          </a:prstGeom>
          <a:noFill/>
        </p:spPr>
        <p:txBody>
          <a:bodyPr wrap="square" rtlCol="0">
            <a:spAutoFit/>
          </a:bodyPr>
          <a:lstStyle/>
          <a:p>
            <a:r>
              <a:rPr lang="en-GB" dirty="0"/>
              <a:t>8000</a:t>
            </a:r>
          </a:p>
        </p:txBody>
      </p:sp>
      <p:sp>
        <p:nvSpPr>
          <p:cNvPr id="30" name="TextBox 29">
            <a:extLst>
              <a:ext uri="{FF2B5EF4-FFF2-40B4-BE49-F238E27FC236}">
                <a16:creationId xmlns:a16="http://schemas.microsoft.com/office/drawing/2014/main" id="{6F5EE1A3-CE09-415A-B4DE-9BF51921E2EA}"/>
              </a:ext>
            </a:extLst>
          </p:cNvPr>
          <p:cNvSpPr txBox="1"/>
          <p:nvPr/>
        </p:nvSpPr>
        <p:spPr>
          <a:xfrm>
            <a:off x="4513400" y="5240730"/>
            <a:ext cx="914400" cy="369332"/>
          </a:xfrm>
          <a:prstGeom prst="rect">
            <a:avLst/>
          </a:prstGeom>
          <a:noFill/>
        </p:spPr>
        <p:txBody>
          <a:bodyPr wrap="square" rtlCol="0">
            <a:spAutoFit/>
          </a:bodyPr>
          <a:lstStyle/>
          <a:p>
            <a:r>
              <a:rPr lang="en-GB" dirty="0"/>
              <a:t>7000</a:t>
            </a:r>
          </a:p>
        </p:txBody>
      </p:sp>
      <p:sp>
        <p:nvSpPr>
          <p:cNvPr id="31" name="TextBox 30">
            <a:extLst>
              <a:ext uri="{FF2B5EF4-FFF2-40B4-BE49-F238E27FC236}">
                <a16:creationId xmlns:a16="http://schemas.microsoft.com/office/drawing/2014/main" id="{635F1E3B-C277-4C77-8DCF-7FB87B1F4C26}"/>
              </a:ext>
            </a:extLst>
          </p:cNvPr>
          <p:cNvSpPr txBox="1"/>
          <p:nvPr/>
        </p:nvSpPr>
        <p:spPr>
          <a:xfrm>
            <a:off x="6338047" y="5232687"/>
            <a:ext cx="914400" cy="369332"/>
          </a:xfrm>
          <a:prstGeom prst="rect">
            <a:avLst/>
          </a:prstGeom>
          <a:noFill/>
        </p:spPr>
        <p:txBody>
          <a:bodyPr wrap="square" rtlCol="0">
            <a:spAutoFit/>
          </a:bodyPr>
          <a:lstStyle/>
          <a:p>
            <a:r>
              <a:rPr lang="en-GB" dirty="0"/>
              <a:t>6000</a:t>
            </a:r>
          </a:p>
        </p:txBody>
      </p:sp>
      <p:sp>
        <p:nvSpPr>
          <p:cNvPr id="32" name="TextBox 31">
            <a:extLst>
              <a:ext uri="{FF2B5EF4-FFF2-40B4-BE49-F238E27FC236}">
                <a16:creationId xmlns:a16="http://schemas.microsoft.com/office/drawing/2014/main" id="{9C583037-5B75-4B30-9631-9148CC6CA5EE}"/>
              </a:ext>
            </a:extLst>
          </p:cNvPr>
          <p:cNvSpPr txBox="1"/>
          <p:nvPr/>
        </p:nvSpPr>
        <p:spPr>
          <a:xfrm>
            <a:off x="8229600" y="5193195"/>
            <a:ext cx="914400" cy="369332"/>
          </a:xfrm>
          <a:prstGeom prst="rect">
            <a:avLst/>
          </a:prstGeom>
          <a:noFill/>
        </p:spPr>
        <p:txBody>
          <a:bodyPr wrap="square" rtlCol="0">
            <a:spAutoFit/>
          </a:bodyPr>
          <a:lstStyle/>
          <a:p>
            <a:r>
              <a:rPr lang="en-GB" dirty="0"/>
              <a:t>5000</a:t>
            </a:r>
          </a:p>
        </p:txBody>
      </p:sp>
      <p:sp>
        <p:nvSpPr>
          <p:cNvPr id="33" name="TextBox 32">
            <a:extLst>
              <a:ext uri="{FF2B5EF4-FFF2-40B4-BE49-F238E27FC236}">
                <a16:creationId xmlns:a16="http://schemas.microsoft.com/office/drawing/2014/main" id="{F805C471-3A7F-4F7A-9032-2DAC233C68B5}"/>
              </a:ext>
            </a:extLst>
          </p:cNvPr>
          <p:cNvSpPr txBox="1"/>
          <p:nvPr/>
        </p:nvSpPr>
        <p:spPr>
          <a:xfrm>
            <a:off x="4385784" y="5467702"/>
            <a:ext cx="797078" cy="307777"/>
          </a:xfrm>
          <a:prstGeom prst="rect">
            <a:avLst/>
          </a:prstGeom>
          <a:noFill/>
        </p:spPr>
        <p:txBody>
          <a:bodyPr wrap="none" rtlCol="0">
            <a:spAutoFit/>
          </a:bodyPr>
          <a:lstStyle/>
          <a:p>
            <a:r>
              <a:rPr lang="en-GB" sz="1400" dirty="0"/>
              <a:t>Years BP</a:t>
            </a:r>
          </a:p>
        </p:txBody>
      </p:sp>
      <p:sp>
        <p:nvSpPr>
          <p:cNvPr id="35" name="TextBox 34">
            <a:extLst>
              <a:ext uri="{FF2B5EF4-FFF2-40B4-BE49-F238E27FC236}">
                <a16:creationId xmlns:a16="http://schemas.microsoft.com/office/drawing/2014/main" id="{F1815D33-4AE5-4FA1-A0A4-E9FBCE70DB83}"/>
              </a:ext>
            </a:extLst>
          </p:cNvPr>
          <p:cNvSpPr txBox="1"/>
          <p:nvPr/>
        </p:nvSpPr>
        <p:spPr>
          <a:xfrm rot="10800000">
            <a:off x="132174" y="2184693"/>
            <a:ext cx="430887" cy="1574214"/>
          </a:xfrm>
          <a:prstGeom prst="rect">
            <a:avLst/>
          </a:prstGeom>
          <a:noFill/>
        </p:spPr>
        <p:txBody>
          <a:bodyPr vert="eaVert" wrap="none" rtlCol="0">
            <a:spAutoFit/>
          </a:bodyPr>
          <a:lstStyle/>
          <a:p>
            <a:r>
              <a:rPr lang="en-GB" sz="1600" dirty="0"/>
              <a:t>Pollen abundance</a:t>
            </a:r>
          </a:p>
        </p:txBody>
      </p:sp>
      <p:sp>
        <p:nvSpPr>
          <p:cNvPr id="36" name="Freeform: Shape 35">
            <a:extLst>
              <a:ext uri="{FF2B5EF4-FFF2-40B4-BE49-F238E27FC236}">
                <a16:creationId xmlns:a16="http://schemas.microsoft.com/office/drawing/2014/main" id="{63EF3036-3F38-4D26-A03B-2E189248C574}"/>
              </a:ext>
            </a:extLst>
          </p:cNvPr>
          <p:cNvSpPr/>
          <p:nvPr/>
        </p:nvSpPr>
        <p:spPr>
          <a:xfrm>
            <a:off x="636494" y="1264024"/>
            <a:ext cx="7978588" cy="708211"/>
          </a:xfrm>
          <a:custGeom>
            <a:avLst/>
            <a:gdLst>
              <a:gd name="connsiteX0" fmla="*/ 0 w 7978588"/>
              <a:gd name="connsiteY0" fmla="*/ 708211 h 708211"/>
              <a:gd name="connsiteX1" fmla="*/ 62753 w 7978588"/>
              <a:gd name="connsiteY1" fmla="*/ 681317 h 708211"/>
              <a:gd name="connsiteX2" fmla="*/ 89647 w 7978588"/>
              <a:gd name="connsiteY2" fmla="*/ 672352 h 708211"/>
              <a:gd name="connsiteX3" fmla="*/ 143435 w 7978588"/>
              <a:gd name="connsiteY3" fmla="*/ 636494 h 708211"/>
              <a:gd name="connsiteX4" fmla="*/ 197224 w 7978588"/>
              <a:gd name="connsiteY4" fmla="*/ 609600 h 708211"/>
              <a:gd name="connsiteX5" fmla="*/ 277906 w 7978588"/>
              <a:gd name="connsiteY5" fmla="*/ 555811 h 708211"/>
              <a:gd name="connsiteX6" fmla="*/ 304800 w 7978588"/>
              <a:gd name="connsiteY6" fmla="*/ 537882 h 708211"/>
              <a:gd name="connsiteX7" fmla="*/ 358588 w 7978588"/>
              <a:gd name="connsiteY7" fmla="*/ 519952 h 708211"/>
              <a:gd name="connsiteX8" fmla="*/ 403412 w 7978588"/>
              <a:gd name="connsiteY8" fmla="*/ 484094 h 708211"/>
              <a:gd name="connsiteX9" fmla="*/ 421341 w 7978588"/>
              <a:gd name="connsiteY9" fmla="*/ 466164 h 708211"/>
              <a:gd name="connsiteX10" fmla="*/ 475130 w 7978588"/>
              <a:gd name="connsiteY10" fmla="*/ 430305 h 708211"/>
              <a:gd name="connsiteX11" fmla="*/ 528918 w 7978588"/>
              <a:gd name="connsiteY11" fmla="*/ 394447 h 708211"/>
              <a:gd name="connsiteX12" fmla="*/ 537882 w 7978588"/>
              <a:gd name="connsiteY12" fmla="*/ 367552 h 708211"/>
              <a:gd name="connsiteX13" fmla="*/ 600635 w 7978588"/>
              <a:gd name="connsiteY13" fmla="*/ 349623 h 708211"/>
              <a:gd name="connsiteX14" fmla="*/ 627530 w 7978588"/>
              <a:gd name="connsiteY14" fmla="*/ 331694 h 708211"/>
              <a:gd name="connsiteX15" fmla="*/ 663388 w 7978588"/>
              <a:gd name="connsiteY15" fmla="*/ 313764 h 708211"/>
              <a:gd name="connsiteX16" fmla="*/ 681318 w 7978588"/>
              <a:gd name="connsiteY16" fmla="*/ 295835 h 708211"/>
              <a:gd name="connsiteX17" fmla="*/ 735106 w 7978588"/>
              <a:gd name="connsiteY17" fmla="*/ 277905 h 708211"/>
              <a:gd name="connsiteX18" fmla="*/ 762000 w 7978588"/>
              <a:gd name="connsiteY18" fmla="*/ 268941 h 708211"/>
              <a:gd name="connsiteX19" fmla="*/ 788894 w 7978588"/>
              <a:gd name="connsiteY19" fmla="*/ 259976 h 708211"/>
              <a:gd name="connsiteX20" fmla="*/ 833718 w 7978588"/>
              <a:gd name="connsiteY20" fmla="*/ 251011 h 708211"/>
              <a:gd name="connsiteX21" fmla="*/ 959224 w 7978588"/>
              <a:gd name="connsiteY21" fmla="*/ 233082 h 708211"/>
              <a:gd name="connsiteX22" fmla="*/ 1075765 w 7978588"/>
              <a:gd name="connsiteY22" fmla="*/ 206188 h 708211"/>
              <a:gd name="connsiteX23" fmla="*/ 1138518 w 7978588"/>
              <a:gd name="connsiteY23" fmla="*/ 188258 h 708211"/>
              <a:gd name="connsiteX24" fmla="*/ 1210235 w 7978588"/>
              <a:gd name="connsiteY24" fmla="*/ 179294 h 708211"/>
              <a:gd name="connsiteX25" fmla="*/ 1237130 w 7978588"/>
              <a:gd name="connsiteY25" fmla="*/ 170329 h 708211"/>
              <a:gd name="connsiteX26" fmla="*/ 1281953 w 7978588"/>
              <a:gd name="connsiteY26" fmla="*/ 161364 h 708211"/>
              <a:gd name="connsiteX27" fmla="*/ 1317812 w 7978588"/>
              <a:gd name="connsiteY27" fmla="*/ 152400 h 708211"/>
              <a:gd name="connsiteX28" fmla="*/ 1344706 w 7978588"/>
              <a:gd name="connsiteY28" fmla="*/ 134470 h 708211"/>
              <a:gd name="connsiteX29" fmla="*/ 1479177 w 7978588"/>
              <a:gd name="connsiteY29" fmla="*/ 107576 h 708211"/>
              <a:gd name="connsiteX30" fmla="*/ 1506071 w 7978588"/>
              <a:gd name="connsiteY30" fmla="*/ 98611 h 708211"/>
              <a:gd name="connsiteX31" fmla="*/ 1550894 w 7978588"/>
              <a:gd name="connsiteY31" fmla="*/ 89647 h 708211"/>
              <a:gd name="connsiteX32" fmla="*/ 2312894 w 7978588"/>
              <a:gd name="connsiteY32" fmla="*/ 80682 h 708211"/>
              <a:gd name="connsiteX33" fmla="*/ 2492188 w 7978588"/>
              <a:gd name="connsiteY33" fmla="*/ 71717 h 708211"/>
              <a:gd name="connsiteX34" fmla="*/ 2519082 w 7978588"/>
              <a:gd name="connsiteY34" fmla="*/ 62752 h 708211"/>
              <a:gd name="connsiteX35" fmla="*/ 2644588 w 7978588"/>
              <a:gd name="connsiteY35" fmla="*/ 53788 h 708211"/>
              <a:gd name="connsiteX36" fmla="*/ 2895600 w 7978588"/>
              <a:gd name="connsiteY36" fmla="*/ 35858 h 708211"/>
              <a:gd name="connsiteX37" fmla="*/ 3325906 w 7978588"/>
              <a:gd name="connsiteY37" fmla="*/ 26894 h 708211"/>
              <a:gd name="connsiteX38" fmla="*/ 3550024 w 7978588"/>
              <a:gd name="connsiteY38" fmla="*/ 8964 h 708211"/>
              <a:gd name="connsiteX39" fmla="*/ 3792071 w 7978588"/>
              <a:gd name="connsiteY39" fmla="*/ 0 h 708211"/>
              <a:gd name="connsiteX40" fmla="*/ 6203577 w 7978588"/>
              <a:gd name="connsiteY40" fmla="*/ 8964 h 708211"/>
              <a:gd name="connsiteX41" fmla="*/ 6230471 w 7978588"/>
              <a:gd name="connsiteY41" fmla="*/ 17929 h 708211"/>
              <a:gd name="connsiteX42" fmla="*/ 6311153 w 7978588"/>
              <a:gd name="connsiteY42" fmla="*/ 26894 h 708211"/>
              <a:gd name="connsiteX43" fmla="*/ 6481482 w 7978588"/>
              <a:gd name="connsiteY43" fmla="*/ 44823 h 708211"/>
              <a:gd name="connsiteX44" fmla="*/ 6526306 w 7978588"/>
              <a:gd name="connsiteY44" fmla="*/ 53788 h 708211"/>
              <a:gd name="connsiteX45" fmla="*/ 6606988 w 7978588"/>
              <a:gd name="connsiteY45" fmla="*/ 62752 h 708211"/>
              <a:gd name="connsiteX46" fmla="*/ 6660777 w 7978588"/>
              <a:gd name="connsiteY46" fmla="*/ 71717 h 708211"/>
              <a:gd name="connsiteX47" fmla="*/ 6866965 w 7978588"/>
              <a:gd name="connsiteY47" fmla="*/ 89647 h 708211"/>
              <a:gd name="connsiteX48" fmla="*/ 6929718 w 7978588"/>
              <a:gd name="connsiteY48" fmla="*/ 98611 h 708211"/>
              <a:gd name="connsiteX49" fmla="*/ 7064188 w 7978588"/>
              <a:gd name="connsiteY49" fmla="*/ 107576 h 708211"/>
              <a:gd name="connsiteX50" fmla="*/ 7978588 w 7978588"/>
              <a:gd name="connsiteY50" fmla="*/ 116541 h 70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978588" h="708211">
                <a:moveTo>
                  <a:pt x="0" y="708211"/>
                </a:moveTo>
                <a:cubicBezTo>
                  <a:pt x="104855" y="687242"/>
                  <a:pt x="5348" y="715761"/>
                  <a:pt x="62753" y="681317"/>
                </a:cubicBezTo>
                <a:cubicBezTo>
                  <a:pt x="70856" y="676455"/>
                  <a:pt x="81387" y="676941"/>
                  <a:pt x="89647" y="672352"/>
                </a:cubicBezTo>
                <a:cubicBezTo>
                  <a:pt x="108484" y="661887"/>
                  <a:pt x="122993" y="643308"/>
                  <a:pt x="143435" y="636494"/>
                </a:cubicBezTo>
                <a:cubicBezTo>
                  <a:pt x="168825" y="628031"/>
                  <a:pt x="175836" y="628314"/>
                  <a:pt x="197224" y="609600"/>
                </a:cubicBezTo>
                <a:cubicBezTo>
                  <a:pt x="261467" y="553387"/>
                  <a:pt x="215304" y="571462"/>
                  <a:pt x="277906" y="555811"/>
                </a:cubicBezTo>
                <a:cubicBezTo>
                  <a:pt x="286871" y="549835"/>
                  <a:pt x="294954" y="542258"/>
                  <a:pt x="304800" y="537882"/>
                </a:cubicBezTo>
                <a:cubicBezTo>
                  <a:pt x="322070" y="530206"/>
                  <a:pt x="358588" y="519952"/>
                  <a:pt x="358588" y="519952"/>
                </a:cubicBezTo>
                <a:cubicBezTo>
                  <a:pt x="401889" y="476653"/>
                  <a:pt x="346856" y="529340"/>
                  <a:pt x="403412" y="484094"/>
                </a:cubicBezTo>
                <a:cubicBezTo>
                  <a:pt x="410012" y="478814"/>
                  <a:pt x="414579" y="471235"/>
                  <a:pt x="421341" y="466164"/>
                </a:cubicBezTo>
                <a:cubicBezTo>
                  <a:pt x="438580" y="453235"/>
                  <a:pt x="459893" y="445542"/>
                  <a:pt x="475130" y="430305"/>
                </a:cubicBezTo>
                <a:cubicBezTo>
                  <a:pt x="508706" y="396729"/>
                  <a:pt x="489997" y="407420"/>
                  <a:pt x="528918" y="394447"/>
                </a:cubicBezTo>
                <a:cubicBezTo>
                  <a:pt x="531906" y="385482"/>
                  <a:pt x="531200" y="374234"/>
                  <a:pt x="537882" y="367552"/>
                </a:cubicBezTo>
                <a:cubicBezTo>
                  <a:pt x="542166" y="363268"/>
                  <a:pt x="600328" y="349700"/>
                  <a:pt x="600635" y="349623"/>
                </a:cubicBezTo>
                <a:cubicBezTo>
                  <a:pt x="609600" y="343647"/>
                  <a:pt x="618175" y="337040"/>
                  <a:pt x="627530" y="331694"/>
                </a:cubicBezTo>
                <a:cubicBezTo>
                  <a:pt x="639133" y="325064"/>
                  <a:pt x="652269" y="321177"/>
                  <a:pt x="663388" y="313764"/>
                </a:cubicBezTo>
                <a:cubicBezTo>
                  <a:pt x="670421" y="309076"/>
                  <a:pt x="673758" y="299615"/>
                  <a:pt x="681318" y="295835"/>
                </a:cubicBezTo>
                <a:cubicBezTo>
                  <a:pt x="698222" y="287383"/>
                  <a:pt x="717177" y="283881"/>
                  <a:pt x="735106" y="277905"/>
                </a:cubicBezTo>
                <a:lnTo>
                  <a:pt x="762000" y="268941"/>
                </a:lnTo>
                <a:cubicBezTo>
                  <a:pt x="770965" y="265953"/>
                  <a:pt x="779628" y="261829"/>
                  <a:pt x="788894" y="259976"/>
                </a:cubicBezTo>
                <a:cubicBezTo>
                  <a:pt x="803835" y="256988"/>
                  <a:pt x="818667" y="253387"/>
                  <a:pt x="833718" y="251011"/>
                </a:cubicBezTo>
                <a:cubicBezTo>
                  <a:pt x="875461" y="244420"/>
                  <a:pt x="959224" y="233082"/>
                  <a:pt x="959224" y="233082"/>
                </a:cubicBezTo>
                <a:cubicBezTo>
                  <a:pt x="1033058" y="208470"/>
                  <a:pt x="994303" y="217825"/>
                  <a:pt x="1075765" y="206188"/>
                </a:cubicBezTo>
                <a:cubicBezTo>
                  <a:pt x="1097080" y="199083"/>
                  <a:pt x="1116005" y="192010"/>
                  <a:pt x="1138518" y="188258"/>
                </a:cubicBezTo>
                <a:cubicBezTo>
                  <a:pt x="1162282" y="184297"/>
                  <a:pt x="1186329" y="182282"/>
                  <a:pt x="1210235" y="179294"/>
                </a:cubicBezTo>
                <a:cubicBezTo>
                  <a:pt x="1219200" y="176306"/>
                  <a:pt x="1227962" y="172621"/>
                  <a:pt x="1237130" y="170329"/>
                </a:cubicBezTo>
                <a:cubicBezTo>
                  <a:pt x="1251912" y="166633"/>
                  <a:pt x="1267079" y="164669"/>
                  <a:pt x="1281953" y="161364"/>
                </a:cubicBezTo>
                <a:cubicBezTo>
                  <a:pt x="1293980" y="158691"/>
                  <a:pt x="1305859" y="155388"/>
                  <a:pt x="1317812" y="152400"/>
                </a:cubicBezTo>
                <a:cubicBezTo>
                  <a:pt x="1326777" y="146423"/>
                  <a:pt x="1334580" y="138152"/>
                  <a:pt x="1344706" y="134470"/>
                </a:cubicBezTo>
                <a:cubicBezTo>
                  <a:pt x="1389454" y="118198"/>
                  <a:pt x="1432734" y="114211"/>
                  <a:pt x="1479177" y="107576"/>
                </a:cubicBezTo>
                <a:cubicBezTo>
                  <a:pt x="1488142" y="104588"/>
                  <a:pt x="1496904" y="100903"/>
                  <a:pt x="1506071" y="98611"/>
                </a:cubicBezTo>
                <a:cubicBezTo>
                  <a:pt x="1520853" y="94916"/>
                  <a:pt x="1535661" y="89986"/>
                  <a:pt x="1550894" y="89647"/>
                </a:cubicBezTo>
                <a:cubicBezTo>
                  <a:pt x="1804849" y="84004"/>
                  <a:pt x="2058894" y="83670"/>
                  <a:pt x="2312894" y="80682"/>
                </a:cubicBezTo>
                <a:cubicBezTo>
                  <a:pt x="2372659" y="77694"/>
                  <a:pt x="2432574" y="76901"/>
                  <a:pt x="2492188" y="71717"/>
                </a:cubicBezTo>
                <a:cubicBezTo>
                  <a:pt x="2501602" y="70898"/>
                  <a:pt x="2509697" y="63856"/>
                  <a:pt x="2519082" y="62752"/>
                </a:cubicBezTo>
                <a:cubicBezTo>
                  <a:pt x="2560737" y="57852"/>
                  <a:pt x="2602770" y="57005"/>
                  <a:pt x="2644588" y="53788"/>
                </a:cubicBezTo>
                <a:cubicBezTo>
                  <a:pt x="2729534" y="47254"/>
                  <a:pt x="2809937" y="38535"/>
                  <a:pt x="2895600" y="35858"/>
                </a:cubicBezTo>
                <a:cubicBezTo>
                  <a:pt x="3038996" y="31377"/>
                  <a:pt x="3182471" y="29882"/>
                  <a:pt x="3325906" y="26894"/>
                </a:cubicBezTo>
                <a:cubicBezTo>
                  <a:pt x="3414761" y="-2725"/>
                  <a:pt x="3346639" y="17265"/>
                  <a:pt x="3550024" y="8964"/>
                </a:cubicBezTo>
                <a:lnTo>
                  <a:pt x="3792071" y="0"/>
                </a:lnTo>
                <a:lnTo>
                  <a:pt x="6203577" y="8964"/>
                </a:lnTo>
                <a:cubicBezTo>
                  <a:pt x="6213026" y="9033"/>
                  <a:pt x="6221150" y="16375"/>
                  <a:pt x="6230471" y="17929"/>
                </a:cubicBezTo>
                <a:cubicBezTo>
                  <a:pt x="6257162" y="22378"/>
                  <a:pt x="6284242" y="24061"/>
                  <a:pt x="6311153" y="26894"/>
                </a:cubicBezTo>
                <a:lnTo>
                  <a:pt x="6481482" y="44823"/>
                </a:lnTo>
                <a:cubicBezTo>
                  <a:pt x="6496566" y="46978"/>
                  <a:pt x="6511222" y="51633"/>
                  <a:pt x="6526306" y="53788"/>
                </a:cubicBezTo>
                <a:cubicBezTo>
                  <a:pt x="6553094" y="57615"/>
                  <a:pt x="6580166" y="59176"/>
                  <a:pt x="6606988" y="62752"/>
                </a:cubicBezTo>
                <a:cubicBezTo>
                  <a:pt x="6625006" y="65154"/>
                  <a:pt x="6642696" y="69847"/>
                  <a:pt x="6660777" y="71717"/>
                </a:cubicBezTo>
                <a:cubicBezTo>
                  <a:pt x="6729399" y="78816"/>
                  <a:pt x="6798670" y="79891"/>
                  <a:pt x="6866965" y="89647"/>
                </a:cubicBezTo>
                <a:cubicBezTo>
                  <a:pt x="6887883" y="92635"/>
                  <a:pt x="6908675" y="96698"/>
                  <a:pt x="6929718" y="98611"/>
                </a:cubicBezTo>
                <a:cubicBezTo>
                  <a:pt x="6974456" y="102678"/>
                  <a:pt x="7019334" y="105084"/>
                  <a:pt x="7064188" y="107576"/>
                </a:cubicBezTo>
                <a:cubicBezTo>
                  <a:pt x="7432786" y="128054"/>
                  <a:pt x="7426314" y="116541"/>
                  <a:pt x="7978588" y="116541"/>
                </a:cubicBez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A4440FB9-C923-45FD-8CDF-C85648031BF9}"/>
              </a:ext>
            </a:extLst>
          </p:cNvPr>
          <p:cNvSpPr/>
          <p:nvPr/>
        </p:nvSpPr>
        <p:spPr>
          <a:xfrm>
            <a:off x="654424" y="1727709"/>
            <a:ext cx="7969623" cy="2987726"/>
          </a:xfrm>
          <a:custGeom>
            <a:avLst/>
            <a:gdLst>
              <a:gd name="connsiteX0" fmla="*/ 0 w 7969623"/>
              <a:gd name="connsiteY0" fmla="*/ 2987726 h 2987726"/>
              <a:gd name="connsiteX1" fmla="*/ 197223 w 7969623"/>
              <a:gd name="connsiteY1" fmla="*/ 2978762 h 2987726"/>
              <a:gd name="connsiteX2" fmla="*/ 277905 w 7969623"/>
              <a:gd name="connsiteY2" fmla="*/ 2942903 h 2987726"/>
              <a:gd name="connsiteX3" fmla="*/ 313764 w 7969623"/>
              <a:gd name="connsiteY3" fmla="*/ 2933938 h 2987726"/>
              <a:gd name="connsiteX4" fmla="*/ 322729 w 7969623"/>
              <a:gd name="connsiteY4" fmla="*/ 2907044 h 2987726"/>
              <a:gd name="connsiteX5" fmla="*/ 349623 w 7969623"/>
              <a:gd name="connsiteY5" fmla="*/ 2889115 h 2987726"/>
              <a:gd name="connsiteX6" fmla="*/ 367552 w 7969623"/>
              <a:gd name="connsiteY6" fmla="*/ 2871185 h 2987726"/>
              <a:gd name="connsiteX7" fmla="*/ 430305 w 7969623"/>
              <a:gd name="connsiteY7" fmla="*/ 2799467 h 2987726"/>
              <a:gd name="connsiteX8" fmla="*/ 457200 w 7969623"/>
              <a:gd name="connsiteY8" fmla="*/ 2772573 h 2987726"/>
              <a:gd name="connsiteX9" fmla="*/ 484094 w 7969623"/>
              <a:gd name="connsiteY9" fmla="*/ 2754644 h 2987726"/>
              <a:gd name="connsiteX10" fmla="*/ 537882 w 7969623"/>
              <a:gd name="connsiteY10" fmla="*/ 2718785 h 2987726"/>
              <a:gd name="connsiteX11" fmla="*/ 618564 w 7969623"/>
              <a:gd name="connsiteY11" fmla="*/ 2656032 h 2987726"/>
              <a:gd name="connsiteX12" fmla="*/ 672352 w 7969623"/>
              <a:gd name="connsiteY12" fmla="*/ 2638103 h 2987726"/>
              <a:gd name="connsiteX13" fmla="*/ 726141 w 7969623"/>
              <a:gd name="connsiteY13" fmla="*/ 2602244 h 2987726"/>
              <a:gd name="connsiteX14" fmla="*/ 753035 w 7969623"/>
              <a:gd name="connsiteY14" fmla="*/ 2593279 h 2987726"/>
              <a:gd name="connsiteX15" fmla="*/ 797858 w 7969623"/>
              <a:gd name="connsiteY15" fmla="*/ 2557420 h 2987726"/>
              <a:gd name="connsiteX16" fmla="*/ 824752 w 7969623"/>
              <a:gd name="connsiteY16" fmla="*/ 2539491 h 2987726"/>
              <a:gd name="connsiteX17" fmla="*/ 842682 w 7969623"/>
              <a:gd name="connsiteY17" fmla="*/ 2521562 h 2987726"/>
              <a:gd name="connsiteX18" fmla="*/ 878541 w 7969623"/>
              <a:gd name="connsiteY18" fmla="*/ 2467773 h 2987726"/>
              <a:gd name="connsiteX19" fmla="*/ 905435 w 7969623"/>
              <a:gd name="connsiteY19" fmla="*/ 2449844 h 2987726"/>
              <a:gd name="connsiteX20" fmla="*/ 914400 w 7969623"/>
              <a:gd name="connsiteY20" fmla="*/ 2422950 h 2987726"/>
              <a:gd name="connsiteX21" fmla="*/ 995082 w 7969623"/>
              <a:gd name="connsiteY21" fmla="*/ 2351232 h 2987726"/>
              <a:gd name="connsiteX22" fmla="*/ 1021976 w 7969623"/>
              <a:gd name="connsiteY22" fmla="*/ 2342267 h 2987726"/>
              <a:gd name="connsiteX23" fmla="*/ 1057835 w 7969623"/>
              <a:gd name="connsiteY23" fmla="*/ 2297444 h 2987726"/>
              <a:gd name="connsiteX24" fmla="*/ 1084729 w 7969623"/>
              <a:gd name="connsiteY24" fmla="*/ 2270550 h 2987726"/>
              <a:gd name="connsiteX25" fmla="*/ 1138517 w 7969623"/>
              <a:gd name="connsiteY25" fmla="*/ 2243656 h 2987726"/>
              <a:gd name="connsiteX26" fmla="*/ 1192305 w 7969623"/>
              <a:gd name="connsiteY26" fmla="*/ 2207797 h 2987726"/>
              <a:gd name="connsiteX27" fmla="*/ 1246094 w 7969623"/>
              <a:gd name="connsiteY27" fmla="*/ 2162973 h 2987726"/>
              <a:gd name="connsiteX28" fmla="*/ 1308847 w 7969623"/>
              <a:gd name="connsiteY28" fmla="*/ 2118150 h 2987726"/>
              <a:gd name="connsiteX29" fmla="*/ 1362635 w 7969623"/>
              <a:gd name="connsiteY29" fmla="*/ 2073326 h 2987726"/>
              <a:gd name="connsiteX30" fmla="*/ 1389529 w 7969623"/>
              <a:gd name="connsiteY30" fmla="*/ 2064362 h 2987726"/>
              <a:gd name="connsiteX31" fmla="*/ 1434352 w 7969623"/>
              <a:gd name="connsiteY31" fmla="*/ 2019538 h 2987726"/>
              <a:gd name="connsiteX32" fmla="*/ 1452282 w 7969623"/>
              <a:gd name="connsiteY32" fmla="*/ 1992644 h 2987726"/>
              <a:gd name="connsiteX33" fmla="*/ 1479176 w 7969623"/>
              <a:gd name="connsiteY33" fmla="*/ 1983679 h 2987726"/>
              <a:gd name="connsiteX34" fmla="*/ 1524000 w 7969623"/>
              <a:gd name="connsiteY34" fmla="*/ 1947820 h 2987726"/>
              <a:gd name="connsiteX35" fmla="*/ 1550894 w 7969623"/>
              <a:gd name="connsiteY35" fmla="*/ 1929891 h 2987726"/>
              <a:gd name="connsiteX36" fmla="*/ 1622611 w 7969623"/>
              <a:gd name="connsiteY36" fmla="*/ 1876103 h 2987726"/>
              <a:gd name="connsiteX37" fmla="*/ 1640541 w 7969623"/>
              <a:gd name="connsiteY37" fmla="*/ 1858173 h 2987726"/>
              <a:gd name="connsiteX38" fmla="*/ 1667435 w 7969623"/>
              <a:gd name="connsiteY38" fmla="*/ 1840244 h 2987726"/>
              <a:gd name="connsiteX39" fmla="*/ 1703294 w 7969623"/>
              <a:gd name="connsiteY39" fmla="*/ 1813350 h 2987726"/>
              <a:gd name="connsiteX40" fmla="*/ 1721223 w 7969623"/>
              <a:gd name="connsiteY40" fmla="*/ 1795420 h 2987726"/>
              <a:gd name="connsiteX41" fmla="*/ 1775011 w 7969623"/>
              <a:gd name="connsiteY41" fmla="*/ 1759562 h 2987726"/>
              <a:gd name="connsiteX42" fmla="*/ 1801905 w 7969623"/>
              <a:gd name="connsiteY42" fmla="*/ 1741632 h 2987726"/>
              <a:gd name="connsiteX43" fmla="*/ 1864658 w 7969623"/>
              <a:gd name="connsiteY43" fmla="*/ 1705773 h 2987726"/>
              <a:gd name="connsiteX44" fmla="*/ 1882588 w 7969623"/>
              <a:gd name="connsiteY44" fmla="*/ 1687844 h 2987726"/>
              <a:gd name="connsiteX45" fmla="*/ 1936376 w 7969623"/>
              <a:gd name="connsiteY45" fmla="*/ 1651985 h 2987726"/>
              <a:gd name="connsiteX46" fmla="*/ 1990164 w 7969623"/>
              <a:gd name="connsiteY46" fmla="*/ 1607162 h 2987726"/>
              <a:gd name="connsiteX47" fmla="*/ 2026023 w 7969623"/>
              <a:gd name="connsiteY47" fmla="*/ 1589232 h 2987726"/>
              <a:gd name="connsiteX48" fmla="*/ 2061882 w 7969623"/>
              <a:gd name="connsiteY48" fmla="*/ 1562338 h 2987726"/>
              <a:gd name="connsiteX49" fmla="*/ 2115670 w 7969623"/>
              <a:gd name="connsiteY49" fmla="*/ 1526479 h 2987726"/>
              <a:gd name="connsiteX50" fmla="*/ 2178423 w 7969623"/>
              <a:gd name="connsiteY50" fmla="*/ 1481656 h 2987726"/>
              <a:gd name="connsiteX51" fmla="*/ 2196352 w 7969623"/>
              <a:gd name="connsiteY51" fmla="*/ 1463726 h 2987726"/>
              <a:gd name="connsiteX52" fmla="*/ 2214282 w 7969623"/>
              <a:gd name="connsiteY52" fmla="*/ 1436832 h 2987726"/>
              <a:gd name="connsiteX53" fmla="*/ 2241176 w 7969623"/>
              <a:gd name="connsiteY53" fmla="*/ 1427867 h 2987726"/>
              <a:gd name="connsiteX54" fmla="*/ 2277035 w 7969623"/>
              <a:gd name="connsiteY54" fmla="*/ 1409938 h 2987726"/>
              <a:gd name="connsiteX55" fmla="*/ 2294964 w 7969623"/>
              <a:gd name="connsiteY55" fmla="*/ 1383044 h 2987726"/>
              <a:gd name="connsiteX56" fmla="*/ 2321858 w 7969623"/>
              <a:gd name="connsiteY56" fmla="*/ 1374079 h 2987726"/>
              <a:gd name="connsiteX57" fmla="*/ 2339788 w 7969623"/>
              <a:gd name="connsiteY57" fmla="*/ 1356150 h 2987726"/>
              <a:gd name="connsiteX58" fmla="*/ 2366682 w 7969623"/>
              <a:gd name="connsiteY58" fmla="*/ 1338220 h 2987726"/>
              <a:gd name="connsiteX59" fmla="*/ 2402541 w 7969623"/>
              <a:gd name="connsiteY59" fmla="*/ 1302362 h 2987726"/>
              <a:gd name="connsiteX60" fmla="*/ 2429435 w 7969623"/>
              <a:gd name="connsiteY60" fmla="*/ 1284432 h 2987726"/>
              <a:gd name="connsiteX61" fmla="*/ 2456329 w 7969623"/>
              <a:gd name="connsiteY61" fmla="*/ 1257538 h 2987726"/>
              <a:gd name="connsiteX62" fmla="*/ 2483223 w 7969623"/>
              <a:gd name="connsiteY62" fmla="*/ 1239609 h 2987726"/>
              <a:gd name="connsiteX63" fmla="*/ 2510117 w 7969623"/>
              <a:gd name="connsiteY63" fmla="*/ 1212715 h 2987726"/>
              <a:gd name="connsiteX64" fmla="*/ 2537011 w 7969623"/>
              <a:gd name="connsiteY64" fmla="*/ 1194785 h 2987726"/>
              <a:gd name="connsiteX65" fmla="*/ 2554941 w 7969623"/>
              <a:gd name="connsiteY65" fmla="*/ 1176856 h 2987726"/>
              <a:gd name="connsiteX66" fmla="*/ 2590800 w 7969623"/>
              <a:gd name="connsiteY66" fmla="*/ 1158926 h 2987726"/>
              <a:gd name="connsiteX67" fmla="*/ 2671482 w 7969623"/>
              <a:gd name="connsiteY67" fmla="*/ 1096173 h 2987726"/>
              <a:gd name="connsiteX68" fmla="*/ 2725270 w 7969623"/>
              <a:gd name="connsiteY68" fmla="*/ 1060315 h 2987726"/>
              <a:gd name="connsiteX69" fmla="*/ 2779058 w 7969623"/>
              <a:gd name="connsiteY69" fmla="*/ 1024456 h 2987726"/>
              <a:gd name="connsiteX70" fmla="*/ 2796988 w 7969623"/>
              <a:gd name="connsiteY70" fmla="*/ 1006526 h 2987726"/>
              <a:gd name="connsiteX71" fmla="*/ 2859741 w 7969623"/>
              <a:gd name="connsiteY71" fmla="*/ 979632 h 2987726"/>
              <a:gd name="connsiteX72" fmla="*/ 2922494 w 7969623"/>
              <a:gd name="connsiteY72" fmla="*/ 925844 h 2987726"/>
              <a:gd name="connsiteX73" fmla="*/ 2949388 w 7969623"/>
              <a:gd name="connsiteY73" fmla="*/ 898950 h 2987726"/>
              <a:gd name="connsiteX74" fmla="*/ 3003176 w 7969623"/>
              <a:gd name="connsiteY74" fmla="*/ 863091 h 2987726"/>
              <a:gd name="connsiteX75" fmla="*/ 3030070 w 7969623"/>
              <a:gd name="connsiteY75" fmla="*/ 845162 h 2987726"/>
              <a:gd name="connsiteX76" fmla="*/ 3092823 w 7969623"/>
              <a:gd name="connsiteY76" fmla="*/ 791373 h 2987726"/>
              <a:gd name="connsiteX77" fmla="*/ 3119717 w 7969623"/>
              <a:gd name="connsiteY77" fmla="*/ 755515 h 2987726"/>
              <a:gd name="connsiteX78" fmla="*/ 3182470 w 7969623"/>
              <a:gd name="connsiteY78" fmla="*/ 710691 h 2987726"/>
              <a:gd name="connsiteX79" fmla="*/ 3218329 w 7969623"/>
              <a:gd name="connsiteY79" fmla="*/ 674832 h 2987726"/>
              <a:gd name="connsiteX80" fmla="*/ 3299011 w 7969623"/>
              <a:gd name="connsiteY80" fmla="*/ 630009 h 2987726"/>
              <a:gd name="connsiteX81" fmla="*/ 3325905 w 7969623"/>
              <a:gd name="connsiteY81" fmla="*/ 603115 h 2987726"/>
              <a:gd name="connsiteX82" fmla="*/ 3415552 w 7969623"/>
              <a:gd name="connsiteY82" fmla="*/ 549326 h 2987726"/>
              <a:gd name="connsiteX83" fmla="*/ 3442447 w 7969623"/>
              <a:gd name="connsiteY83" fmla="*/ 531397 h 2987726"/>
              <a:gd name="connsiteX84" fmla="*/ 3460376 w 7969623"/>
              <a:gd name="connsiteY84" fmla="*/ 513467 h 2987726"/>
              <a:gd name="connsiteX85" fmla="*/ 3496235 w 7969623"/>
              <a:gd name="connsiteY85" fmla="*/ 504503 h 2987726"/>
              <a:gd name="connsiteX86" fmla="*/ 3523129 w 7969623"/>
              <a:gd name="connsiteY86" fmla="*/ 468644 h 2987726"/>
              <a:gd name="connsiteX87" fmla="*/ 3550023 w 7969623"/>
              <a:gd name="connsiteY87" fmla="*/ 459679 h 2987726"/>
              <a:gd name="connsiteX88" fmla="*/ 3585882 w 7969623"/>
              <a:gd name="connsiteY88" fmla="*/ 441750 h 2987726"/>
              <a:gd name="connsiteX89" fmla="*/ 3621741 w 7969623"/>
              <a:gd name="connsiteY89" fmla="*/ 405891 h 2987726"/>
              <a:gd name="connsiteX90" fmla="*/ 3702423 w 7969623"/>
              <a:gd name="connsiteY90" fmla="*/ 361067 h 2987726"/>
              <a:gd name="connsiteX91" fmla="*/ 3729317 w 7969623"/>
              <a:gd name="connsiteY91" fmla="*/ 343138 h 2987726"/>
              <a:gd name="connsiteX92" fmla="*/ 3756211 w 7969623"/>
              <a:gd name="connsiteY92" fmla="*/ 325209 h 2987726"/>
              <a:gd name="connsiteX93" fmla="*/ 3774141 w 7969623"/>
              <a:gd name="connsiteY93" fmla="*/ 307279 h 2987726"/>
              <a:gd name="connsiteX94" fmla="*/ 3836894 w 7969623"/>
              <a:gd name="connsiteY94" fmla="*/ 280385 h 2987726"/>
              <a:gd name="connsiteX95" fmla="*/ 3890682 w 7969623"/>
              <a:gd name="connsiteY95" fmla="*/ 253491 h 2987726"/>
              <a:gd name="connsiteX96" fmla="*/ 3953435 w 7969623"/>
              <a:gd name="connsiteY96" fmla="*/ 235562 h 2987726"/>
              <a:gd name="connsiteX97" fmla="*/ 3989294 w 7969623"/>
              <a:gd name="connsiteY97" fmla="*/ 217632 h 2987726"/>
              <a:gd name="connsiteX98" fmla="*/ 4034117 w 7969623"/>
              <a:gd name="connsiteY98" fmla="*/ 208667 h 2987726"/>
              <a:gd name="connsiteX99" fmla="*/ 4061011 w 7969623"/>
              <a:gd name="connsiteY99" fmla="*/ 199703 h 2987726"/>
              <a:gd name="connsiteX100" fmla="*/ 4096870 w 7969623"/>
              <a:gd name="connsiteY100" fmla="*/ 190738 h 2987726"/>
              <a:gd name="connsiteX101" fmla="*/ 4123764 w 7969623"/>
              <a:gd name="connsiteY101" fmla="*/ 181773 h 2987726"/>
              <a:gd name="connsiteX102" fmla="*/ 4159623 w 7969623"/>
              <a:gd name="connsiteY102" fmla="*/ 172809 h 2987726"/>
              <a:gd name="connsiteX103" fmla="*/ 4222376 w 7969623"/>
              <a:gd name="connsiteY103" fmla="*/ 154879 h 2987726"/>
              <a:gd name="connsiteX104" fmla="*/ 4249270 w 7969623"/>
              <a:gd name="connsiteY104" fmla="*/ 136950 h 2987726"/>
              <a:gd name="connsiteX105" fmla="*/ 4276164 w 7969623"/>
              <a:gd name="connsiteY105" fmla="*/ 127985 h 2987726"/>
              <a:gd name="connsiteX106" fmla="*/ 4356847 w 7969623"/>
              <a:gd name="connsiteY106" fmla="*/ 110056 h 2987726"/>
              <a:gd name="connsiteX107" fmla="*/ 4392705 w 7969623"/>
              <a:gd name="connsiteY107" fmla="*/ 101091 h 2987726"/>
              <a:gd name="connsiteX108" fmla="*/ 4536141 w 7969623"/>
              <a:gd name="connsiteY108" fmla="*/ 83162 h 2987726"/>
              <a:gd name="connsiteX109" fmla="*/ 4724400 w 7969623"/>
              <a:gd name="connsiteY109" fmla="*/ 47303 h 2987726"/>
              <a:gd name="connsiteX110" fmla="*/ 4858870 w 7969623"/>
              <a:gd name="connsiteY110" fmla="*/ 38338 h 2987726"/>
              <a:gd name="connsiteX111" fmla="*/ 4930588 w 7969623"/>
              <a:gd name="connsiteY111" fmla="*/ 29373 h 2987726"/>
              <a:gd name="connsiteX112" fmla="*/ 5127811 w 7969623"/>
              <a:gd name="connsiteY112" fmla="*/ 20409 h 2987726"/>
              <a:gd name="connsiteX113" fmla="*/ 5181600 w 7969623"/>
              <a:gd name="connsiteY113" fmla="*/ 11444 h 2987726"/>
              <a:gd name="connsiteX114" fmla="*/ 5791200 w 7969623"/>
              <a:gd name="connsiteY114" fmla="*/ 11444 h 2987726"/>
              <a:gd name="connsiteX115" fmla="*/ 6042211 w 7969623"/>
              <a:gd name="connsiteY115" fmla="*/ 20409 h 2987726"/>
              <a:gd name="connsiteX116" fmla="*/ 6194611 w 7969623"/>
              <a:gd name="connsiteY116" fmla="*/ 29373 h 2987726"/>
              <a:gd name="connsiteX117" fmla="*/ 7969623 w 7969623"/>
              <a:gd name="connsiteY117" fmla="*/ 38338 h 29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969623" h="2987726">
                <a:moveTo>
                  <a:pt x="0" y="2987726"/>
                </a:moveTo>
                <a:cubicBezTo>
                  <a:pt x="65741" y="2984738"/>
                  <a:pt x="131789" y="2985773"/>
                  <a:pt x="197223" y="2978762"/>
                </a:cubicBezTo>
                <a:cubicBezTo>
                  <a:pt x="271562" y="2970797"/>
                  <a:pt x="229397" y="2963692"/>
                  <a:pt x="277905" y="2942903"/>
                </a:cubicBezTo>
                <a:cubicBezTo>
                  <a:pt x="289230" y="2938050"/>
                  <a:pt x="301811" y="2936926"/>
                  <a:pt x="313764" y="2933938"/>
                </a:cubicBezTo>
                <a:cubicBezTo>
                  <a:pt x="316752" y="2924973"/>
                  <a:pt x="316826" y="2914423"/>
                  <a:pt x="322729" y="2907044"/>
                </a:cubicBezTo>
                <a:cubicBezTo>
                  <a:pt x="329460" y="2898631"/>
                  <a:pt x="341210" y="2895846"/>
                  <a:pt x="349623" y="2889115"/>
                </a:cubicBezTo>
                <a:cubicBezTo>
                  <a:pt x="356223" y="2883835"/>
                  <a:pt x="362272" y="2877785"/>
                  <a:pt x="367552" y="2871185"/>
                </a:cubicBezTo>
                <a:cubicBezTo>
                  <a:pt x="426844" y="2797070"/>
                  <a:pt x="319734" y="2910038"/>
                  <a:pt x="430305" y="2799467"/>
                </a:cubicBezTo>
                <a:cubicBezTo>
                  <a:pt x="439270" y="2790502"/>
                  <a:pt x="446651" y="2779606"/>
                  <a:pt x="457200" y="2772573"/>
                </a:cubicBezTo>
                <a:cubicBezTo>
                  <a:pt x="466165" y="2766597"/>
                  <a:pt x="475817" y="2761541"/>
                  <a:pt x="484094" y="2754644"/>
                </a:cubicBezTo>
                <a:cubicBezTo>
                  <a:pt x="528863" y="2717337"/>
                  <a:pt x="490618" y="2734540"/>
                  <a:pt x="537882" y="2718785"/>
                </a:cubicBezTo>
                <a:cubicBezTo>
                  <a:pt x="561086" y="2695581"/>
                  <a:pt x="586397" y="2666754"/>
                  <a:pt x="618564" y="2656032"/>
                </a:cubicBezTo>
                <a:lnTo>
                  <a:pt x="672352" y="2638103"/>
                </a:lnTo>
                <a:cubicBezTo>
                  <a:pt x="690282" y="2626150"/>
                  <a:pt x="705698" y="2609059"/>
                  <a:pt x="726141" y="2602244"/>
                </a:cubicBezTo>
                <a:cubicBezTo>
                  <a:pt x="735106" y="2599256"/>
                  <a:pt x="744583" y="2597505"/>
                  <a:pt x="753035" y="2593279"/>
                </a:cubicBezTo>
                <a:cubicBezTo>
                  <a:pt x="789830" y="2574881"/>
                  <a:pt x="770061" y="2579658"/>
                  <a:pt x="797858" y="2557420"/>
                </a:cubicBezTo>
                <a:cubicBezTo>
                  <a:pt x="806271" y="2550689"/>
                  <a:pt x="816339" y="2546221"/>
                  <a:pt x="824752" y="2539491"/>
                </a:cubicBezTo>
                <a:cubicBezTo>
                  <a:pt x="831352" y="2534211"/>
                  <a:pt x="837611" y="2528324"/>
                  <a:pt x="842682" y="2521562"/>
                </a:cubicBezTo>
                <a:cubicBezTo>
                  <a:pt x="855611" y="2504323"/>
                  <a:pt x="860611" y="2479726"/>
                  <a:pt x="878541" y="2467773"/>
                </a:cubicBezTo>
                <a:lnTo>
                  <a:pt x="905435" y="2449844"/>
                </a:lnTo>
                <a:cubicBezTo>
                  <a:pt x="908423" y="2440879"/>
                  <a:pt x="908730" y="2430510"/>
                  <a:pt x="914400" y="2422950"/>
                </a:cubicBezTo>
                <a:cubicBezTo>
                  <a:pt x="928069" y="2404724"/>
                  <a:pt x="971819" y="2364525"/>
                  <a:pt x="995082" y="2351232"/>
                </a:cubicBezTo>
                <a:cubicBezTo>
                  <a:pt x="1003287" y="2346544"/>
                  <a:pt x="1013011" y="2345255"/>
                  <a:pt x="1021976" y="2342267"/>
                </a:cubicBezTo>
                <a:cubicBezTo>
                  <a:pt x="1036693" y="2298117"/>
                  <a:pt x="1020405" y="2328636"/>
                  <a:pt x="1057835" y="2297444"/>
                </a:cubicBezTo>
                <a:cubicBezTo>
                  <a:pt x="1067575" y="2289328"/>
                  <a:pt x="1074180" y="2277583"/>
                  <a:pt x="1084729" y="2270550"/>
                </a:cubicBezTo>
                <a:cubicBezTo>
                  <a:pt x="1165591" y="2216641"/>
                  <a:pt x="1053881" y="2314185"/>
                  <a:pt x="1138517" y="2243656"/>
                </a:cubicBezTo>
                <a:cubicBezTo>
                  <a:pt x="1183286" y="2206349"/>
                  <a:pt x="1145041" y="2223552"/>
                  <a:pt x="1192305" y="2207797"/>
                </a:cubicBezTo>
                <a:cubicBezTo>
                  <a:pt x="1270888" y="2129217"/>
                  <a:pt x="1171200" y="2225386"/>
                  <a:pt x="1246094" y="2162973"/>
                </a:cubicBezTo>
                <a:cubicBezTo>
                  <a:pt x="1300607" y="2117545"/>
                  <a:pt x="1242497" y="2151324"/>
                  <a:pt x="1308847" y="2118150"/>
                </a:cubicBezTo>
                <a:cubicBezTo>
                  <a:pt x="1328671" y="2098326"/>
                  <a:pt x="1337675" y="2085806"/>
                  <a:pt x="1362635" y="2073326"/>
                </a:cubicBezTo>
                <a:cubicBezTo>
                  <a:pt x="1371087" y="2069100"/>
                  <a:pt x="1380564" y="2067350"/>
                  <a:pt x="1389529" y="2064362"/>
                </a:cubicBezTo>
                <a:cubicBezTo>
                  <a:pt x="1433445" y="1976527"/>
                  <a:pt x="1379392" y="2063506"/>
                  <a:pt x="1434352" y="2019538"/>
                </a:cubicBezTo>
                <a:cubicBezTo>
                  <a:pt x="1442765" y="2012807"/>
                  <a:pt x="1443869" y="1999375"/>
                  <a:pt x="1452282" y="1992644"/>
                </a:cubicBezTo>
                <a:cubicBezTo>
                  <a:pt x="1459661" y="1986741"/>
                  <a:pt x="1470724" y="1987905"/>
                  <a:pt x="1479176" y="1983679"/>
                </a:cubicBezTo>
                <a:cubicBezTo>
                  <a:pt x="1515968" y="1965283"/>
                  <a:pt x="1496204" y="1970057"/>
                  <a:pt x="1524000" y="1947820"/>
                </a:cubicBezTo>
                <a:cubicBezTo>
                  <a:pt x="1532413" y="1941089"/>
                  <a:pt x="1542786" y="1936986"/>
                  <a:pt x="1550894" y="1929891"/>
                </a:cubicBezTo>
                <a:cubicBezTo>
                  <a:pt x="1614285" y="1874423"/>
                  <a:pt x="1570356" y="1893520"/>
                  <a:pt x="1622611" y="1876103"/>
                </a:cubicBezTo>
                <a:cubicBezTo>
                  <a:pt x="1628588" y="1870126"/>
                  <a:pt x="1633941" y="1863453"/>
                  <a:pt x="1640541" y="1858173"/>
                </a:cubicBezTo>
                <a:cubicBezTo>
                  <a:pt x="1648954" y="1851442"/>
                  <a:pt x="1658668" y="1846506"/>
                  <a:pt x="1667435" y="1840244"/>
                </a:cubicBezTo>
                <a:cubicBezTo>
                  <a:pt x="1679593" y="1831560"/>
                  <a:pt x="1691816" y="1822915"/>
                  <a:pt x="1703294" y="1813350"/>
                </a:cubicBezTo>
                <a:cubicBezTo>
                  <a:pt x="1709787" y="1807939"/>
                  <a:pt x="1714461" y="1800491"/>
                  <a:pt x="1721223" y="1795420"/>
                </a:cubicBezTo>
                <a:cubicBezTo>
                  <a:pt x="1738462" y="1782491"/>
                  <a:pt x="1757082" y="1771515"/>
                  <a:pt x="1775011" y="1759562"/>
                </a:cubicBezTo>
                <a:cubicBezTo>
                  <a:pt x="1783976" y="1753585"/>
                  <a:pt x="1793286" y="1748097"/>
                  <a:pt x="1801905" y="1741632"/>
                </a:cubicBezTo>
                <a:cubicBezTo>
                  <a:pt x="1845324" y="1709068"/>
                  <a:pt x="1823590" y="1719463"/>
                  <a:pt x="1864658" y="1705773"/>
                </a:cubicBezTo>
                <a:cubicBezTo>
                  <a:pt x="1870635" y="1699797"/>
                  <a:pt x="1875826" y="1692915"/>
                  <a:pt x="1882588" y="1687844"/>
                </a:cubicBezTo>
                <a:cubicBezTo>
                  <a:pt x="1899827" y="1674915"/>
                  <a:pt x="1921139" y="1667222"/>
                  <a:pt x="1936376" y="1651985"/>
                </a:cubicBezTo>
                <a:cubicBezTo>
                  <a:pt x="1961099" y="1627262"/>
                  <a:pt x="1961041" y="1623804"/>
                  <a:pt x="1990164" y="1607162"/>
                </a:cubicBezTo>
                <a:cubicBezTo>
                  <a:pt x="2001767" y="1600532"/>
                  <a:pt x="2014690" y="1596315"/>
                  <a:pt x="2026023" y="1589232"/>
                </a:cubicBezTo>
                <a:cubicBezTo>
                  <a:pt x="2038693" y="1581313"/>
                  <a:pt x="2049642" y="1570906"/>
                  <a:pt x="2061882" y="1562338"/>
                </a:cubicBezTo>
                <a:cubicBezTo>
                  <a:pt x="2079535" y="1549981"/>
                  <a:pt x="2100433" y="1541716"/>
                  <a:pt x="2115670" y="1526479"/>
                </a:cubicBezTo>
                <a:cubicBezTo>
                  <a:pt x="2152014" y="1490135"/>
                  <a:pt x="2131224" y="1505255"/>
                  <a:pt x="2178423" y="1481656"/>
                </a:cubicBezTo>
                <a:cubicBezTo>
                  <a:pt x="2184399" y="1475679"/>
                  <a:pt x="2191072" y="1470326"/>
                  <a:pt x="2196352" y="1463726"/>
                </a:cubicBezTo>
                <a:cubicBezTo>
                  <a:pt x="2203083" y="1455313"/>
                  <a:pt x="2205869" y="1443563"/>
                  <a:pt x="2214282" y="1436832"/>
                </a:cubicBezTo>
                <a:cubicBezTo>
                  <a:pt x="2221661" y="1430929"/>
                  <a:pt x="2232490" y="1431589"/>
                  <a:pt x="2241176" y="1427867"/>
                </a:cubicBezTo>
                <a:cubicBezTo>
                  <a:pt x="2253459" y="1422603"/>
                  <a:pt x="2265082" y="1415914"/>
                  <a:pt x="2277035" y="1409938"/>
                </a:cubicBezTo>
                <a:cubicBezTo>
                  <a:pt x="2283011" y="1400973"/>
                  <a:pt x="2286551" y="1389775"/>
                  <a:pt x="2294964" y="1383044"/>
                </a:cubicBezTo>
                <a:cubicBezTo>
                  <a:pt x="2302343" y="1377141"/>
                  <a:pt x="2313755" y="1378941"/>
                  <a:pt x="2321858" y="1374079"/>
                </a:cubicBezTo>
                <a:cubicBezTo>
                  <a:pt x="2329106" y="1369731"/>
                  <a:pt x="2333188" y="1361430"/>
                  <a:pt x="2339788" y="1356150"/>
                </a:cubicBezTo>
                <a:cubicBezTo>
                  <a:pt x="2348201" y="1349419"/>
                  <a:pt x="2358502" y="1345232"/>
                  <a:pt x="2366682" y="1338220"/>
                </a:cubicBezTo>
                <a:cubicBezTo>
                  <a:pt x="2379516" y="1327219"/>
                  <a:pt x="2389707" y="1313363"/>
                  <a:pt x="2402541" y="1302362"/>
                </a:cubicBezTo>
                <a:cubicBezTo>
                  <a:pt x="2410721" y="1295350"/>
                  <a:pt x="2421158" y="1291330"/>
                  <a:pt x="2429435" y="1284432"/>
                </a:cubicBezTo>
                <a:cubicBezTo>
                  <a:pt x="2439174" y="1276316"/>
                  <a:pt x="2446589" y="1265654"/>
                  <a:pt x="2456329" y="1257538"/>
                </a:cubicBezTo>
                <a:cubicBezTo>
                  <a:pt x="2464606" y="1250641"/>
                  <a:pt x="2474946" y="1246506"/>
                  <a:pt x="2483223" y="1239609"/>
                </a:cubicBezTo>
                <a:cubicBezTo>
                  <a:pt x="2492963" y="1231493"/>
                  <a:pt x="2500378" y="1220831"/>
                  <a:pt x="2510117" y="1212715"/>
                </a:cubicBezTo>
                <a:cubicBezTo>
                  <a:pt x="2518394" y="1205817"/>
                  <a:pt x="2528598" y="1201516"/>
                  <a:pt x="2537011" y="1194785"/>
                </a:cubicBezTo>
                <a:cubicBezTo>
                  <a:pt x="2543611" y="1189505"/>
                  <a:pt x="2547908" y="1181544"/>
                  <a:pt x="2554941" y="1176856"/>
                </a:cubicBezTo>
                <a:cubicBezTo>
                  <a:pt x="2566060" y="1169443"/>
                  <a:pt x="2580365" y="1167274"/>
                  <a:pt x="2590800" y="1158926"/>
                </a:cubicBezTo>
                <a:cubicBezTo>
                  <a:pt x="2677185" y="1089817"/>
                  <a:pt x="2610875" y="1116376"/>
                  <a:pt x="2671482" y="1096173"/>
                </a:cubicBezTo>
                <a:cubicBezTo>
                  <a:pt x="2731170" y="1036485"/>
                  <a:pt x="2666886" y="1092750"/>
                  <a:pt x="2725270" y="1060315"/>
                </a:cubicBezTo>
                <a:cubicBezTo>
                  <a:pt x="2744107" y="1049850"/>
                  <a:pt x="2763821" y="1039693"/>
                  <a:pt x="2779058" y="1024456"/>
                </a:cubicBezTo>
                <a:cubicBezTo>
                  <a:pt x="2785035" y="1018479"/>
                  <a:pt x="2789955" y="1011214"/>
                  <a:pt x="2796988" y="1006526"/>
                </a:cubicBezTo>
                <a:cubicBezTo>
                  <a:pt x="2819141" y="991757"/>
                  <a:pt x="2835837" y="987600"/>
                  <a:pt x="2859741" y="979632"/>
                </a:cubicBezTo>
                <a:cubicBezTo>
                  <a:pt x="2926475" y="912898"/>
                  <a:pt x="2841992" y="994845"/>
                  <a:pt x="2922494" y="925844"/>
                </a:cubicBezTo>
                <a:cubicBezTo>
                  <a:pt x="2932120" y="917593"/>
                  <a:pt x="2939381" y="906734"/>
                  <a:pt x="2949388" y="898950"/>
                </a:cubicBezTo>
                <a:cubicBezTo>
                  <a:pt x="2966397" y="885720"/>
                  <a:pt x="2985247" y="875044"/>
                  <a:pt x="3003176" y="863091"/>
                </a:cubicBezTo>
                <a:lnTo>
                  <a:pt x="3030070" y="845162"/>
                </a:lnTo>
                <a:cubicBezTo>
                  <a:pt x="3072374" y="781706"/>
                  <a:pt x="3014975" y="859490"/>
                  <a:pt x="3092823" y="791373"/>
                </a:cubicBezTo>
                <a:cubicBezTo>
                  <a:pt x="3104067" y="781534"/>
                  <a:pt x="3109152" y="766080"/>
                  <a:pt x="3119717" y="755515"/>
                </a:cubicBezTo>
                <a:cubicBezTo>
                  <a:pt x="3159084" y="716148"/>
                  <a:pt x="3146830" y="741240"/>
                  <a:pt x="3182470" y="710691"/>
                </a:cubicBezTo>
                <a:cubicBezTo>
                  <a:pt x="3195305" y="699690"/>
                  <a:pt x="3202292" y="680178"/>
                  <a:pt x="3218329" y="674832"/>
                </a:cubicBezTo>
                <a:cubicBezTo>
                  <a:pt x="3252147" y="663559"/>
                  <a:pt x="3268187" y="660833"/>
                  <a:pt x="3299011" y="630009"/>
                </a:cubicBezTo>
                <a:cubicBezTo>
                  <a:pt x="3307976" y="621044"/>
                  <a:pt x="3315898" y="610898"/>
                  <a:pt x="3325905" y="603115"/>
                </a:cubicBezTo>
                <a:cubicBezTo>
                  <a:pt x="3386624" y="555889"/>
                  <a:pt x="3363018" y="579345"/>
                  <a:pt x="3415552" y="549326"/>
                </a:cubicBezTo>
                <a:cubicBezTo>
                  <a:pt x="3424907" y="543980"/>
                  <a:pt x="3434034" y="538128"/>
                  <a:pt x="3442447" y="531397"/>
                </a:cubicBezTo>
                <a:cubicBezTo>
                  <a:pt x="3449047" y="526117"/>
                  <a:pt x="3452816" y="517247"/>
                  <a:pt x="3460376" y="513467"/>
                </a:cubicBezTo>
                <a:cubicBezTo>
                  <a:pt x="3471396" y="507957"/>
                  <a:pt x="3484282" y="507491"/>
                  <a:pt x="3496235" y="504503"/>
                </a:cubicBezTo>
                <a:cubicBezTo>
                  <a:pt x="3505200" y="492550"/>
                  <a:pt x="3511651" y="478209"/>
                  <a:pt x="3523129" y="468644"/>
                </a:cubicBezTo>
                <a:cubicBezTo>
                  <a:pt x="3530388" y="462594"/>
                  <a:pt x="3541337" y="463401"/>
                  <a:pt x="3550023" y="459679"/>
                </a:cubicBezTo>
                <a:cubicBezTo>
                  <a:pt x="3562306" y="454415"/>
                  <a:pt x="3573929" y="447726"/>
                  <a:pt x="3585882" y="441750"/>
                </a:cubicBezTo>
                <a:cubicBezTo>
                  <a:pt x="3597835" y="429797"/>
                  <a:pt x="3605704" y="411237"/>
                  <a:pt x="3621741" y="405891"/>
                </a:cubicBezTo>
                <a:cubicBezTo>
                  <a:pt x="3669078" y="390111"/>
                  <a:pt x="3640771" y="402168"/>
                  <a:pt x="3702423" y="361067"/>
                </a:cubicBezTo>
                <a:lnTo>
                  <a:pt x="3729317" y="343138"/>
                </a:lnTo>
                <a:cubicBezTo>
                  <a:pt x="3738282" y="337162"/>
                  <a:pt x="3748593" y="332827"/>
                  <a:pt x="3756211" y="325209"/>
                </a:cubicBezTo>
                <a:cubicBezTo>
                  <a:pt x="3762188" y="319232"/>
                  <a:pt x="3767108" y="311967"/>
                  <a:pt x="3774141" y="307279"/>
                </a:cubicBezTo>
                <a:cubicBezTo>
                  <a:pt x="3830098" y="269974"/>
                  <a:pt x="3789087" y="304289"/>
                  <a:pt x="3836894" y="280385"/>
                </a:cubicBezTo>
                <a:cubicBezTo>
                  <a:pt x="3889278" y="254193"/>
                  <a:pt x="3838107" y="268513"/>
                  <a:pt x="3890682" y="253491"/>
                </a:cubicBezTo>
                <a:cubicBezTo>
                  <a:pt x="3913418" y="246995"/>
                  <a:pt x="3931948" y="244771"/>
                  <a:pt x="3953435" y="235562"/>
                </a:cubicBezTo>
                <a:cubicBezTo>
                  <a:pt x="3965718" y="230298"/>
                  <a:pt x="3976616" y="221858"/>
                  <a:pt x="3989294" y="217632"/>
                </a:cubicBezTo>
                <a:cubicBezTo>
                  <a:pt x="4003749" y="212814"/>
                  <a:pt x="4019335" y="212362"/>
                  <a:pt x="4034117" y="208667"/>
                </a:cubicBezTo>
                <a:cubicBezTo>
                  <a:pt x="4043284" y="206375"/>
                  <a:pt x="4051925" y="202299"/>
                  <a:pt x="4061011" y="199703"/>
                </a:cubicBezTo>
                <a:cubicBezTo>
                  <a:pt x="4072858" y="196318"/>
                  <a:pt x="4085023" y="194123"/>
                  <a:pt x="4096870" y="190738"/>
                </a:cubicBezTo>
                <a:cubicBezTo>
                  <a:pt x="4105956" y="188142"/>
                  <a:pt x="4114678" y="184369"/>
                  <a:pt x="4123764" y="181773"/>
                </a:cubicBezTo>
                <a:cubicBezTo>
                  <a:pt x="4135611" y="178388"/>
                  <a:pt x="4147776" y="176194"/>
                  <a:pt x="4159623" y="172809"/>
                </a:cubicBezTo>
                <a:cubicBezTo>
                  <a:pt x="4249690" y="147076"/>
                  <a:pt x="4110222" y="182918"/>
                  <a:pt x="4222376" y="154879"/>
                </a:cubicBezTo>
                <a:cubicBezTo>
                  <a:pt x="4231341" y="148903"/>
                  <a:pt x="4239633" y="141768"/>
                  <a:pt x="4249270" y="136950"/>
                </a:cubicBezTo>
                <a:cubicBezTo>
                  <a:pt x="4257722" y="132724"/>
                  <a:pt x="4267078" y="130581"/>
                  <a:pt x="4276164" y="127985"/>
                </a:cubicBezTo>
                <a:cubicBezTo>
                  <a:pt x="4314435" y="117050"/>
                  <a:pt x="4315239" y="119302"/>
                  <a:pt x="4356847" y="110056"/>
                </a:cubicBezTo>
                <a:cubicBezTo>
                  <a:pt x="4368874" y="107383"/>
                  <a:pt x="4380521" y="102919"/>
                  <a:pt x="4392705" y="101091"/>
                </a:cubicBezTo>
                <a:cubicBezTo>
                  <a:pt x="4440356" y="93943"/>
                  <a:pt x="4489104" y="93615"/>
                  <a:pt x="4536141" y="83162"/>
                </a:cubicBezTo>
                <a:cubicBezTo>
                  <a:pt x="4597697" y="69482"/>
                  <a:pt x="4661318" y="53038"/>
                  <a:pt x="4724400" y="47303"/>
                </a:cubicBezTo>
                <a:cubicBezTo>
                  <a:pt x="4769138" y="43236"/>
                  <a:pt x="4814116" y="42230"/>
                  <a:pt x="4858870" y="38338"/>
                </a:cubicBezTo>
                <a:cubicBezTo>
                  <a:pt x="4882871" y="36251"/>
                  <a:pt x="4906549" y="30976"/>
                  <a:pt x="4930588" y="29373"/>
                </a:cubicBezTo>
                <a:cubicBezTo>
                  <a:pt x="4996251" y="24996"/>
                  <a:pt x="5062070" y="23397"/>
                  <a:pt x="5127811" y="20409"/>
                </a:cubicBezTo>
                <a:cubicBezTo>
                  <a:pt x="5145741" y="17421"/>
                  <a:pt x="5163523" y="13347"/>
                  <a:pt x="5181600" y="11444"/>
                </a:cubicBezTo>
                <a:cubicBezTo>
                  <a:pt x="5394834" y="-11002"/>
                  <a:pt x="5542715" y="5456"/>
                  <a:pt x="5791200" y="11444"/>
                </a:cubicBezTo>
                <a:cubicBezTo>
                  <a:pt x="5874899" y="13461"/>
                  <a:pt x="5958570" y="16692"/>
                  <a:pt x="6042211" y="20409"/>
                </a:cubicBezTo>
                <a:cubicBezTo>
                  <a:pt x="6093049" y="22668"/>
                  <a:pt x="6143745" y="27899"/>
                  <a:pt x="6194611" y="29373"/>
                </a:cubicBezTo>
                <a:cubicBezTo>
                  <a:pt x="6793330" y="46727"/>
                  <a:pt x="7357750" y="38338"/>
                  <a:pt x="7969623" y="38338"/>
                </a:cubicBezTo>
              </a:path>
            </a:pathLst>
          </a:cu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D7C2B00F-5AEF-405A-90C5-B0392CB7E6C7}"/>
              </a:ext>
            </a:extLst>
          </p:cNvPr>
          <p:cNvSpPr/>
          <p:nvPr/>
        </p:nvSpPr>
        <p:spPr>
          <a:xfrm>
            <a:off x="3541059" y="2321859"/>
            <a:ext cx="5065059" cy="2671482"/>
          </a:xfrm>
          <a:custGeom>
            <a:avLst/>
            <a:gdLst>
              <a:gd name="connsiteX0" fmla="*/ 0 w 5065059"/>
              <a:gd name="connsiteY0" fmla="*/ 2671482 h 2671482"/>
              <a:gd name="connsiteX1" fmla="*/ 17929 w 5065059"/>
              <a:gd name="connsiteY1" fmla="*/ 2617694 h 2671482"/>
              <a:gd name="connsiteX2" fmla="*/ 44823 w 5065059"/>
              <a:gd name="connsiteY2" fmla="*/ 2599765 h 2671482"/>
              <a:gd name="connsiteX3" fmla="*/ 62753 w 5065059"/>
              <a:gd name="connsiteY3" fmla="*/ 2572870 h 2671482"/>
              <a:gd name="connsiteX4" fmla="*/ 89647 w 5065059"/>
              <a:gd name="connsiteY4" fmla="*/ 2545976 h 2671482"/>
              <a:gd name="connsiteX5" fmla="*/ 125506 w 5065059"/>
              <a:gd name="connsiteY5" fmla="*/ 2510117 h 2671482"/>
              <a:gd name="connsiteX6" fmla="*/ 161365 w 5065059"/>
              <a:gd name="connsiteY6" fmla="*/ 2456329 h 2671482"/>
              <a:gd name="connsiteX7" fmla="*/ 179294 w 5065059"/>
              <a:gd name="connsiteY7" fmla="*/ 2429435 h 2671482"/>
              <a:gd name="connsiteX8" fmla="*/ 206188 w 5065059"/>
              <a:gd name="connsiteY8" fmla="*/ 2402541 h 2671482"/>
              <a:gd name="connsiteX9" fmla="*/ 233082 w 5065059"/>
              <a:gd name="connsiteY9" fmla="*/ 2348753 h 2671482"/>
              <a:gd name="connsiteX10" fmla="*/ 251012 w 5065059"/>
              <a:gd name="connsiteY10" fmla="*/ 2330823 h 2671482"/>
              <a:gd name="connsiteX11" fmla="*/ 268941 w 5065059"/>
              <a:gd name="connsiteY11" fmla="*/ 2294965 h 2671482"/>
              <a:gd name="connsiteX12" fmla="*/ 304800 w 5065059"/>
              <a:gd name="connsiteY12" fmla="*/ 2250141 h 2671482"/>
              <a:gd name="connsiteX13" fmla="*/ 313765 w 5065059"/>
              <a:gd name="connsiteY13" fmla="*/ 2223247 h 2671482"/>
              <a:gd name="connsiteX14" fmla="*/ 349623 w 5065059"/>
              <a:gd name="connsiteY14" fmla="*/ 2178423 h 2671482"/>
              <a:gd name="connsiteX15" fmla="*/ 367553 w 5065059"/>
              <a:gd name="connsiteY15" fmla="*/ 2142565 h 2671482"/>
              <a:gd name="connsiteX16" fmla="*/ 403412 w 5065059"/>
              <a:gd name="connsiteY16" fmla="*/ 2097741 h 2671482"/>
              <a:gd name="connsiteX17" fmla="*/ 457200 w 5065059"/>
              <a:gd name="connsiteY17" fmla="*/ 2026023 h 2671482"/>
              <a:gd name="connsiteX18" fmla="*/ 519953 w 5065059"/>
              <a:gd name="connsiteY18" fmla="*/ 1954306 h 2671482"/>
              <a:gd name="connsiteX19" fmla="*/ 537882 w 5065059"/>
              <a:gd name="connsiteY19" fmla="*/ 1936376 h 2671482"/>
              <a:gd name="connsiteX20" fmla="*/ 564776 w 5065059"/>
              <a:gd name="connsiteY20" fmla="*/ 1918447 h 2671482"/>
              <a:gd name="connsiteX21" fmla="*/ 609600 w 5065059"/>
              <a:gd name="connsiteY21" fmla="*/ 1873623 h 2671482"/>
              <a:gd name="connsiteX22" fmla="*/ 618565 w 5065059"/>
              <a:gd name="connsiteY22" fmla="*/ 1846729 h 2671482"/>
              <a:gd name="connsiteX23" fmla="*/ 672353 w 5065059"/>
              <a:gd name="connsiteY23" fmla="*/ 1801906 h 2671482"/>
              <a:gd name="connsiteX24" fmla="*/ 690282 w 5065059"/>
              <a:gd name="connsiteY24" fmla="*/ 1783976 h 2671482"/>
              <a:gd name="connsiteX25" fmla="*/ 717176 w 5065059"/>
              <a:gd name="connsiteY25" fmla="*/ 1766047 h 2671482"/>
              <a:gd name="connsiteX26" fmla="*/ 735106 w 5065059"/>
              <a:gd name="connsiteY26" fmla="*/ 1748117 h 2671482"/>
              <a:gd name="connsiteX27" fmla="*/ 762000 w 5065059"/>
              <a:gd name="connsiteY27" fmla="*/ 1739153 h 2671482"/>
              <a:gd name="connsiteX28" fmla="*/ 806823 w 5065059"/>
              <a:gd name="connsiteY28" fmla="*/ 1703294 h 2671482"/>
              <a:gd name="connsiteX29" fmla="*/ 824753 w 5065059"/>
              <a:gd name="connsiteY29" fmla="*/ 1685365 h 2671482"/>
              <a:gd name="connsiteX30" fmla="*/ 851647 w 5065059"/>
              <a:gd name="connsiteY30" fmla="*/ 1667435 h 2671482"/>
              <a:gd name="connsiteX31" fmla="*/ 878541 w 5065059"/>
              <a:gd name="connsiteY31" fmla="*/ 1640541 h 2671482"/>
              <a:gd name="connsiteX32" fmla="*/ 914400 w 5065059"/>
              <a:gd name="connsiteY32" fmla="*/ 1613647 h 2671482"/>
              <a:gd name="connsiteX33" fmla="*/ 959223 w 5065059"/>
              <a:gd name="connsiteY33" fmla="*/ 1568823 h 2671482"/>
              <a:gd name="connsiteX34" fmla="*/ 1075765 w 5065059"/>
              <a:gd name="connsiteY34" fmla="*/ 1452282 h 2671482"/>
              <a:gd name="connsiteX35" fmla="*/ 1129553 w 5065059"/>
              <a:gd name="connsiteY35" fmla="*/ 1398494 h 2671482"/>
              <a:gd name="connsiteX36" fmla="*/ 1156447 w 5065059"/>
              <a:gd name="connsiteY36" fmla="*/ 1371600 h 2671482"/>
              <a:gd name="connsiteX37" fmla="*/ 1183341 w 5065059"/>
              <a:gd name="connsiteY37" fmla="*/ 1353670 h 2671482"/>
              <a:gd name="connsiteX38" fmla="*/ 1201270 w 5065059"/>
              <a:gd name="connsiteY38" fmla="*/ 1326776 h 2671482"/>
              <a:gd name="connsiteX39" fmla="*/ 1228165 w 5065059"/>
              <a:gd name="connsiteY39" fmla="*/ 1308847 h 2671482"/>
              <a:gd name="connsiteX40" fmla="*/ 1246094 w 5065059"/>
              <a:gd name="connsiteY40" fmla="*/ 1290917 h 2671482"/>
              <a:gd name="connsiteX41" fmla="*/ 1281953 w 5065059"/>
              <a:gd name="connsiteY41" fmla="*/ 1237129 h 2671482"/>
              <a:gd name="connsiteX42" fmla="*/ 1299882 w 5065059"/>
              <a:gd name="connsiteY42" fmla="*/ 1210235 h 2671482"/>
              <a:gd name="connsiteX43" fmla="*/ 1317812 w 5065059"/>
              <a:gd name="connsiteY43" fmla="*/ 1192306 h 2671482"/>
              <a:gd name="connsiteX44" fmla="*/ 1353670 w 5065059"/>
              <a:gd name="connsiteY44" fmla="*/ 1147482 h 2671482"/>
              <a:gd name="connsiteX45" fmla="*/ 1362635 w 5065059"/>
              <a:gd name="connsiteY45" fmla="*/ 1120588 h 2671482"/>
              <a:gd name="connsiteX46" fmla="*/ 1380565 w 5065059"/>
              <a:gd name="connsiteY46" fmla="*/ 1102659 h 2671482"/>
              <a:gd name="connsiteX47" fmla="*/ 1398494 w 5065059"/>
              <a:gd name="connsiteY47" fmla="*/ 1039906 h 2671482"/>
              <a:gd name="connsiteX48" fmla="*/ 1416423 w 5065059"/>
              <a:gd name="connsiteY48" fmla="*/ 1021976 h 2671482"/>
              <a:gd name="connsiteX49" fmla="*/ 1425388 w 5065059"/>
              <a:gd name="connsiteY49" fmla="*/ 995082 h 2671482"/>
              <a:gd name="connsiteX50" fmla="*/ 1461247 w 5065059"/>
              <a:gd name="connsiteY50" fmla="*/ 950259 h 2671482"/>
              <a:gd name="connsiteX51" fmla="*/ 1488141 w 5065059"/>
              <a:gd name="connsiteY51" fmla="*/ 914400 h 2671482"/>
              <a:gd name="connsiteX52" fmla="*/ 1506070 w 5065059"/>
              <a:gd name="connsiteY52" fmla="*/ 896470 h 2671482"/>
              <a:gd name="connsiteX53" fmla="*/ 1524000 w 5065059"/>
              <a:gd name="connsiteY53" fmla="*/ 869576 h 2671482"/>
              <a:gd name="connsiteX54" fmla="*/ 1577788 w 5065059"/>
              <a:gd name="connsiteY54" fmla="*/ 815788 h 2671482"/>
              <a:gd name="connsiteX55" fmla="*/ 1604682 w 5065059"/>
              <a:gd name="connsiteY55" fmla="*/ 779929 h 2671482"/>
              <a:gd name="connsiteX56" fmla="*/ 1649506 w 5065059"/>
              <a:gd name="connsiteY56" fmla="*/ 735106 h 2671482"/>
              <a:gd name="connsiteX57" fmla="*/ 1667435 w 5065059"/>
              <a:gd name="connsiteY57" fmla="*/ 717176 h 2671482"/>
              <a:gd name="connsiteX58" fmla="*/ 1721223 w 5065059"/>
              <a:gd name="connsiteY58" fmla="*/ 663388 h 2671482"/>
              <a:gd name="connsiteX59" fmla="*/ 1739153 w 5065059"/>
              <a:gd name="connsiteY59" fmla="*/ 636494 h 2671482"/>
              <a:gd name="connsiteX60" fmla="*/ 1792941 w 5065059"/>
              <a:gd name="connsiteY60" fmla="*/ 582706 h 2671482"/>
              <a:gd name="connsiteX61" fmla="*/ 1837765 w 5065059"/>
              <a:gd name="connsiteY61" fmla="*/ 537882 h 2671482"/>
              <a:gd name="connsiteX62" fmla="*/ 1882588 w 5065059"/>
              <a:gd name="connsiteY62" fmla="*/ 502023 h 2671482"/>
              <a:gd name="connsiteX63" fmla="*/ 1909482 w 5065059"/>
              <a:gd name="connsiteY63" fmla="*/ 475129 h 2671482"/>
              <a:gd name="connsiteX64" fmla="*/ 1963270 w 5065059"/>
              <a:gd name="connsiteY64" fmla="*/ 439270 h 2671482"/>
              <a:gd name="connsiteX65" fmla="*/ 2008094 w 5065059"/>
              <a:gd name="connsiteY65" fmla="*/ 394447 h 2671482"/>
              <a:gd name="connsiteX66" fmla="*/ 2026023 w 5065059"/>
              <a:gd name="connsiteY66" fmla="*/ 376517 h 2671482"/>
              <a:gd name="connsiteX67" fmla="*/ 2061882 w 5065059"/>
              <a:gd name="connsiteY67" fmla="*/ 358588 h 2671482"/>
              <a:gd name="connsiteX68" fmla="*/ 2079812 w 5065059"/>
              <a:gd name="connsiteY68" fmla="*/ 340659 h 2671482"/>
              <a:gd name="connsiteX69" fmla="*/ 2115670 w 5065059"/>
              <a:gd name="connsiteY69" fmla="*/ 322729 h 2671482"/>
              <a:gd name="connsiteX70" fmla="*/ 2133600 w 5065059"/>
              <a:gd name="connsiteY70" fmla="*/ 304800 h 2671482"/>
              <a:gd name="connsiteX71" fmla="*/ 2160494 w 5065059"/>
              <a:gd name="connsiteY71" fmla="*/ 295835 h 2671482"/>
              <a:gd name="connsiteX72" fmla="*/ 2187388 w 5065059"/>
              <a:gd name="connsiteY72" fmla="*/ 277906 h 2671482"/>
              <a:gd name="connsiteX73" fmla="*/ 2205317 w 5065059"/>
              <a:gd name="connsiteY73" fmla="*/ 259976 h 2671482"/>
              <a:gd name="connsiteX74" fmla="*/ 2232212 w 5065059"/>
              <a:gd name="connsiteY74" fmla="*/ 251012 h 2671482"/>
              <a:gd name="connsiteX75" fmla="*/ 2312894 w 5065059"/>
              <a:gd name="connsiteY75" fmla="*/ 197223 h 2671482"/>
              <a:gd name="connsiteX76" fmla="*/ 2339788 w 5065059"/>
              <a:gd name="connsiteY76" fmla="*/ 179294 h 2671482"/>
              <a:gd name="connsiteX77" fmla="*/ 2393576 w 5065059"/>
              <a:gd name="connsiteY77" fmla="*/ 161365 h 2671482"/>
              <a:gd name="connsiteX78" fmla="*/ 2420470 w 5065059"/>
              <a:gd name="connsiteY78" fmla="*/ 152400 h 2671482"/>
              <a:gd name="connsiteX79" fmla="*/ 2447365 w 5065059"/>
              <a:gd name="connsiteY79" fmla="*/ 134470 h 2671482"/>
              <a:gd name="connsiteX80" fmla="*/ 2483223 w 5065059"/>
              <a:gd name="connsiteY80" fmla="*/ 125506 h 2671482"/>
              <a:gd name="connsiteX81" fmla="*/ 2510117 w 5065059"/>
              <a:gd name="connsiteY81" fmla="*/ 116541 h 2671482"/>
              <a:gd name="connsiteX82" fmla="*/ 2528047 w 5065059"/>
              <a:gd name="connsiteY82" fmla="*/ 98612 h 2671482"/>
              <a:gd name="connsiteX83" fmla="*/ 2554941 w 5065059"/>
              <a:gd name="connsiteY83" fmla="*/ 89647 h 2671482"/>
              <a:gd name="connsiteX84" fmla="*/ 2617694 w 5065059"/>
              <a:gd name="connsiteY84" fmla="*/ 71717 h 2671482"/>
              <a:gd name="connsiteX85" fmla="*/ 2644588 w 5065059"/>
              <a:gd name="connsiteY85" fmla="*/ 53788 h 2671482"/>
              <a:gd name="connsiteX86" fmla="*/ 2680447 w 5065059"/>
              <a:gd name="connsiteY86" fmla="*/ 44823 h 2671482"/>
              <a:gd name="connsiteX87" fmla="*/ 2895600 w 5065059"/>
              <a:gd name="connsiteY87" fmla="*/ 26894 h 2671482"/>
              <a:gd name="connsiteX88" fmla="*/ 3523129 w 5065059"/>
              <a:gd name="connsiteY88" fmla="*/ 0 h 2671482"/>
              <a:gd name="connsiteX89" fmla="*/ 5065059 w 5065059"/>
              <a:gd name="connsiteY89" fmla="*/ 0 h 26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065059" h="2671482">
                <a:moveTo>
                  <a:pt x="0" y="2671482"/>
                </a:moveTo>
                <a:cubicBezTo>
                  <a:pt x="5976" y="2653553"/>
                  <a:pt x="7912" y="2633720"/>
                  <a:pt x="17929" y="2617694"/>
                </a:cubicBezTo>
                <a:cubicBezTo>
                  <a:pt x="23639" y="2608558"/>
                  <a:pt x="37205" y="2607383"/>
                  <a:pt x="44823" y="2599765"/>
                </a:cubicBezTo>
                <a:cubicBezTo>
                  <a:pt x="52442" y="2592146"/>
                  <a:pt x="55855" y="2581147"/>
                  <a:pt x="62753" y="2572870"/>
                </a:cubicBezTo>
                <a:cubicBezTo>
                  <a:pt x="70869" y="2563131"/>
                  <a:pt x="80682" y="2554941"/>
                  <a:pt x="89647" y="2545976"/>
                </a:cubicBezTo>
                <a:cubicBezTo>
                  <a:pt x="113554" y="2474259"/>
                  <a:pt x="77694" y="2557929"/>
                  <a:pt x="125506" y="2510117"/>
                </a:cubicBezTo>
                <a:cubicBezTo>
                  <a:pt x="140743" y="2494880"/>
                  <a:pt x="149412" y="2474258"/>
                  <a:pt x="161365" y="2456329"/>
                </a:cubicBezTo>
                <a:cubicBezTo>
                  <a:pt x="167341" y="2447364"/>
                  <a:pt x="171676" y="2437053"/>
                  <a:pt x="179294" y="2429435"/>
                </a:cubicBezTo>
                <a:cubicBezTo>
                  <a:pt x="188259" y="2420470"/>
                  <a:pt x="198072" y="2412281"/>
                  <a:pt x="206188" y="2402541"/>
                </a:cubicBezTo>
                <a:cubicBezTo>
                  <a:pt x="254766" y="2344247"/>
                  <a:pt x="198426" y="2406512"/>
                  <a:pt x="233082" y="2348753"/>
                </a:cubicBezTo>
                <a:cubicBezTo>
                  <a:pt x="237431" y="2341505"/>
                  <a:pt x="246323" y="2337856"/>
                  <a:pt x="251012" y="2330823"/>
                </a:cubicBezTo>
                <a:cubicBezTo>
                  <a:pt x="258425" y="2319704"/>
                  <a:pt x="261528" y="2306084"/>
                  <a:pt x="268941" y="2294965"/>
                </a:cubicBezTo>
                <a:cubicBezTo>
                  <a:pt x="302293" y="2244936"/>
                  <a:pt x="272232" y="2315274"/>
                  <a:pt x="304800" y="2250141"/>
                </a:cubicBezTo>
                <a:cubicBezTo>
                  <a:pt x="309026" y="2241689"/>
                  <a:pt x="309539" y="2231699"/>
                  <a:pt x="313765" y="2223247"/>
                </a:cubicBezTo>
                <a:cubicBezTo>
                  <a:pt x="346327" y="2158122"/>
                  <a:pt x="316274" y="2228446"/>
                  <a:pt x="349623" y="2178423"/>
                </a:cubicBezTo>
                <a:cubicBezTo>
                  <a:pt x="357036" y="2167304"/>
                  <a:pt x="360923" y="2154168"/>
                  <a:pt x="367553" y="2142565"/>
                </a:cubicBezTo>
                <a:cubicBezTo>
                  <a:pt x="382634" y="2116173"/>
                  <a:pt x="383775" y="2117377"/>
                  <a:pt x="403412" y="2097741"/>
                </a:cubicBezTo>
                <a:cubicBezTo>
                  <a:pt x="426734" y="2027770"/>
                  <a:pt x="388529" y="2129029"/>
                  <a:pt x="457200" y="2026023"/>
                </a:cubicBezTo>
                <a:cubicBezTo>
                  <a:pt x="516115" y="1937651"/>
                  <a:pt x="466590" y="1996997"/>
                  <a:pt x="519953" y="1954306"/>
                </a:cubicBezTo>
                <a:cubicBezTo>
                  <a:pt x="526553" y="1949026"/>
                  <a:pt x="531282" y="1941656"/>
                  <a:pt x="537882" y="1936376"/>
                </a:cubicBezTo>
                <a:cubicBezTo>
                  <a:pt x="546295" y="1929645"/>
                  <a:pt x="556668" y="1925542"/>
                  <a:pt x="564776" y="1918447"/>
                </a:cubicBezTo>
                <a:cubicBezTo>
                  <a:pt x="580678" y="1904533"/>
                  <a:pt x="609600" y="1873623"/>
                  <a:pt x="609600" y="1873623"/>
                </a:cubicBezTo>
                <a:cubicBezTo>
                  <a:pt x="612588" y="1864658"/>
                  <a:pt x="613323" y="1854592"/>
                  <a:pt x="618565" y="1846729"/>
                </a:cubicBezTo>
                <a:cubicBezTo>
                  <a:pt x="636820" y="1819347"/>
                  <a:pt x="648727" y="1820807"/>
                  <a:pt x="672353" y="1801906"/>
                </a:cubicBezTo>
                <a:cubicBezTo>
                  <a:pt x="678953" y="1796626"/>
                  <a:pt x="683682" y="1789256"/>
                  <a:pt x="690282" y="1783976"/>
                </a:cubicBezTo>
                <a:cubicBezTo>
                  <a:pt x="698695" y="1777245"/>
                  <a:pt x="708763" y="1772778"/>
                  <a:pt x="717176" y="1766047"/>
                </a:cubicBezTo>
                <a:cubicBezTo>
                  <a:pt x="723776" y="1760767"/>
                  <a:pt x="727858" y="1752466"/>
                  <a:pt x="735106" y="1748117"/>
                </a:cubicBezTo>
                <a:cubicBezTo>
                  <a:pt x="743209" y="1743255"/>
                  <a:pt x="753035" y="1742141"/>
                  <a:pt x="762000" y="1739153"/>
                </a:cubicBezTo>
                <a:cubicBezTo>
                  <a:pt x="805281" y="1695870"/>
                  <a:pt x="750290" y="1748518"/>
                  <a:pt x="806823" y="1703294"/>
                </a:cubicBezTo>
                <a:cubicBezTo>
                  <a:pt x="813423" y="1698014"/>
                  <a:pt x="818153" y="1690645"/>
                  <a:pt x="824753" y="1685365"/>
                </a:cubicBezTo>
                <a:cubicBezTo>
                  <a:pt x="833166" y="1678634"/>
                  <a:pt x="843370" y="1674333"/>
                  <a:pt x="851647" y="1667435"/>
                </a:cubicBezTo>
                <a:cubicBezTo>
                  <a:pt x="861386" y="1659319"/>
                  <a:pt x="868915" y="1648792"/>
                  <a:pt x="878541" y="1640541"/>
                </a:cubicBezTo>
                <a:cubicBezTo>
                  <a:pt x="889885" y="1630817"/>
                  <a:pt x="903233" y="1623573"/>
                  <a:pt x="914400" y="1613647"/>
                </a:cubicBezTo>
                <a:cubicBezTo>
                  <a:pt x="930193" y="1599609"/>
                  <a:pt x="944282" y="1583764"/>
                  <a:pt x="959223" y="1568823"/>
                </a:cubicBezTo>
                <a:lnTo>
                  <a:pt x="1075765" y="1452282"/>
                </a:lnTo>
                <a:lnTo>
                  <a:pt x="1129553" y="1398494"/>
                </a:lnTo>
                <a:cubicBezTo>
                  <a:pt x="1138518" y="1389529"/>
                  <a:pt x="1145898" y="1378633"/>
                  <a:pt x="1156447" y="1371600"/>
                </a:cubicBezTo>
                <a:lnTo>
                  <a:pt x="1183341" y="1353670"/>
                </a:lnTo>
                <a:cubicBezTo>
                  <a:pt x="1189317" y="1344705"/>
                  <a:pt x="1193651" y="1334394"/>
                  <a:pt x="1201270" y="1326776"/>
                </a:cubicBezTo>
                <a:cubicBezTo>
                  <a:pt x="1208889" y="1319157"/>
                  <a:pt x="1219752" y="1315578"/>
                  <a:pt x="1228165" y="1308847"/>
                </a:cubicBezTo>
                <a:cubicBezTo>
                  <a:pt x="1234765" y="1303567"/>
                  <a:pt x="1240118" y="1296894"/>
                  <a:pt x="1246094" y="1290917"/>
                </a:cubicBezTo>
                <a:cubicBezTo>
                  <a:pt x="1261849" y="1243653"/>
                  <a:pt x="1244646" y="1281898"/>
                  <a:pt x="1281953" y="1237129"/>
                </a:cubicBezTo>
                <a:cubicBezTo>
                  <a:pt x="1288850" y="1228852"/>
                  <a:pt x="1293151" y="1218648"/>
                  <a:pt x="1299882" y="1210235"/>
                </a:cubicBezTo>
                <a:cubicBezTo>
                  <a:pt x="1305162" y="1203635"/>
                  <a:pt x="1312532" y="1198906"/>
                  <a:pt x="1317812" y="1192306"/>
                </a:cubicBezTo>
                <a:cubicBezTo>
                  <a:pt x="1363058" y="1135750"/>
                  <a:pt x="1310371" y="1190783"/>
                  <a:pt x="1353670" y="1147482"/>
                </a:cubicBezTo>
                <a:cubicBezTo>
                  <a:pt x="1356658" y="1138517"/>
                  <a:pt x="1357773" y="1128691"/>
                  <a:pt x="1362635" y="1120588"/>
                </a:cubicBezTo>
                <a:cubicBezTo>
                  <a:pt x="1366984" y="1113341"/>
                  <a:pt x="1376785" y="1110219"/>
                  <a:pt x="1380565" y="1102659"/>
                </a:cubicBezTo>
                <a:cubicBezTo>
                  <a:pt x="1392297" y="1079196"/>
                  <a:pt x="1385268" y="1061950"/>
                  <a:pt x="1398494" y="1039906"/>
                </a:cubicBezTo>
                <a:cubicBezTo>
                  <a:pt x="1402842" y="1032658"/>
                  <a:pt x="1410447" y="1027953"/>
                  <a:pt x="1416423" y="1021976"/>
                </a:cubicBezTo>
                <a:cubicBezTo>
                  <a:pt x="1419411" y="1013011"/>
                  <a:pt x="1421162" y="1003534"/>
                  <a:pt x="1425388" y="995082"/>
                </a:cubicBezTo>
                <a:cubicBezTo>
                  <a:pt x="1442014" y="961830"/>
                  <a:pt x="1440398" y="975277"/>
                  <a:pt x="1461247" y="950259"/>
                </a:cubicBezTo>
                <a:cubicBezTo>
                  <a:pt x="1470812" y="938781"/>
                  <a:pt x="1478576" y="925878"/>
                  <a:pt x="1488141" y="914400"/>
                </a:cubicBezTo>
                <a:cubicBezTo>
                  <a:pt x="1493552" y="907907"/>
                  <a:pt x="1500790" y="903070"/>
                  <a:pt x="1506070" y="896470"/>
                </a:cubicBezTo>
                <a:cubicBezTo>
                  <a:pt x="1512801" y="888057"/>
                  <a:pt x="1516842" y="877629"/>
                  <a:pt x="1524000" y="869576"/>
                </a:cubicBezTo>
                <a:cubicBezTo>
                  <a:pt x="1540846" y="850625"/>
                  <a:pt x="1562575" y="836073"/>
                  <a:pt x="1577788" y="815788"/>
                </a:cubicBezTo>
                <a:cubicBezTo>
                  <a:pt x="1586753" y="803835"/>
                  <a:pt x="1594756" y="791096"/>
                  <a:pt x="1604682" y="779929"/>
                </a:cubicBezTo>
                <a:cubicBezTo>
                  <a:pt x="1618720" y="764136"/>
                  <a:pt x="1634565" y="750047"/>
                  <a:pt x="1649506" y="735106"/>
                </a:cubicBezTo>
                <a:cubicBezTo>
                  <a:pt x="1655483" y="729129"/>
                  <a:pt x="1662364" y="723938"/>
                  <a:pt x="1667435" y="717176"/>
                </a:cubicBezTo>
                <a:cubicBezTo>
                  <a:pt x="1700793" y="672698"/>
                  <a:pt x="1681897" y="689605"/>
                  <a:pt x="1721223" y="663388"/>
                </a:cubicBezTo>
                <a:cubicBezTo>
                  <a:pt x="1727200" y="654423"/>
                  <a:pt x="1731995" y="644547"/>
                  <a:pt x="1739153" y="636494"/>
                </a:cubicBezTo>
                <a:cubicBezTo>
                  <a:pt x="1755999" y="617543"/>
                  <a:pt x="1778876" y="603804"/>
                  <a:pt x="1792941" y="582706"/>
                </a:cubicBezTo>
                <a:cubicBezTo>
                  <a:pt x="1816847" y="546847"/>
                  <a:pt x="1801905" y="561788"/>
                  <a:pt x="1837765" y="537882"/>
                </a:cubicBezTo>
                <a:cubicBezTo>
                  <a:pt x="1877862" y="477736"/>
                  <a:pt x="1830627" y="536664"/>
                  <a:pt x="1882588" y="502023"/>
                </a:cubicBezTo>
                <a:cubicBezTo>
                  <a:pt x="1893137" y="494990"/>
                  <a:pt x="1899475" y="482913"/>
                  <a:pt x="1909482" y="475129"/>
                </a:cubicBezTo>
                <a:cubicBezTo>
                  <a:pt x="1926491" y="461899"/>
                  <a:pt x="1948033" y="454507"/>
                  <a:pt x="1963270" y="439270"/>
                </a:cubicBezTo>
                <a:lnTo>
                  <a:pt x="2008094" y="394447"/>
                </a:lnTo>
                <a:cubicBezTo>
                  <a:pt x="2014071" y="388470"/>
                  <a:pt x="2018463" y="380297"/>
                  <a:pt x="2026023" y="376517"/>
                </a:cubicBezTo>
                <a:cubicBezTo>
                  <a:pt x="2037976" y="370541"/>
                  <a:pt x="2050763" y="366001"/>
                  <a:pt x="2061882" y="358588"/>
                </a:cubicBezTo>
                <a:cubicBezTo>
                  <a:pt x="2068915" y="353900"/>
                  <a:pt x="2072779" y="345347"/>
                  <a:pt x="2079812" y="340659"/>
                </a:cubicBezTo>
                <a:cubicBezTo>
                  <a:pt x="2090931" y="333246"/>
                  <a:pt x="2104551" y="330142"/>
                  <a:pt x="2115670" y="322729"/>
                </a:cubicBezTo>
                <a:cubicBezTo>
                  <a:pt x="2122703" y="318041"/>
                  <a:pt x="2126352" y="309148"/>
                  <a:pt x="2133600" y="304800"/>
                </a:cubicBezTo>
                <a:cubicBezTo>
                  <a:pt x="2141703" y="299938"/>
                  <a:pt x="2152042" y="300061"/>
                  <a:pt x="2160494" y="295835"/>
                </a:cubicBezTo>
                <a:cubicBezTo>
                  <a:pt x="2170131" y="291017"/>
                  <a:pt x="2178975" y="284637"/>
                  <a:pt x="2187388" y="277906"/>
                </a:cubicBezTo>
                <a:cubicBezTo>
                  <a:pt x="2193988" y="272626"/>
                  <a:pt x="2198069" y="264324"/>
                  <a:pt x="2205317" y="259976"/>
                </a:cubicBezTo>
                <a:cubicBezTo>
                  <a:pt x="2213420" y="255114"/>
                  <a:pt x="2223247" y="254000"/>
                  <a:pt x="2232212" y="251012"/>
                </a:cubicBezTo>
                <a:lnTo>
                  <a:pt x="2312894" y="197223"/>
                </a:lnTo>
                <a:cubicBezTo>
                  <a:pt x="2321859" y="191247"/>
                  <a:pt x="2329567" y="182701"/>
                  <a:pt x="2339788" y="179294"/>
                </a:cubicBezTo>
                <a:lnTo>
                  <a:pt x="2393576" y="161365"/>
                </a:lnTo>
                <a:cubicBezTo>
                  <a:pt x="2402541" y="158377"/>
                  <a:pt x="2412607" y="157642"/>
                  <a:pt x="2420470" y="152400"/>
                </a:cubicBezTo>
                <a:cubicBezTo>
                  <a:pt x="2429435" y="146423"/>
                  <a:pt x="2437462" y="138714"/>
                  <a:pt x="2447365" y="134470"/>
                </a:cubicBezTo>
                <a:cubicBezTo>
                  <a:pt x="2458689" y="129617"/>
                  <a:pt x="2471377" y="128891"/>
                  <a:pt x="2483223" y="125506"/>
                </a:cubicBezTo>
                <a:cubicBezTo>
                  <a:pt x="2492309" y="122910"/>
                  <a:pt x="2501152" y="119529"/>
                  <a:pt x="2510117" y="116541"/>
                </a:cubicBezTo>
                <a:cubicBezTo>
                  <a:pt x="2516094" y="110565"/>
                  <a:pt x="2520799" y="102960"/>
                  <a:pt x="2528047" y="98612"/>
                </a:cubicBezTo>
                <a:cubicBezTo>
                  <a:pt x="2536150" y="93750"/>
                  <a:pt x="2545855" y="92243"/>
                  <a:pt x="2554941" y="89647"/>
                </a:cubicBezTo>
                <a:cubicBezTo>
                  <a:pt x="2568347" y="85817"/>
                  <a:pt x="2603363" y="78883"/>
                  <a:pt x="2617694" y="71717"/>
                </a:cubicBezTo>
                <a:cubicBezTo>
                  <a:pt x="2627331" y="66899"/>
                  <a:pt x="2634685" y="58032"/>
                  <a:pt x="2644588" y="53788"/>
                </a:cubicBezTo>
                <a:cubicBezTo>
                  <a:pt x="2655913" y="48935"/>
                  <a:pt x="2668325" y="47027"/>
                  <a:pt x="2680447" y="44823"/>
                </a:cubicBezTo>
                <a:cubicBezTo>
                  <a:pt x="2763977" y="29636"/>
                  <a:pt x="2793391" y="34756"/>
                  <a:pt x="2895600" y="26894"/>
                </a:cubicBezTo>
                <a:cubicBezTo>
                  <a:pt x="3250021" y="-369"/>
                  <a:pt x="2995702" y="2397"/>
                  <a:pt x="3523129" y="0"/>
                </a:cubicBezTo>
                <a:lnTo>
                  <a:pt x="5065059"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461371F4-398F-44EE-850A-F5E40C0501E7}"/>
              </a:ext>
            </a:extLst>
          </p:cNvPr>
          <p:cNvSpPr txBox="1"/>
          <p:nvPr/>
        </p:nvSpPr>
        <p:spPr>
          <a:xfrm>
            <a:off x="1709285" y="2184693"/>
            <a:ext cx="712054" cy="369332"/>
          </a:xfrm>
          <a:prstGeom prst="rect">
            <a:avLst/>
          </a:prstGeom>
          <a:noFill/>
        </p:spPr>
        <p:txBody>
          <a:bodyPr wrap="none" rtlCol="0">
            <a:spAutoFit/>
          </a:bodyPr>
          <a:lstStyle/>
          <a:p>
            <a:r>
              <a:rPr lang="en-GB" dirty="0"/>
              <a:t>Scrub</a:t>
            </a:r>
          </a:p>
        </p:txBody>
      </p:sp>
      <p:sp>
        <p:nvSpPr>
          <p:cNvPr id="41" name="TextBox 40">
            <a:extLst>
              <a:ext uri="{FF2B5EF4-FFF2-40B4-BE49-F238E27FC236}">
                <a16:creationId xmlns:a16="http://schemas.microsoft.com/office/drawing/2014/main" id="{4696D215-A860-4B7A-ABCF-3F987B0738F2}"/>
              </a:ext>
            </a:extLst>
          </p:cNvPr>
          <p:cNvSpPr txBox="1"/>
          <p:nvPr/>
        </p:nvSpPr>
        <p:spPr>
          <a:xfrm>
            <a:off x="3346075" y="2993406"/>
            <a:ext cx="1458220" cy="369332"/>
          </a:xfrm>
          <a:prstGeom prst="rect">
            <a:avLst/>
          </a:prstGeom>
          <a:noFill/>
        </p:spPr>
        <p:txBody>
          <a:bodyPr wrap="none" rtlCol="0">
            <a:spAutoFit/>
          </a:bodyPr>
          <a:lstStyle/>
          <a:p>
            <a:r>
              <a:rPr lang="en-GB" dirty="0"/>
              <a:t>Upland forest</a:t>
            </a:r>
          </a:p>
        </p:txBody>
      </p:sp>
      <p:sp>
        <p:nvSpPr>
          <p:cNvPr id="42" name="TextBox 41">
            <a:extLst>
              <a:ext uri="{FF2B5EF4-FFF2-40B4-BE49-F238E27FC236}">
                <a16:creationId xmlns:a16="http://schemas.microsoft.com/office/drawing/2014/main" id="{3AEA0052-5D60-4F1C-89AC-4CB170CE6AB5}"/>
              </a:ext>
            </a:extLst>
          </p:cNvPr>
          <p:cNvSpPr txBox="1"/>
          <p:nvPr/>
        </p:nvSpPr>
        <p:spPr>
          <a:xfrm>
            <a:off x="5710756" y="3574241"/>
            <a:ext cx="1572738" cy="369332"/>
          </a:xfrm>
          <a:prstGeom prst="rect">
            <a:avLst/>
          </a:prstGeom>
          <a:noFill/>
        </p:spPr>
        <p:txBody>
          <a:bodyPr wrap="none" rtlCol="0">
            <a:spAutoFit/>
          </a:bodyPr>
          <a:lstStyle/>
          <a:p>
            <a:r>
              <a:rPr lang="en-GB" dirty="0"/>
              <a:t>Lowland forest</a:t>
            </a:r>
          </a:p>
        </p:txBody>
      </p:sp>
      <p:sp>
        <p:nvSpPr>
          <p:cNvPr id="24" name="TextBox 23">
            <a:extLst>
              <a:ext uri="{FF2B5EF4-FFF2-40B4-BE49-F238E27FC236}">
                <a16:creationId xmlns:a16="http://schemas.microsoft.com/office/drawing/2014/main" id="{E1C21C0C-B29C-4B57-BB74-BA24C2D428FD}"/>
              </a:ext>
            </a:extLst>
          </p:cNvPr>
          <p:cNvSpPr txBox="1"/>
          <p:nvPr/>
        </p:nvSpPr>
        <p:spPr>
          <a:xfrm>
            <a:off x="1020748" y="6012957"/>
            <a:ext cx="7462543" cy="646331"/>
          </a:xfrm>
          <a:prstGeom prst="rect">
            <a:avLst/>
          </a:prstGeom>
          <a:noFill/>
        </p:spPr>
        <p:txBody>
          <a:bodyPr wrap="square" rtlCol="0">
            <a:spAutoFit/>
          </a:bodyPr>
          <a:lstStyle/>
          <a:p>
            <a:r>
              <a:rPr lang="en-GB" dirty="0">
                <a:solidFill>
                  <a:schemeClr val="bg1">
                    <a:lumMod val="85000"/>
                  </a:schemeClr>
                </a:solidFill>
              </a:rPr>
              <a:t>They linked these three time periods with three types of woodland that</a:t>
            </a:r>
          </a:p>
          <a:p>
            <a:r>
              <a:rPr lang="en-GB" dirty="0">
                <a:solidFill>
                  <a:schemeClr val="bg1">
                    <a:lumMod val="85000"/>
                  </a:schemeClr>
                </a:solidFill>
              </a:rPr>
              <a:t>also occupied three distinct altitudinal zones</a:t>
            </a:r>
          </a:p>
        </p:txBody>
      </p:sp>
    </p:spTree>
    <p:extLst>
      <p:ext uri="{BB962C8B-B14F-4D97-AF65-F5344CB8AC3E}">
        <p14:creationId xmlns:p14="http://schemas.microsoft.com/office/powerpoint/2010/main" val="105692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15352-A046-4665-8E2E-4DB52DED7B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3717"/>
            <a:ext cx="9144000" cy="5110566"/>
          </a:xfrm>
          <a:prstGeom prst="rect">
            <a:avLst/>
          </a:prstGeom>
        </p:spPr>
      </p:pic>
    </p:spTree>
    <p:extLst>
      <p:ext uri="{BB962C8B-B14F-4D97-AF65-F5344CB8AC3E}">
        <p14:creationId xmlns:p14="http://schemas.microsoft.com/office/powerpoint/2010/main" val="852520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3297</Words>
  <Application>Microsoft Office PowerPoint</Application>
  <PresentationFormat>On-screen Show (4:3)</PresentationFormat>
  <Paragraphs>175</Paragraphs>
  <Slides>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Code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ueluser</dc:creator>
  <cp:lastModifiedBy>Leo C Watkinson</cp:lastModifiedBy>
  <cp:revision>137</cp:revision>
  <dcterms:created xsi:type="dcterms:W3CDTF">2015-03-16T22:56:37Z</dcterms:created>
  <dcterms:modified xsi:type="dcterms:W3CDTF">2020-07-01T13:47:52Z</dcterms:modified>
</cp:coreProperties>
</file>