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6.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7.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8.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0" r:id="rId2"/>
    <p:sldMasterId id="2147483692" r:id="rId3"/>
    <p:sldMasterId id="2147483741" r:id="rId4"/>
    <p:sldMasterId id="2147483748" r:id="rId5"/>
    <p:sldMasterId id="2147483755" r:id="rId6"/>
    <p:sldMasterId id="2147483762" r:id="rId7"/>
    <p:sldMasterId id="2147483769" r:id="rId8"/>
    <p:sldMasterId id="2147483776" r:id="rId9"/>
  </p:sldMasterIdLst>
  <p:notesMasterIdLst>
    <p:notesMasterId r:id="rId54"/>
  </p:notesMasterIdLst>
  <p:sldIdLst>
    <p:sldId id="333" r:id="rId10"/>
    <p:sldId id="335" r:id="rId11"/>
    <p:sldId id="337" r:id="rId12"/>
    <p:sldId id="340" r:id="rId13"/>
    <p:sldId id="330" r:id="rId14"/>
    <p:sldId id="262" r:id="rId15"/>
    <p:sldId id="343" r:id="rId16"/>
    <p:sldId id="305" r:id="rId17"/>
    <p:sldId id="329" r:id="rId18"/>
    <p:sldId id="263" r:id="rId19"/>
    <p:sldId id="308" r:id="rId20"/>
    <p:sldId id="349" r:id="rId21"/>
    <p:sldId id="345" r:id="rId22"/>
    <p:sldId id="347" r:id="rId23"/>
    <p:sldId id="266" r:id="rId24"/>
    <p:sldId id="267" r:id="rId25"/>
    <p:sldId id="312" r:id="rId26"/>
    <p:sldId id="268" r:id="rId27"/>
    <p:sldId id="269" r:id="rId28"/>
    <p:sldId id="313" r:id="rId29"/>
    <p:sldId id="351" r:id="rId30"/>
    <p:sldId id="271" r:id="rId31"/>
    <p:sldId id="275" r:id="rId32"/>
    <p:sldId id="276" r:id="rId33"/>
    <p:sldId id="295" r:id="rId34"/>
    <p:sldId id="298" r:id="rId35"/>
    <p:sldId id="300" r:id="rId36"/>
    <p:sldId id="301" r:id="rId37"/>
    <p:sldId id="314" r:id="rId38"/>
    <p:sldId id="315" r:id="rId39"/>
    <p:sldId id="353" r:id="rId40"/>
    <p:sldId id="319" r:id="rId41"/>
    <p:sldId id="299" r:id="rId42"/>
    <p:sldId id="302" r:id="rId43"/>
    <p:sldId id="294" r:id="rId44"/>
    <p:sldId id="318" r:id="rId45"/>
    <p:sldId id="289" r:id="rId46"/>
    <p:sldId id="317" r:id="rId47"/>
    <p:sldId id="357" r:id="rId48"/>
    <p:sldId id="359" r:id="rId49"/>
    <p:sldId id="363" r:id="rId50"/>
    <p:sldId id="364" r:id="rId51"/>
    <p:sldId id="284" r:id="rId52"/>
    <p:sldId id="355" r:id="rId53"/>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CC0000"/>
    <a:srgbClr val="0000FF"/>
    <a:srgbClr val="800000"/>
    <a:srgbClr val="000066"/>
    <a:srgbClr val="660066"/>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22059" autoAdjust="0"/>
    <p:restoredTop sz="95930" autoAdjust="0"/>
  </p:normalViewPr>
  <p:slideViewPr>
    <p:cSldViewPr>
      <p:cViewPr varScale="1">
        <p:scale>
          <a:sx n="53" d="100"/>
          <a:sy n="53" d="100"/>
        </p:scale>
        <p:origin x="-1047"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theme" Target="theme/theme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42.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1F90931-F319-4B51-8A14-DEC4DC61DEDF}" type="datetimeFigureOut">
              <a:rPr lang="en-GB" smtClean="0"/>
              <a:pPr/>
              <a:t>19/06/2013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C63AAD-B7AE-4EDE-A621-B494CAB62F8C}" type="slidenum">
              <a:rPr lang="en-GB" smtClean="0"/>
              <a:pPr/>
              <a:t>‹#›</a:t>
            </a:fld>
            <a:endParaRPr lang="en-GB"/>
          </a:p>
        </p:txBody>
      </p:sp>
    </p:spTree>
    <p:extLst>
      <p:ext uri="{BB962C8B-B14F-4D97-AF65-F5344CB8AC3E}">
        <p14:creationId xmlns:p14="http://schemas.microsoft.com/office/powerpoint/2010/main" val="30189068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7ABA3F-955A-4343-8EC5-86F008207001}" type="slidenum">
              <a:rPr lang="en-GB">
                <a:solidFill>
                  <a:prstClr val="black"/>
                </a:solidFill>
              </a:rPr>
              <a:pPr/>
              <a:t>3</a:t>
            </a:fld>
            <a:endParaRPr lang="en-GB">
              <a:solidFill>
                <a:prstClr val="black"/>
              </a:solidFill>
            </a:endParaRPr>
          </a:p>
        </p:txBody>
      </p:sp>
      <p:sp>
        <p:nvSpPr>
          <p:cNvPr id="142338" name="Text Box 2"/>
          <p:cNvSpPr txBox="1">
            <a:spLocks noChangeArrowheads="1"/>
          </p:cNvSpPr>
          <p:nvPr/>
        </p:nvSpPr>
        <p:spPr bwMode="auto">
          <a:xfrm>
            <a:off x="1439863" y="860425"/>
            <a:ext cx="4168775" cy="2947988"/>
          </a:xfrm>
          <a:prstGeom prst="rect">
            <a:avLst/>
          </a:prstGeom>
          <a:solidFill>
            <a:srgbClr val="FFFFFF"/>
          </a:solidFill>
          <a:ln w="9525">
            <a:solidFill>
              <a:srgbClr val="000000"/>
            </a:solidFill>
            <a:miter lim="800000"/>
            <a:headEnd/>
            <a:tailEnd/>
          </a:ln>
          <a:effectLst/>
        </p:spPr>
        <p:txBody>
          <a:bodyPr wrap="none" anchor="ctr"/>
          <a:lstStyle/>
          <a:p>
            <a:pPr fontAlgn="auto">
              <a:spcBef>
                <a:spcPts val="0"/>
              </a:spcBef>
              <a:spcAft>
                <a:spcPts val="0"/>
              </a:spcAft>
            </a:pPr>
            <a:endParaRPr lang="en-GB">
              <a:solidFill>
                <a:prstClr val="black"/>
              </a:solidFill>
              <a:latin typeface="Calibri"/>
              <a:cs typeface="+mn-cs"/>
            </a:endParaRPr>
          </a:p>
        </p:txBody>
      </p:sp>
      <p:sp>
        <p:nvSpPr>
          <p:cNvPr id="142339" name="Rectangle 3"/>
          <p:cNvSpPr txBox="1">
            <a:spLocks noGrp="1" noChangeArrowheads="1"/>
          </p:cNvSpPr>
          <p:nvPr>
            <p:ph type="body"/>
          </p:nvPr>
        </p:nvSpPr>
        <p:spPr>
          <a:xfrm>
            <a:off x="1076325" y="4094163"/>
            <a:ext cx="4903788" cy="3271837"/>
          </a:xfrm>
          <a:ln/>
        </p:spPr>
        <p:txBody>
          <a:bodyPr wrap="none" anchor="ct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DB89C9C0-1305-40D6-8563-BC73B05DA344}" type="slidenum">
              <a:rPr lang="en-GB" smtClean="0"/>
              <a:pPr/>
              <a:t>22</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456B51-30C1-4DBC-8152-651883A4D44E}" type="slidenum">
              <a:rPr lang="en-GB">
                <a:solidFill>
                  <a:prstClr val="black"/>
                </a:solidFill>
              </a:rPr>
              <a:pPr/>
              <a:t>24</a:t>
            </a:fld>
            <a:endParaRPr lang="en-GB">
              <a:solidFill>
                <a:prstClr val="black"/>
              </a:solidFill>
            </a:endParaRPr>
          </a:p>
        </p:txBody>
      </p:sp>
      <p:sp>
        <p:nvSpPr>
          <p:cNvPr id="276482" name="Rectangle 2"/>
          <p:cNvSpPr>
            <a:spLocks noGrp="1" noRot="1" noChangeAspect="1" noChangeArrowheads="1" noTextEdit="1"/>
          </p:cNvSpPr>
          <p:nvPr>
            <p:ph type="sldImg"/>
          </p:nvPr>
        </p:nvSpPr>
        <p:spPr>
          <a:ln/>
        </p:spPr>
      </p:sp>
      <p:sp>
        <p:nvSpPr>
          <p:cNvPr id="2764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DB89C9C0-1305-40D6-8563-BC73B05DA344}" type="slidenum">
              <a:rPr lang="en-GB" smtClean="0"/>
              <a:pPr/>
              <a:t>25</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DB89C9C0-1305-40D6-8563-BC73B05DA344}" type="slidenum">
              <a:rPr lang="en-GB" smtClean="0"/>
              <a:pPr/>
              <a:t>30</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DB89C9C0-1305-40D6-8563-BC73B05DA344}" type="slidenum">
              <a:rPr lang="en-GB" smtClean="0"/>
              <a:pPr/>
              <a:t>31</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FC3489-24BF-48A3-8892-F27335DC1C73}" type="slidenum">
              <a:rPr lang="en-GB">
                <a:solidFill>
                  <a:prstClr val="black"/>
                </a:solidFill>
              </a:rPr>
              <a:pPr/>
              <a:t>33</a:t>
            </a:fld>
            <a:endParaRPr lang="en-GB">
              <a:solidFill>
                <a:prstClr val="black"/>
              </a:solidFill>
            </a:endParaRPr>
          </a:p>
        </p:txBody>
      </p:sp>
      <p:sp>
        <p:nvSpPr>
          <p:cNvPr id="287746" name="Rectangle 2"/>
          <p:cNvSpPr>
            <a:spLocks noGrp="1" noRot="1" noChangeAspect="1" noChangeArrowheads="1" noTextEdit="1"/>
          </p:cNvSpPr>
          <p:nvPr>
            <p:ph type="sldImg"/>
          </p:nvPr>
        </p:nvSpPr>
        <p:spPr>
          <a:ln/>
        </p:spPr>
      </p:sp>
      <p:sp>
        <p:nvSpPr>
          <p:cNvPr id="2877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DC63AAD-B7AE-4EDE-A621-B494CAB62F8C}" type="slidenum">
              <a:rPr lang="en-GB" smtClean="0"/>
              <a:pPr/>
              <a:t>34</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DC63AAD-B7AE-4EDE-A621-B494CAB62F8C}" type="slidenum">
              <a:rPr lang="en-GB" smtClean="0"/>
              <a:pPr/>
              <a:t>37</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Keita </a:t>
            </a:r>
            <a:r>
              <a:rPr lang="en-US" sz="1200" kern="1200" dirty="0" err="1" smtClean="0">
                <a:solidFill>
                  <a:schemeClr val="tx1"/>
                </a:solidFill>
                <a:latin typeface="+mn-lt"/>
                <a:ea typeface="+mn-ea"/>
                <a:cs typeface="+mn-cs"/>
              </a:rPr>
              <a:t>Takayama</a:t>
            </a:r>
            <a:r>
              <a:rPr lang="en-US" sz="1200" kern="1200" dirty="0" smtClean="0">
                <a:solidFill>
                  <a:schemeClr val="tx1"/>
                </a:solidFill>
                <a:latin typeface="+mn-lt"/>
                <a:ea typeface="+mn-ea"/>
                <a:cs typeface="+mn-cs"/>
              </a:rPr>
              <a:t>, Japanese Comparative Educationist working in Australia expresses his terms with epistemic </a:t>
            </a:r>
            <a:r>
              <a:rPr lang="en-US" sz="1200" kern="1200" dirty="0" err="1" smtClean="0">
                <a:solidFill>
                  <a:schemeClr val="tx1"/>
                </a:solidFill>
                <a:latin typeface="+mn-lt"/>
                <a:ea typeface="+mn-ea"/>
                <a:cs typeface="+mn-cs"/>
              </a:rPr>
              <a:t>coloniality</a:t>
            </a:r>
            <a:r>
              <a:rPr lang="en-US" sz="1200" kern="1200" dirty="0" smtClean="0">
                <a:solidFill>
                  <a:schemeClr val="tx1"/>
                </a:solidFill>
                <a:latin typeface="+mn-lt"/>
                <a:ea typeface="+mn-ea"/>
                <a:cs typeface="+mn-cs"/>
              </a:rPr>
              <a:t>.  </a:t>
            </a:r>
            <a:endParaRPr lang="en-GB"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“To be </a:t>
            </a:r>
            <a:r>
              <a:rPr lang="en-US" sz="1200" kern="1200" dirty="0" err="1" smtClean="0">
                <a:solidFill>
                  <a:schemeClr val="tx1"/>
                </a:solidFill>
                <a:latin typeface="+mn-lt"/>
                <a:ea typeface="+mn-ea"/>
                <a:cs typeface="+mn-cs"/>
              </a:rPr>
              <a:t>recognised</a:t>
            </a:r>
            <a:r>
              <a:rPr lang="en-US" sz="1200" kern="1200" dirty="0" smtClean="0">
                <a:solidFill>
                  <a:schemeClr val="tx1"/>
                </a:solidFill>
                <a:latin typeface="+mn-lt"/>
                <a:ea typeface="+mn-ea"/>
                <a:cs typeface="+mn-cs"/>
              </a:rPr>
              <a:t> ‘internationally’, I not only write in English but also formulate my findings in terms of relevant theoretical debates in the English speaking academic </a:t>
            </a:r>
            <a:r>
              <a:rPr lang="en-US" sz="1200" kern="1200" dirty="0" err="1" smtClean="0">
                <a:solidFill>
                  <a:schemeClr val="tx1"/>
                </a:solidFill>
                <a:latin typeface="+mn-lt"/>
                <a:ea typeface="+mn-ea"/>
                <a:cs typeface="+mn-cs"/>
              </a:rPr>
              <a:t>centres</a:t>
            </a:r>
            <a:r>
              <a:rPr lang="en-US" sz="1200" kern="1200" dirty="0" smtClean="0">
                <a:solidFill>
                  <a:schemeClr val="tx1"/>
                </a:solidFill>
                <a:latin typeface="+mn-lt"/>
                <a:ea typeface="+mn-ea"/>
                <a:cs typeface="+mn-cs"/>
              </a:rPr>
              <a:t>. As a Japanese national writing about Japanese education in English, I </a:t>
            </a:r>
            <a:r>
              <a:rPr lang="en-US" sz="1200" b="1" kern="1200" dirty="0" smtClean="0">
                <a:solidFill>
                  <a:schemeClr val="tx1"/>
                </a:solidFill>
                <a:latin typeface="+mn-lt"/>
                <a:ea typeface="+mn-ea"/>
                <a:cs typeface="+mn-cs"/>
              </a:rPr>
              <a:t>am </a:t>
            </a:r>
            <a:r>
              <a:rPr lang="en-US" sz="1200" b="1" kern="1200" dirty="0" err="1" smtClean="0">
                <a:solidFill>
                  <a:schemeClr val="tx1"/>
                </a:solidFill>
                <a:latin typeface="+mn-lt"/>
                <a:ea typeface="+mn-ea"/>
                <a:cs typeface="+mn-cs"/>
              </a:rPr>
              <a:t>otherised</a:t>
            </a:r>
            <a:r>
              <a:rPr lang="en-US" sz="1200" b="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by the English-language scholarship </a:t>
            </a:r>
            <a:r>
              <a:rPr lang="en-US" sz="1200" b="1" kern="1200" dirty="0" smtClean="0">
                <a:solidFill>
                  <a:schemeClr val="tx1"/>
                </a:solidFill>
                <a:latin typeface="+mn-lt"/>
                <a:ea typeface="+mn-ea"/>
                <a:cs typeface="+mn-cs"/>
              </a:rPr>
              <a:t>with my argument defined as </a:t>
            </a:r>
            <a:r>
              <a:rPr lang="en-US" sz="1200" b="1" kern="1200" dirty="0" err="1" smtClean="0">
                <a:solidFill>
                  <a:schemeClr val="tx1"/>
                </a:solidFill>
                <a:latin typeface="+mn-lt"/>
                <a:ea typeface="+mn-ea"/>
                <a:cs typeface="+mn-cs"/>
              </a:rPr>
              <a:t>localised</a:t>
            </a:r>
            <a:r>
              <a:rPr lang="en-US" sz="1200" b="1" kern="1200" dirty="0" smtClean="0">
                <a:solidFill>
                  <a:schemeClr val="tx1"/>
                </a:solidFill>
                <a:latin typeface="+mn-lt"/>
                <a:ea typeface="+mn-ea"/>
                <a:cs typeface="+mn-cs"/>
              </a:rPr>
              <a:t> and nationally specific</a:t>
            </a:r>
            <a:r>
              <a:rPr lang="en-US" sz="1200" kern="1200" dirty="0" smtClean="0">
                <a:solidFill>
                  <a:schemeClr val="tx1"/>
                </a:solidFill>
                <a:latin typeface="+mn-lt"/>
                <a:ea typeface="+mn-ea"/>
                <a:cs typeface="+mn-cs"/>
              </a:rPr>
              <a:t>.</a:t>
            </a:r>
            <a:endParaRPr lang="en-GB"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endParaRPr lang="en-GB"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However, I think </a:t>
            </a:r>
            <a:r>
              <a:rPr lang="en-US" sz="1200" kern="1200" dirty="0" err="1" smtClean="0">
                <a:solidFill>
                  <a:schemeClr val="tx1"/>
                </a:solidFill>
                <a:latin typeface="+mn-lt"/>
                <a:ea typeface="+mn-ea"/>
                <a:cs typeface="+mn-cs"/>
              </a:rPr>
              <a:t>Takayama</a:t>
            </a:r>
            <a:r>
              <a:rPr lang="en-US" sz="1200" kern="1200" dirty="0" smtClean="0">
                <a:solidFill>
                  <a:schemeClr val="tx1"/>
                </a:solidFill>
                <a:latin typeface="+mn-lt"/>
                <a:ea typeface="+mn-ea"/>
                <a:cs typeface="+mn-cs"/>
              </a:rPr>
              <a:t> does not move beyond this predicament to celebrate the structural connection between marginality and creativity that can overcome epistemic </a:t>
            </a:r>
            <a:r>
              <a:rPr lang="en-US" sz="1200" kern="1200" dirty="0" err="1" smtClean="0">
                <a:solidFill>
                  <a:schemeClr val="tx1"/>
                </a:solidFill>
                <a:latin typeface="+mn-lt"/>
                <a:ea typeface="+mn-ea"/>
                <a:cs typeface="+mn-cs"/>
              </a:rPr>
              <a:t>coloniality</a:t>
            </a:r>
            <a:r>
              <a:rPr lang="en-US" sz="1200" kern="1200" dirty="0" smtClean="0">
                <a:solidFill>
                  <a:schemeClr val="tx1"/>
                </a:solidFill>
                <a:latin typeface="+mn-lt"/>
                <a:ea typeface="+mn-ea"/>
                <a:cs typeface="+mn-cs"/>
              </a:rPr>
              <a:t>.</a:t>
            </a:r>
            <a:endParaRPr lang="en-GB" sz="1200" kern="1200" dirty="0" smtClean="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3DC63AAD-B7AE-4EDE-A621-B494CAB62F8C}" type="slidenum">
              <a:rPr lang="en-GB" smtClean="0"/>
              <a:pPr/>
              <a:t>39</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DB89C9C0-1305-40D6-8563-BC73B05DA344}" type="slidenum">
              <a:rPr lang="en-GB" smtClean="0"/>
              <a:pPr/>
              <a:t>41</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2332E3-39EA-4A96-90A3-E3CD3E5A82BC}" type="slidenum">
              <a:rPr lang="en-GB">
                <a:solidFill>
                  <a:prstClr val="black"/>
                </a:solidFill>
              </a:rPr>
              <a:pPr/>
              <a:t>4</a:t>
            </a:fld>
            <a:endParaRPr lang="en-GB">
              <a:solidFill>
                <a:prstClr val="black"/>
              </a:solidFill>
            </a:endParaRPr>
          </a:p>
        </p:txBody>
      </p:sp>
      <p:sp>
        <p:nvSpPr>
          <p:cNvPr id="128002" name="Text Box 2"/>
          <p:cNvSpPr txBox="1">
            <a:spLocks noChangeArrowheads="1"/>
          </p:cNvSpPr>
          <p:nvPr/>
        </p:nvSpPr>
        <p:spPr bwMode="auto">
          <a:xfrm>
            <a:off x="1439863" y="860425"/>
            <a:ext cx="4168775" cy="2947988"/>
          </a:xfrm>
          <a:prstGeom prst="rect">
            <a:avLst/>
          </a:prstGeom>
          <a:solidFill>
            <a:srgbClr val="FFFFFF"/>
          </a:solidFill>
          <a:ln w="9525">
            <a:solidFill>
              <a:srgbClr val="000000"/>
            </a:solidFill>
            <a:miter lim="800000"/>
            <a:headEnd/>
            <a:tailEnd/>
          </a:ln>
          <a:effectLst/>
        </p:spPr>
        <p:txBody>
          <a:bodyPr wrap="none" anchor="ctr"/>
          <a:lstStyle/>
          <a:p>
            <a:pPr fontAlgn="base">
              <a:spcBef>
                <a:spcPct val="0"/>
              </a:spcBef>
              <a:spcAft>
                <a:spcPct val="0"/>
              </a:spcAft>
            </a:pPr>
            <a:endParaRPr lang="en-GB">
              <a:solidFill>
                <a:prstClr val="black"/>
              </a:solidFill>
              <a:latin typeface="Arial" charset="0"/>
              <a:cs typeface="Arial" charset="0"/>
            </a:endParaRPr>
          </a:p>
        </p:txBody>
      </p:sp>
      <p:sp>
        <p:nvSpPr>
          <p:cNvPr id="128003" name="Rectangle 3"/>
          <p:cNvSpPr txBox="1">
            <a:spLocks noGrp="1" noChangeArrowheads="1"/>
          </p:cNvSpPr>
          <p:nvPr>
            <p:ph type="body"/>
          </p:nvPr>
        </p:nvSpPr>
        <p:spPr>
          <a:xfrm>
            <a:off x="1076325" y="4094163"/>
            <a:ext cx="4903788" cy="3271837"/>
          </a:xfrm>
          <a:ln/>
        </p:spPr>
        <p:txBody>
          <a:bodyPr wrap="none" anchor="ct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3DC63AAD-B7AE-4EDE-A621-B494CAB62F8C}" type="slidenum">
              <a:rPr lang="en-GB" smtClean="0"/>
              <a:pPr/>
              <a:t>10</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DB89C9C0-1305-40D6-8563-BC73B05DA344}" type="slidenum">
              <a:rPr lang="en-GB" smtClean="0">
                <a:solidFill>
                  <a:prstClr val="black"/>
                </a:solidFill>
              </a:rPr>
              <a:pPr/>
              <a:t>11</a:t>
            </a:fld>
            <a:endParaRPr lang="en-GB">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DB89C9C0-1305-40D6-8563-BC73B05DA344}" type="slidenum">
              <a:rPr lang="en-GB" smtClean="0"/>
              <a:pPr/>
              <a:t>12</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DB89C9C0-1305-40D6-8563-BC73B05DA344}" type="slidenum">
              <a:rPr lang="en-GB" smtClean="0"/>
              <a:pPr/>
              <a:t>18</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721F47-397B-4CD5-83B9-E0C3FA151203}" type="slidenum">
              <a:rPr lang="en-GB">
                <a:solidFill>
                  <a:prstClr val="black"/>
                </a:solidFill>
              </a:rPr>
              <a:pPr/>
              <a:t>19</a:t>
            </a:fld>
            <a:endParaRPr lang="en-GB">
              <a:solidFill>
                <a:prstClr val="black"/>
              </a:solidFill>
            </a:endParaRPr>
          </a:p>
        </p:txBody>
      </p:sp>
      <p:sp>
        <p:nvSpPr>
          <p:cNvPr id="283650" name="Rectangle 2"/>
          <p:cNvSpPr>
            <a:spLocks noGrp="1" noRot="1" noChangeAspect="1" noChangeArrowheads="1" noTextEdit="1"/>
          </p:cNvSpPr>
          <p:nvPr>
            <p:ph type="sldImg"/>
          </p:nvPr>
        </p:nvSpPr>
        <p:spPr>
          <a:ln/>
        </p:spPr>
      </p:sp>
      <p:sp>
        <p:nvSpPr>
          <p:cNvPr id="2836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DB89C9C0-1305-40D6-8563-BC73B05DA344}" type="slidenum">
              <a:rPr lang="en-GB" smtClean="0">
                <a:solidFill>
                  <a:prstClr val="black"/>
                </a:solidFill>
              </a:rPr>
              <a:pPr/>
              <a:t>20</a:t>
            </a:fld>
            <a:endParaRPr lang="en-GB">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DB89C9C0-1305-40D6-8563-BC73B05DA344}" type="slidenum">
              <a:rPr lang="en-GB" smtClean="0">
                <a:solidFill>
                  <a:prstClr val="black"/>
                </a:solidFill>
              </a:rPr>
              <a:pPr/>
              <a:t>21</a:t>
            </a:fld>
            <a:endParaRPr lang="en-GB">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DC502C47-E711-46CE-ADC8-2669D6FECCF7}" type="slidenum">
              <a:rPr lang="en-GB"/>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A2C6D91E-5E88-4A58-83FF-DF1CB83656B0}" type="slidenum">
              <a:rPr lang="en-GB"/>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60B0FE24-BA97-457B-82C6-E64DFD2EA832}" type="slidenum">
              <a:rPr lang="en-GB"/>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04ED539-E82C-495E-A4BC-470ADDE9C46B}" type="datetimeFigureOut">
              <a:rPr lang="en-GB" smtClean="0">
                <a:solidFill>
                  <a:prstClr val="black">
                    <a:tint val="75000"/>
                  </a:prstClr>
                </a:solidFill>
              </a:rPr>
              <a:pPr/>
              <a:t>19/06/2013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E783EE8-2214-4230-8C8B-03BF98C942BB}"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04ED539-E82C-495E-A4BC-470ADDE9C46B}" type="datetimeFigureOut">
              <a:rPr lang="en-GB" smtClean="0">
                <a:solidFill>
                  <a:prstClr val="black">
                    <a:tint val="75000"/>
                  </a:prstClr>
                </a:solidFill>
              </a:rPr>
              <a:pPr/>
              <a:t>19/06/2013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E783EE8-2214-4230-8C8B-03BF98C942BB}"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4ED539-E82C-495E-A4BC-470ADDE9C46B}" type="datetimeFigureOut">
              <a:rPr lang="en-GB" smtClean="0">
                <a:solidFill>
                  <a:prstClr val="black">
                    <a:tint val="75000"/>
                  </a:prstClr>
                </a:solidFill>
              </a:rPr>
              <a:pPr/>
              <a:t>19/06/2013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E783EE8-2214-4230-8C8B-03BF98C942BB}"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04ED539-E82C-495E-A4BC-470ADDE9C46B}" type="datetimeFigureOut">
              <a:rPr lang="en-GB" smtClean="0">
                <a:solidFill>
                  <a:prstClr val="black">
                    <a:tint val="75000"/>
                  </a:prstClr>
                </a:solidFill>
              </a:rPr>
              <a:pPr/>
              <a:t>19/06/2013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EE783EE8-2214-4230-8C8B-03BF98C942BB}"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04ED539-E82C-495E-A4BC-470ADDE9C46B}" type="datetimeFigureOut">
              <a:rPr lang="en-GB" smtClean="0">
                <a:solidFill>
                  <a:prstClr val="black">
                    <a:tint val="75000"/>
                  </a:prstClr>
                </a:solidFill>
              </a:rPr>
              <a:pPr/>
              <a:t>19/06/2013</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EE783EE8-2214-4230-8C8B-03BF98C942BB}"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04ED539-E82C-495E-A4BC-470ADDE9C46B}" type="datetimeFigureOut">
              <a:rPr lang="en-GB" smtClean="0">
                <a:solidFill>
                  <a:prstClr val="black">
                    <a:tint val="75000"/>
                  </a:prstClr>
                </a:solidFill>
              </a:rPr>
              <a:pPr/>
              <a:t>19/06/2013</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EE783EE8-2214-4230-8C8B-03BF98C942BB}"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4ED539-E82C-495E-A4BC-470ADDE9C46B}" type="datetimeFigureOut">
              <a:rPr lang="en-GB" smtClean="0">
                <a:solidFill>
                  <a:prstClr val="black">
                    <a:tint val="75000"/>
                  </a:prstClr>
                </a:solidFill>
              </a:rPr>
              <a:pPr/>
              <a:t>19/06/2013</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EE783EE8-2214-4230-8C8B-03BF98C942BB}"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4ED539-E82C-495E-A4BC-470ADDE9C46B}" type="datetimeFigureOut">
              <a:rPr lang="en-GB" smtClean="0">
                <a:solidFill>
                  <a:prstClr val="black">
                    <a:tint val="75000"/>
                  </a:prstClr>
                </a:solidFill>
              </a:rPr>
              <a:pPr/>
              <a:t>19/06/2013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EE783EE8-2214-4230-8C8B-03BF98C942BB}"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C28E6A30-38E8-46CC-B7AA-D83DD593C7C0}" type="slidenum">
              <a:rPr lang="en-GB"/>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4ED539-E82C-495E-A4BC-470ADDE9C46B}" type="datetimeFigureOut">
              <a:rPr lang="en-GB" smtClean="0">
                <a:solidFill>
                  <a:prstClr val="black">
                    <a:tint val="75000"/>
                  </a:prstClr>
                </a:solidFill>
              </a:rPr>
              <a:pPr/>
              <a:t>19/06/2013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EE783EE8-2214-4230-8C8B-03BF98C942BB}"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04ED539-E82C-495E-A4BC-470ADDE9C46B}" type="datetimeFigureOut">
              <a:rPr lang="en-GB" smtClean="0">
                <a:solidFill>
                  <a:prstClr val="black">
                    <a:tint val="75000"/>
                  </a:prstClr>
                </a:solidFill>
              </a:rPr>
              <a:pPr/>
              <a:t>19/06/2013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E783EE8-2214-4230-8C8B-03BF98C942BB}"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04ED539-E82C-495E-A4BC-470ADDE9C46B}" type="datetimeFigureOut">
              <a:rPr lang="en-GB" smtClean="0">
                <a:solidFill>
                  <a:prstClr val="black">
                    <a:tint val="75000"/>
                  </a:prstClr>
                </a:solidFill>
              </a:rPr>
              <a:pPr/>
              <a:t>19/06/2013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E783EE8-2214-4230-8C8B-03BF98C942BB}"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2EE6E87-EF79-459F-846B-2ED79DA49A32}" type="slidenum">
              <a:rPr lang="en-GB">
                <a:solidFill>
                  <a:srgbClr val="000000"/>
                </a:solidFill>
              </a:rPr>
              <a:pPr/>
              <a:t>‹#›</a:t>
            </a:fld>
            <a:endParaRPr lang="en-GB">
              <a:solidFill>
                <a:srgbClr val="000000"/>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0D75822-16AC-4C81-868D-7D66B387A40D}" type="slidenum">
              <a:rPr lang="en-GB">
                <a:solidFill>
                  <a:srgbClr val="000000"/>
                </a:solidFill>
              </a:rPr>
              <a:pPr/>
              <a:t>‹#›</a:t>
            </a:fld>
            <a:endParaRPr lang="en-GB">
              <a:solidFill>
                <a:srgbClr val="000000"/>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CBCCC4C-887A-487E-99E7-511F3470915E}" type="slidenum">
              <a:rPr lang="en-GB">
                <a:solidFill>
                  <a:srgbClr val="000000"/>
                </a:solidFill>
              </a:rPr>
              <a:pPr/>
              <a:t>‹#›</a:t>
            </a:fld>
            <a:endParaRPr lang="en-GB">
              <a:solidFill>
                <a:srgbClr val="000000"/>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A5323E7-120B-4D52-92C8-11B08B653624}" type="slidenum">
              <a:rPr lang="en-GB">
                <a:solidFill>
                  <a:srgbClr val="000000"/>
                </a:solidFill>
              </a:rPr>
              <a:pPr/>
              <a:t>‹#›</a:t>
            </a:fld>
            <a:endParaRPr lang="en-GB">
              <a:solidFill>
                <a:srgbClr val="000000"/>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GB">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5756343E-6F72-4446-BC9F-EC447E651AC5}" type="slidenum">
              <a:rPr lang="en-GB">
                <a:solidFill>
                  <a:srgbClr val="000000"/>
                </a:solidFill>
              </a:rPr>
              <a:pPr/>
              <a:t>‹#›</a:t>
            </a:fld>
            <a:endParaRPr lang="en-GB">
              <a:solidFill>
                <a:srgbClr val="000000"/>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GB">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83C572A6-03A7-4D02-B9EC-2D2DB35B2314}" type="slidenum">
              <a:rPr lang="en-GB">
                <a:solidFill>
                  <a:srgbClr val="000000"/>
                </a:solidFill>
              </a:rPr>
              <a:pPr/>
              <a:t>‹#›</a:t>
            </a:fld>
            <a:endParaRPr lang="en-GB">
              <a:solidFill>
                <a:srgbClr val="000000"/>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GB">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03CCCACE-E901-4B5A-AF6D-F57264556B55}" type="slidenum">
              <a:rPr lang="en-GB">
                <a:solidFill>
                  <a:srgbClr val="000000"/>
                </a:solidFill>
              </a:rPr>
              <a:pPr/>
              <a:t>‹#›</a:t>
            </a:fld>
            <a:endParaRPr lang="en-GB">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31A70A30-76DA-4A05-8E04-480512A5ED58}" type="slidenum">
              <a:rPr lang="en-GB"/>
              <a:pPr/>
              <a:t>‹#›</a:t>
            </a:fld>
            <a:endParaRPr lang="en-GB"/>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7ABE2AD-3557-411E-8290-0B2946BA6BDE}" type="slidenum">
              <a:rPr lang="en-GB">
                <a:solidFill>
                  <a:srgbClr val="000000"/>
                </a:solidFill>
              </a:rPr>
              <a:pPr/>
              <a:t>‹#›</a:t>
            </a:fld>
            <a:endParaRPr lang="en-GB">
              <a:solidFill>
                <a:srgbClr val="000000"/>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494998E-4AB9-46FA-94C7-0F754107E4AC}" type="slidenum">
              <a:rPr lang="en-GB">
                <a:solidFill>
                  <a:srgbClr val="000000"/>
                </a:solidFill>
              </a:rPr>
              <a:pPr/>
              <a:t>‹#›</a:t>
            </a:fld>
            <a:endParaRPr lang="en-GB">
              <a:solidFill>
                <a:srgbClr val="000000"/>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E6AA478-BAF6-48CE-9CE3-7E402EB748BE}" type="slidenum">
              <a:rPr lang="en-GB">
                <a:solidFill>
                  <a:srgbClr val="000000"/>
                </a:solidFill>
              </a:rPr>
              <a:pPr/>
              <a:t>‹#›</a:t>
            </a:fld>
            <a:endParaRPr lang="en-GB">
              <a:solidFill>
                <a:srgbClr val="000000"/>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F706E52-19D4-4B8D-B4AF-D8DDEF9EEA9C}" type="slidenum">
              <a:rPr lang="en-GB">
                <a:solidFill>
                  <a:srgbClr val="000000"/>
                </a:solidFill>
              </a:rPr>
              <a:pPr/>
              <a:t>‹#›</a:t>
            </a:fld>
            <a:endParaRPr lang="en-GB">
              <a:solidFill>
                <a:srgbClr val="000000"/>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2050" name="Picture 2" descr="I:\D94\DATA\Corporate Marketing\Brand Development\Master Brand Assets\Master Logo+River Lockups\UEL BRANDING DEVICE MASTER rgb.png"/>
          <p:cNvPicPr>
            <a:picLocks noChangeAspect="1" noChangeArrowheads="1"/>
          </p:cNvPicPr>
          <p:nvPr userDrawn="1"/>
        </p:nvPicPr>
        <p:blipFill>
          <a:blip r:embed="rId2" cstate="print"/>
          <a:srcRect/>
          <a:stretch>
            <a:fillRect/>
          </a:stretch>
        </p:blipFill>
        <p:spPr bwMode="auto">
          <a:xfrm>
            <a:off x="-3714808" y="3429000"/>
            <a:ext cx="15716984" cy="3929246"/>
          </a:xfrm>
          <a:prstGeom prst="rect">
            <a:avLst/>
          </a:prstGeom>
          <a:noFill/>
        </p:spPr>
      </p:pic>
      <p:sp>
        <p:nvSpPr>
          <p:cNvPr id="2" name="Title 1"/>
          <p:cNvSpPr>
            <a:spLocks noGrp="1"/>
          </p:cNvSpPr>
          <p:nvPr>
            <p:ph type="ctrTitle"/>
          </p:nvPr>
        </p:nvSpPr>
        <p:spPr>
          <a:xfrm>
            <a:off x="714348" y="1000109"/>
            <a:ext cx="7772400" cy="642942"/>
          </a:xfrm>
        </p:spPr>
        <p:txBody>
          <a:bodyPr/>
          <a:lstStyle>
            <a:lvl1pPr algn="l">
              <a:defRPr>
                <a:solidFill>
                  <a:schemeClr val="tx1"/>
                </a:solidFill>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714420" y="1676400"/>
            <a:ext cx="6400800" cy="1752600"/>
          </a:xfrm>
        </p:spPr>
        <p:txBody>
          <a:bodyPr/>
          <a:lstStyle>
            <a:lvl1pPr marL="0" indent="0" algn="l">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
        <p:nvSpPr>
          <p:cNvPr id="4" name="Date Placeholder 3"/>
          <p:cNvSpPr>
            <a:spLocks noGrp="1"/>
          </p:cNvSpPr>
          <p:nvPr>
            <p:ph type="dt" sz="half" idx="10"/>
          </p:nvPr>
        </p:nvSpPr>
        <p:spPr/>
        <p:txBody>
          <a:bodyPr/>
          <a:lstStyle/>
          <a:p>
            <a:fld id="{D6C2C830-2931-40F4-A9AD-9D1B2FCAF2C8}" type="datetimeFigureOut">
              <a:rPr lang="en-US" smtClean="0">
                <a:solidFill>
                  <a:srgbClr val="0063A4">
                    <a:tint val="75000"/>
                  </a:srgbClr>
                </a:solidFill>
              </a:rPr>
              <a:pPr/>
              <a:t>6/19/2013</a:t>
            </a:fld>
            <a:endParaRPr lang="en-GB">
              <a:solidFill>
                <a:srgbClr val="0063A4">
                  <a:tint val="75000"/>
                </a:srgbClr>
              </a:solidFill>
            </a:endParaRPr>
          </a:p>
        </p:txBody>
      </p:sp>
      <p:sp>
        <p:nvSpPr>
          <p:cNvPr id="5" name="Footer Placeholder 4"/>
          <p:cNvSpPr>
            <a:spLocks noGrp="1"/>
          </p:cNvSpPr>
          <p:nvPr>
            <p:ph type="ftr" sz="quarter" idx="11"/>
          </p:nvPr>
        </p:nvSpPr>
        <p:spPr/>
        <p:txBody>
          <a:bodyPr/>
          <a:lstStyle/>
          <a:p>
            <a:endParaRPr lang="en-GB">
              <a:solidFill>
                <a:srgbClr val="0063A4">
                  <a:tint val="75000"/>
                </a:srgbClr>
              </a:solidFill>
            </a:endParaRPr>
          </a:p>
        </p:txBody>
      </p:sp>
      <p:sp>
        <p:nvSpPr>
          <p:cNvPr id="6" name="Slide Number Placeholder 5"/>
          <p:cNvSpPr>
            <a:spLocks noGrp="1"/>
          </p:cNvSpPr>
          <p:nvPr>
            <p:ph type="sldNum" sz="quarter" idx="12"/>
          </p:nvPr>
        </p:nvSpPr>
        <p:spPr/>
        <p:txBody>
          <a:bodyPr/>
          <a:lstStyle/>
          <a:p>
            <a:fld id="{4847F499-35EC-47F5-ADA8-AEB26AC70B62}" type="slidenum">
              <a:rPr lang="en-GB" smtClean="0">
                <a:solidFill>
                  <a:srgbClr val="0063A4">
                    <a:tint val="75000"/>
                  </a:srgbClr>
                </a:solidFill>
              </a:rPr>
              <a:pPr/>
              <a:t>‹#›</a:t>
            </a:fld>
            <a:endParaRPr lang="en-GB">
              <a:solidFill>
                <a:srgbClr val="0063A4">
                  <a:tint val="75000"/>
                </a:srgbClr>
              </a:solidFill>
            </a:endParaRPr>
          </a:p>
        </p:txBody>
      </p:sp>
    </p:spTree>
    <p:extLst>
      <p:ext uri="{BB962C8B-B14F-4D97-AF65-F5344CB8AC3E}">
        <p14:creationId xmlns:p14="http://schemas.microsoft.com/office/powerpoint/2010/main" val="30802022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cstate="print"/>
          <a:srcRect r="2287" b="3516"/>
          <a:stretch>
            <a:fillRect/>
          </a:stretch>
        </p:blipFill>
        <p:spPr bwMode="auto">
          <a:xfrm>
            <a:off x="6372200" y="5671860"/>
            <a:ext cx="2771800" cy="1186140"/>
          </a:xfrm>
          <a:prstGeom prst="rect">
            <a:avLst/>
          </a:prstGeom>
          <a:noFill/>
          <a:ln w="9525">
            <a:noFill/>
            <a:miter lim="800000"/>
            <a:headEnd/>
            <a:tailEnd/>
          </a:ln>
        </p:spPr>
      </p:pic>
      <p:sp>
        <p:nvSpPr>
          <p:cNvPr id="2" name="Title 1"/>
          <p:cNvSpPr>
            <a:spLocks noGrp="1"/>
          </p:cNvSpPr>
          <p:nvPr>
            <p:ph type="title"/>
          </p:nvPr>
        </p:nvSpPr>
        <p:spPr/>
        <p:txBody>
          <a:bodyPr/>
          <a:lstStyle>
            <a:lvl1pPr algn="l">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6837838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6" name="Picture 2"/>
          <p:cNvPicPr>
            <a:picLocks noChangeAspect="1" noChangeArrowheads="1"/>
          </p:cNvPicPr>
          <p:nvPr userDrawn="1"/>
        </p:nvPicPr>
        <p:blipFill>
          <a:blip r:embed="rId2" cstate="print"/>
          <a:srcRect r="2287" b="3516"/>
          <a:stretch>
            <a:fillRect/>
          </a:stretch>
        </p:blipFill>
        <p:spPr bwMode="auto">
          <a:xfrm>
            <a:off x="6372200" y="5671860"/>
            <a:ext cx="2771800" cy="1186140"/>
          </a:xfrm>
          <a:prstGeom prst="rect">
            <a:avLst/>
          </a:prstGeom>
          <a:noFill/>
          <a:ln w="9525">
            <a:noFill/>
            <a:miter lim="800000"/>
            <a:headEnd/>
            <a:tailEnd/>
          </a:ln>
        </p:spPr>
      </p:pic>
      <p:sp>
        <p:nvSpPr>
          <p:cNvPr id="2" name="Title 1"/>
          <p:cNvSpPr>
            <a:spLocks noGrp="1"/>
          </p:cNvSpPr>
          <p:nvPr>
            <p:ph type="title"/>
          </p:nvPr>
        </p:nvSpPr>
        <p:spPr/>
        <p:txBody>
          <a:bodyPr/>
          <a:lstStyle>
            <a:lvl1pPr algn="l">
              <a:defRPr/>
            </a:lvl1pPr>
          </a:lstStyle>
          <a:p>
            <a:r>
              <a:rPr lang="en-US" dirty="0" smtClean="0"/>
              <a:t>Click to edit Master title style</a:t>
            </a:r>
            <a:endParaRPr lang="en-GB"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83629516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9" name="Picture 2"/>
          <p:cNvPicPr>
            <a:picLocks noChangeAspect="1" noChangeArrowheads="1"/>
          </p:cNvPicPr>
          <p:nvPr userDrawn="1"/>
        </p:nvPicPr>
        <p:blipFill>
          <a:blip r:embed="rId2" cstate="print"/>
          <a:srcRect r="2287" b="3516"/>
          <a:stretch>
            <a:fillRect/>
          </a:stretch>
        </p:blipFill>
        <p:spPr bwMode="auto">
          <a:xfrm>
            <a:off x="6372200" y="5671860"/>
            <a:ext cx="2771800" cy="1186140"/>
          </a:xfrm>
          <a:prstGeom prst="rect">
            <a:avLst/>
          </a:prstGeom>
          <a:noFill/>
          <a:ln w="9525">
            <a:noFill/>
            <a:miter lim="800000"/>
            <a:headEnd/>
            <a:tailEnd/>
          </a:ln>
        </p:spPr>
      </p:pic>
      <p:sp>
        <p:nvSpPr>
          <p:cNvPr id="2" name="Title 1"/>
          <p:cNvSpPr>
            <a:spLocks noGrp="1"/>
          </p:cNvSpPr>
          <p:nvPr>
            <p:ph type="title"/>
          </p:nvPr>
        </p:nvSpPr>
        <p:spPr/>
        <p:txBody>
          <a:bodyPr/>
          <a:lstStyle>
            <a:lvl1pPr algn="l">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8434452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cstate="print"/>
          <a:srcRect r="2287" b="3516"/>
          <a:stretch>
            <a:fillRect/>
          </a:stretch>
        </p:blipFill>
        <p:spPr bwMode="auto">
          <a:xfrm>
            <a:off x="6372200" y="5671860"/>
            <a:ext cx="2771800" cy="1186140"/>
          </a:xfrm>
          <a:prstGeom prst="rect">
            <a:avLst/>
          </a:prstGeom>
          <a:noFill/>
          <a:ln w="9525">
            <a:noFill/>
            <a:miter lim="800000"/>
            <a:headEnd/>
            <a:tailEnd/>
          </a:ln>
        </p:spPr>
      </p:pic>
      <p:sp>
        <p:nvSpPr>
          <p:cNvPr id="2" name="Title 1"/>
          <p:cNvSpPr>
            <a:spLocks noGrp="1"/>
          </p:cNvSpPr>
          <p:nvPr>
            <p:ph type="title"/>
          </p:nvPr>
        </p:nvSpPr>
        <p:spPr/>
        <p:txBody>
          <a:bodyPr/>
          <a:lstStyle>
            <a:lvl1pPr algn="l">
              <a:defRPr/>
            </a:lvl1pPr>
          </a:lstStyle>
          <a:p>
            <a:r>
              <a:rPr lang="en-US" dirty="0" smtClean="0"/>
              <a:t>Click to edit Master title style</a:t>
            </a:r>
            <a:endParaRPr lang="en-GB" dirty="0"/>
          </a:p>
        </p:txBody>
      </p:sp>
    </p:spTree>
    <p:extLst>
      <p:ext uri="{BB962C8B-B14F-4D97-AF65-F5344CB8AC3E}">
        <p14:creationId xmlns:p14="http://schemas.microsoft.com/office/powerpoint/2010/main" val="126718593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srcRect r="2287" b="3516"/>
          <a:stretch>
            <a:fillRect/>
          </a:stretch>
        </p:blipFill>
        <p:spPr bwMode="auto">
          <a:xfrm>
            <a:off x="6372200" y="5671860"/>
            <a:ext cx="2771800" cy="1186140"/>
          </a:xfrm>
          <a:prstGeom prst="rect">
            <a:avLst/>
          </a:prstGeom>
          <a:noFill/>
          <a:ln w="9525">
            <a:noFill/>
            <a:miter lim="800000"/>
            <a:headEnd/>
            <a:tailEnd/>
          </a:ln>
        </p:spPr>
      </p:pic>
    </p:spTree>
    <p:extLst>
      <p:ext uri="{BB962C8B-B14F-4D97-AF65-F5344CB8AC3E}">
        <p14:creationId xmlns:p14="http://schemas.microsoft.com/office/powerpoint/2010/main" val="23145872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468A400B-1DDB-454C-9E5C-AAD443E8C741}" type="slidenum">
              <a:rPr lang="en-GB"/>
              <a:pPr/>
              <a:t>‹#›</a:t>
            </a:fld>
            <a:endParaRPr lang="en-GB"/>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2050" name="Picture 2" descr="I:\D94\DATA\Corporate Marketing\Brand Development\Master Brand Assets\Master Logo+River Lockups\UEL BRANDING DEVICE MASTER rgb.png"/>
          <p:cNvPicPr>
            <a:picLocks noChangeAspect="1" noChangeArrowheads="1"/>
          </p:cNvPicPr>
          <p:nvPr userDrawn="1"/>
        </p:nvPicPr>
        <p:blipFill>
          <a:blip r:embed="rId2" cstate="print"/>
          <a:srcRect/>
          <a:stretch>
            <a:fillRect/>
          </a:stretch>
        </p:blipFill>
        <p:spPr bwMode="auto">
          <a:xfrm>
            <a:off x="-3714808" y="3429000"/>
            <a:ext cx="15716984" cy="3929246"/>
          </a:xfrm>
          <a:prstGeom prst="rect">
            <a:avLst/>
          </a:prstGeom>
          <a:noFill/>
        </p:spPr>
      </p:pic>
      <p:sp>
        <p:nvSpPr>
          <p:cNvPr id="2" name="Title 1"/>
          <p:cNvSpPr>
            <a:spLocks noGrp="1"/>
          </p:cNvSpPr>
          <p:nvPr>
            <p:ph type="ctrTitle"/>
          </p:nvPr>
        </p:nvSpPr>
        <p:spPr>
          <a:xfrm>
            <a:off x="714348" y="1000109"/>
            <a:ext cx="7772400" cy="642942"/>
          </a:xfrm>
        </p:spPr>
        <p:txBody>
          <a:bodyPr/>
          <a:lstStyle>
            <a:lvl1pPr algn="l">
              <a:defRPr>
                <a:solidFill>
                  <a:schemeClr val="tx1"/>
                </a:solidFill>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714420" y="1676400"/>
            <a:ext cx="6400800" cy="1752600"/>
          </a:xfrm>
        </p:spPr>
        <p:txBody>
          <a:bodyPr/>
          <a:lstStyle>
            <a:lvl1pPr marL="0" indent="0" algn="l">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
        <p:nvSpPr>
          <p:cNvPr id="4" name="Date Placeholder 3"/>
          <p:cNvSpPr>
            <a:spLocks noGrp="1"/>
          </p:cNvSpPr>
          <p:nvPr>
            <p:ph type="dt" sz="half" idx="10"/>
          </p:nvPr>
        </p:nvSpPr>
        <p:spPr/>
        <p:txBody>
          <a:bodyPr/>
          <a:lstStyle/>
          <a:p>
            <a:fld id="{D6C2C830-2931-40F4-A9AD-9D1B2FCAF2C8}" type="datetimeFigureOut">
              <a:rPr lang="en-US" smtClean="0">
                <a:solidFill>
                  <a:srgbClr val="0063A4">
                    <a:tint val="75000"/>
                  </a:srgbClr>
                </a:solidFill>
              </a:rPr>
              <a:pPr/>
              <a:t>6/19/2013</a:t>
            </a:fld>
            <a:endParaRPr lang="en-GB">
              <a:solidFill>
                <a:srgbClr val="0063A4">
                  <a:tint val="75000"/>
                </a:srgbClr>
              </a:solidFill>
            </a:endParaRPr>
          </a:p>
        </p:txBody>
      </p:sp>
      <p:sp>
        <p:nvSpPr>
          <p:cNvPr id="5" name="Footer Placeholder 4"/>
          <p:cNvSpPr>
            <a:spLocks noGrp="1"/>
          </p:cNvSpPr>
          <p:nvPr>
            <p:ph type="ftr" sz="quarter" idx="11"/>
          </p:nvPr>
        </p:nvSpPr>
        <p:spPr/>
        <p:txBody>
          <a:bodyPr/>
          <a:lstStyle/>
          <a:p>
            <a:endParaRPr lang="en-GB">
              <a:solidFill>
                <a:srgbClr val="0063A4">
                  <a:tint val="75000"/>
                </a:srgbClr>
              </a:solidFill>
            </a:endParaRPr>
          </a:p>
        </p:txBody>
      </p:sp>
      <p:sp>
        <p:nvSpPr>
          <p:cNvPr id="6" name="Slide Number Placeholder 5"/>
          <p:cNvSpPr>
            <a:spLocks noGrp="1"/>
          </p:cNvSpPr>
          <p:nvPr>
            <p:ph type="sldNum" sz="quarter" idx="12"/>
          </p:nvPr>
        </p:nvSpPr>
        <p:spPr/>
        <p:txBody>
          <a:bodyPr/>
          <a:lstStyle/>
          <a:p>
            <a:fld id="{4847F499-35EC-47F5-ADA8-AEB26AC70B62}" type="slidenum">
              <a:rPr lang="en-GB" smtClean="0">
                <a:solidFill>
                  <a:srgbClr val="0063A4">
                    <a:tint val="75000"/>
                  </a:srgbClr>
                </a:solidFill>
              </a:rPr>
              <a:pPr/>
              <a:t>‹#›</a:t>
            </a:fld>
            <a:endParaRPr lang="en-GB">
              <a:solidFill>
                <a:srgbClr val="0063A4">
                  <a:tint val="75000"/>
                </a:srgbClr>
              </a:solidFill>
            </a:endParaRPr>
          </a:p>
        </p:txBody>
      </p:sp>
    </p:spTree>
    <p:extLst>
      <p:ext uri="{BB962C8B-B14F-4D97-AF65-F5344CB8AC3E}">
        <p14:creationId xmlns:p14="http://schemas.microsoft.com/office/powerpoint/2010/main" val="8595948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cstate="print"/>
          <a:srcRect r="2287" b="3516"/>
          <a:stretch>
            <a:fillRect/>
          </a:stretch>
        </p:blipFill>
        <p:spPr bwMode="auto">
          <a:xfrm>
            <a:off x="6372200" y="5671860"/>
            <a:ext cx="2771800" cy="1186140"/>
          </a:xfrm>
          <a:prstGeom prst="rect">
            <a:avLst/>
          </a:prstGeom>
          <a:noFill/>
          <a:ln w="9525">
            <a:noFill/>
            <a:miter lim="800000"/>
            <a:headEnd/>
            <a:tailEnd/>
          </a:ln>
        </p:spPr>
      </p:pic>
      <p:sp>
        <p:nvSpPr>
          <p:cNvPr id="2" name="Title 1"/>
          <p:cNvSpPr>
            <a:spLocks noGrp="1"/>
          </p:cNvSpPr>
          <p:nvPr>
            <p:ph type="title"/>
          </p:nvPr>
        </p:nvSpPr>
        <p:spPr/>
        <p:txBody>
          <a:bodyPr/>
          <a:lstStyle>
            <a:lvl1pPr algn="l">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30758056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6" name="Picture 2"/>
          <p:cNvPicPr>
            <a:picLocks noChangeAspect="1" noChangeArrowheads="1"/>
          </p:cNvPicPr>
          <p:nvPr userDrawn="1"/>
        </p:nvPicPr>
        <p:blipFill>
          <a:blip r:embed="rId2" cstate="print"/>
          <a:srcRect r="2287" b="3516"/>
          <a:stretch>
            <a:fillRect/>
          </a:stretch>
        </p:blipFill>
        <p:spPr bwMode="auto">
          <a:xfrm>
            <a:off x="6372200" y="5671860"/>
            <a:ext cx="2771800" cy="1186140"/>
          </a:xfrm>
          <a:prstGeom prst="rect">
            <a:avLst/>
          </a:prstGeom>
          <a:noFill/>
          <a:ln w="9525">
            <a:noFill/>
            <a:miter lim="800000"/>
            <a:headEnd/>
            <a:tailEnd/>
          </a:ln>
        </p:spPr>
      </p:pic>
      <p:sp>
        <p:nvSpPr>
          <p:cNvPr id="2" name="Title 1"/>
          <p:cNvSpPr>
            <a:spLocks noGrp="1"/>
          </p:cNvSpPr>
          <p:nvPr>
            <p:ph type="title"/>
          </p:nvPr>
        </p:nvSpPr>
        <p:spPr/>
        <p:txBody>
          <a:bodyPr/>
          <a:lstStyle>
            <a:lvl1pPr algn="l">
              <a:defRPr/>
            </a:lvl1pPr>
          </a:lstStyle>
          <a:p>
            <a:r>
              <a:rPr lang="en-US" dirty="0" smtClean="0"/>
              <a:t>Click to edit Master title style</a:t>
            </a:r>
            <a:endParaRPr lang="en-GB"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28720839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9" name="Picture 2"/>
          <p:cNvPicPr>
            <a:picLocks noChangeAspect="1" noChangeArrowheads="1"/>
          </p:cNvPicPr>
          <p:nvPr userDrawn="1"/>
        </p:nvPicPr>
        <p:blipFill>
          <a:blip r:embed="rId2" cstate="print"/>
          <a:srcRect r="2287" b="3516"/>
          <a:stretch>
            <a:fillRect/>
          </a:stretch>
        </p:blipFill>
        <p:spPr bwMode="auto">
          <a:xfrm>
            <a:off x="6372200" y="5671860"/>
            <a:ext cx="2771800" cy="1186140"/>
          </a:xfrm>
          <a:prstGeom prst="rect">
            <a:avLst/>
          </a:prstGeom>
          <a:noFill/>
          <a:ln w="9525">
            <a:noFill/>
            <a:miter lim="800000"/>
            <a:headEnd/>
            <a:tailEnd/>
          </a:ln>
        </p:spPr>
      </p:pic>
      <p:sp>
        <p:nvSpPr>
          <p:cNvPr id="2" name="Title 1"/>
          <p:cNvSpPr>
            <a:spLocks noGrp="1"/>
          </p:cNvSpPr>
          <p:nvPr>
            <p:ph type="title"/>
          </p:nvPr>
        </p:nvSpPr>
        <p:spPr/>
        <p:txBody>
          <a:bodyPr/>
          <a:lstStyle>
            <a:lvl1pPr algn="l">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20503149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cstate="print"/>
          <a:srcRect r="2287" b="3516"/>
          <a:stretch>
            <a:fillRect/>
          </a:stretch>
        </p:blipFill>
        <p:spPr bwMode="auto">
          <a:xfrm>
            <a:off x="6372200" y="5671860"/>
            <a:ext cx="2771800" cy="1186140"/>
          </a:xfrm>
          <a:prstGeom prst="rect">
            <a:avLst/>
          </a:prstGeom>
          <a:noFill/>
          <a:ln w="9525">
            <a:noFill/>
            <a:miter lim="800000"/>
            <a:headEnd/>
            <a:tailEnd/>
          </a:ln>
        </p:spPr>
      </p:pic>
      <p:sp>
        <p:nvSpPr>
          <p:cNvPr id="2" name="Title 1"/>
          <p:cNvSpPr>
            <a:spLocks noGrp="1"/>
          </p:cNvSpPr>
          <p:nvPr>
            <p:ph type="title"/>
          </p:nvPr>
        </p:nvSpPr>
        <p:spPr/>
        <p:txBody>
          <a:bodyPr/>
          <a:lstStyle>
            <a:lvl1pPr algn="l">
              <a:defRPr/>
            </a:lvl1pPr>
          </a:lstStyle>
          <a:p>
            <a:r>
              <a:rPr lang="en-US" dirty="0" smtClean="0"/>
              <a:t>Click to edit Master title style</a:t>
            </a:r>
            <a:endParaRPr lang="en-GB" dirty="0"/>
          </a:p>
        </p:txBody>
      </p:sp>
    </p:spTree>
    <p:extLst>
      <p:ext uri="{BB962C8B-B14F-4D97-AF65-F5344CB8AC3E}">
        <p14:creationId xmlns:p14="http://schemas.microsoft.com/office/powerpoint/2010/main" val="42916042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srcRect r="2287" b="3516"/>
          <a:stretch>
            <a:fillRect/>
          </a:stretch>
        </p:blipFill>
        <p:spPr bwMode="auto">
          <a:xfrm>
            <a:off x="6372200" y="5671860"/>
            <a:ext cx="2771800" cy="1186140"/>
          </a:xfrm>
          <a:prstGeom prst="rect">
            <a:avLst/>
          </a:prstGeom>
          <a:noFill/>
          <a:ln w="9525">
            <a:noFill/>
            <a:miter lim="800000"/>
            <a:headEnd/>
            <a:tailEnd/>
          </a:ln>
        </p:spPr>
      </p:pic>
    </p:spTree>
    <p:extLst>
      <p:ext uri="{BB962C8B-B14F-4D97-AF65-F5344CB8AC3E}">
        <p14:creationId xmlns:p14="http://schemas.microsoft.com/office/powerpoint/2010/main" val="150692062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2050" name="Picture 2" descr="I:\D94\DATA\Corporate Marketing\Brand Development\Master Brand Assets\Master Logo+River Lockups\UEL BRANDING DEVICE MASTER rgb.png"/>
          <p:cNvPicPr>
            <a:picLocks noChangeAspect="1" noChangeArrowheads="1"/>
          </p:cNvPicPr>
          <p:nvPr userDrawn="1"/>
        </p:nvPicPr>
        <p:blipFill>
          <a:blip r:embed="rId2" cstate="print"/>
          <a:srcRect/>
          <a:stretch>
            <a:fillRect/>
          </a:stretch>
        </p:blipFill>
        <p:spPr bwMode="auto">
          <a:xfrm>
            <a:off x="-3714808" y="3429000"/>
            <a:ext cx="15716984" cy="3929246"/>
          </a:xfrm>
          <a:prstGeom prst="rect">
            <a:avLst/>
          </a:prstGeom>
          <a:noFill/>
        </p:spPr>
      </p:pic>
      <p:sp>
        <p:nvSpPr>
          <p:cNvPr id="2" name="Title 1"/>
          <p:cNvSpPr>
            <a:spLocks noGrp="1"/>
          </p:cNvSpPr>
          <p:nvPr>
            <p:ph type="ctrTitle"/>
          </p:nvPr>
        </p:nvSpPr>
        <p:spPr>
          <a:xfrm>
            <a:off x="714348" y="1000109"/>
            <a:ext cx="7772400" cy="642942"/>
          </a:xfrm>
        </p:spPr>
        <p:txBody>
          <a:bodyPr/>
          <a:lstStyle>
            <a:lvl1pPr algn="l">
              <a:defRPr>
                <a:solidFill>
                  <a:schemeClr val="tx1"/>
                </a:solidFill>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714420" y="1676400"/>
            <a:ext cx="6400800" cy="1752600"/>
          </a:xfrm>
        </p:spPr>
        <p:txBody>
          <a:bodyPr/>
          <a:lstStyle>
            <a:lvl1pPr marL="0" indent="0" algn="l">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
        <p:nvSpPr>
          <p:cNvPr id="4" name="Date Placeholder 3"/>
          <p:cNvSpPr>
            <a:spLocks noGrp="1"/>
          </p:cNvSpPr>
          <p:nvPr>
            <p:ph type="dt" sz="half" idx="10"/>
          </p:nvPr>
        </p:nvSpPr>
        <p:spPr/>
        <p:txBody>
          <a:bodyPr/>
          <a:lstStyle/>
          <a:p>
            <a:fld id="{D6C2C830-2931-40F4-A9AD-9D1B2FCAF2C8}" type="datetimeFigureOut">
              <a:rPr lang="en-US" smtClean="0">
                <a:solidFill>
                  <a:srgbClr val="0063A4">
                    <a:tint val="75000"/>
                  </a:srgbClr>
                </a:solidFill>
              </a:rPr>
              <a:pPr/>
              <a:t>6/19/2013</a:t>
            </a:fld>
            <a:endParaRPr lang="en-GB">
              <a:solidFill>
                <a:srgbClr val="0063A4">
                  <a:tint val="75000"/>
                </a:srgbClr>
              </a:solidFill>
            </a:endParaRPr>
          </a:p>
        </p:txBody>
      </p:sp>
      <p:sp>
        <p:nvSpPr>
          <p:cNvPr id="5" name="Footer Placeholder 4"/>
          <p:cNvSpPr>
            <a:spLocks noGrp="1"/>
          </p:cNvSpPr>
          <p:nvPr>
            <p:ph type="ftr" sz="quarter" idx="11"/>
          </p:nvPr>
        </p:nvSpPr>
        <p:spPr/>
        <p:txBody>
          <a:bodyPr/>
          <a:lstStyle/>
          <a:p>
            <a:endParaRPr lang="en-GB">
              <a:solidFill>
                <a:srgbClr val="0063A4">
                  <a:tint val="75000"/>
                </a:srgbClr>
              </a:solidFill>
            </a:endParaRPr>
          </a:p>
        </p:txBody>
      </p:sp>
      <p:sp>
        <p:nvSpPr>
          <p:cNvPr id="6" name="Slide Number Placeholder 5"/>
          <p:cNvSpPr>
            <a:spLocks noGrp="1"/>
          </p:cNvSpPr>
          <p:nvPr>
            <p:ph type="sldNum" sz="quarter" idx="12"/>
          </p:nvPr>
        </p:nvSpPr>
        <p:spPr/>
        <p:txBody>
          <a:bodyPr/>
          <a:lstStyle/>
          <a:p>
            <a:fld id="{4847F499-35EC-47F5-ADA8-AEB26AC70B62}" type="slidenum">
              <a:rPr lang="en-GB" smtClean="0">
                <a:solidFill>
                  <a:srgbClr val="0063A4">
                    <a:tint val="75000"/>
                  </a:srgbClr>
                </a:solidFill>
              </a:rPr>
              <a:pPr/>
              <a:t>‹#›</a:t>
            </a:fld>
            <a:endParaRPr lang="en-GB">
              <a:solidFill>
                <a:srgbClr val="0063A4">
                  <a:tint val="75000"/>
                </a:srgbClr>
              </a:solidFill>
            </a:endParaRPr>
          </a:p>
        </p:txBody>
      </p:sp>
    </p:spTree>
    <p:extLst>
      <p:ext uri="{BB962C8B-B14F-4D97-AF65-F5344CB8AC3E}">
        <p14:creationId xmlns:p14="http://schemas.microsoft.com/office/powerpoint/2010/main" val="80557219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cstate="print"/>
          <a:srcRect r="2287" b="3516"/>
          <a:stretch>
            <a:fillRect/>
          </a:stretch>
        </p:blipFill>
        <p:spPr bwMode="auto">
          <a:xfrm>
            <a:off x="6372200" y="5671860"/>
            <a:ext cx="2771800" cy="1186140"/>
          </a:xfrm>
          <a:prstGeom prst="rect">
            <a:avLst/>
          </a:prstGeom>
          <a:noFill/>
          <a:ln w="9525">
            <a:noFill/>
            <a:miter lim="800000"/>
            <a:headEnd/>
            <a:tailEnd/>
          </a:ln>
        </p:spPr>
      </p:pic>
      <p:sp>
        <p:nvSpPr>
          <p:cNvPr id="2" name="Title 1"/>
          <p:cNvSpPr>
            <a:spLocks noGrp="1"/>
          </p:cNvSpPr>
          <p:nvPr>
            <p:ph type="title"/>
          </p:nvPr>
        </p:nvSpPr>
        <p:spPr/>
        <p:txBody>
          <a:bodyPr/>
          <a:lstStyle>
            <a:lvl1pPr algn="l">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60629129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6" name="Picture 2"/>
          <p:cNvPicPr>
            <a:picLocks noChangeAspect="1" noChangeArrowheads="1"/>
          </p:cNvPicPr>
          <p:nvPr userDrawn="1"/>
        </p:nvPicPr>
        <p:blipFill>
          <a:blip r:embed="rId2" cstate="print"/>
          <a:srcRect r="2287" b="3516"/>
          <a:stretch>
            <a:fillRect/>
          </a:stretch>
        </p:blipFill>
        <p:spPr bwMode="auto">
          <a:xfrm>
            <a:off x="6372200" y="5671860"/>
            <a:ext cx="2771800" cy="1186140"/>
          </a:xfrm>
          <a:prstGeom prst="rect">
            <a:avLst/>
          </a:prstGeom>
          <a:noFill/>
          <a:ln w="9525">
            <a:noFill/>
            <a:miter lim="800000"/>
            <a:headEnd/>
            <a:tailEnd/>
          </a:ln>
        </p:spPr>
      </p:pic>
      <p:sp>
        <p:nvSpPr>
          <p:cNvPr id="2" name="Title 1"/>
          <p:cNvSpPr>
            <a:spLocks noGrp="1"/>
          </p:cNvSpPr>
          <p:nvPr>
            <p:ph type="title"/>
          </p:nvPr>
        </p:nvSpPr>
        <p:spPr/>
        <p:txBody>
          <a:bodyPr/>
          <a:lstStyle>
            <a:lvl1pPr algn="l">
              <a:defRPr/>
            </a:lvl1pPr>
          </a:lstStyle>
          <a:p>
            <a:r>
              <a:rPr lang="en-US" dirty="0" smtClean="0"/>
              <a:t>Click to edit Master title style</a:t>
            </a:r>
            <a:endParaRPr lang="en-GB"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41819111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9" name="Picture 2"/>
          <p:cNvPicPr>
            <a:picLocks noChangeAspect="1" noChangeArrowheads="1"/>
          </p:cNvPicPr>
          <p:nvPr userDrawn="1"/>
        </p:nvPicPr>
        <p:blipFill>
          <a:blip r:embed="rId2" cstate="print"/>
          <a:srcRect r="2287" b="3516"/>
          <a:stretch>
            <a:fillRect/>
          </a:stretch>
        </p:blipFill>
        <p:spPr bwMode="auto">
          <a:xfrm>
            <a:off x="6372200" y="5671860"/>
            <a:ext cx="2771800" cy="1186140"/>
          </a:xfrm>
          <a:prstGeom prst="rect">
            <a:avLst/>
          </a:prstGeom>
          <a:noFill/>
          <a:ln w="9525">
            <a:noFill/>
            <a:miter lim="800000"/>
            <a:headEnd/>
            <a:tailEnd/>
          </a:ln>
        </p:spPr>
      </p:pic>
      <p:sp>
        <p:nvSpPr>
          <p:cNvPr id="2" name="Title 1"/>
          <p:cNvSpPr>
            <a:spLocks noGrp="1"/>
          </p:cNvSpPr>
          <p:nvPr>
            <p:ph type="title"/>
          </p:nvPr>
        </p:nvSpPr>
        <p:spPr/>
        <p:txBody>
          <a:bodyPr/>
          <a:lstStyle>
            <a:lvl1pPr algn="l">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019382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060FE66C-5387-4794-939A-17487C0A4E97}" type="slidenum">
              <a:rPr lang="en-GB"/>
              <a:pPr/>
              <a:t>‹#›</a:t>
            </a:fld>
            <a:endParaRPr lang="en-GB"/>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cstate="print"/>
          <a:srcRect r="2287" b="3516"/>
          <a:stretch>
            <a:fillRect/>
          </a:stretch>
        </p:blipFill>
        <p:spPr bwMode="auto">
          <a:xfrm>
            <a:off x="6372200" y="5671860"/>
            <a:ext cx="2771800" cy="1186140"/>
          </a:xfrm>
          <a:prstGeom prst="rect">
            <a:avLst/>
          </a:prstGeom>
          <a:noFill/>
          <a:ln w="9525">
            <a:noFill/>
            <a:miter lim="800000"/>
            <a:headEnd/>
            <a:tailEnd/>
          </a:ln>
        </p:spPr>
      </p:pic>
      <p:sp>
        <p:nvSpPr>
          <p:cNvPr id="2" name="Title 1"/>
          <p:cNvSpPr>
            <a:spLocks noGrp="1"/>
          </p:cNvSpPr>
          <p:nvPr>
            <p:ph type="title"/>
          </p:nvPr>
        </p:nvSpPr>
        <p:spPr/>
        <p:txBody>
          <a:bodyPr/>
          <a:lstStyle>
            <a:lvl1pPr algn="l">
              <a:defRPr/>
            </a:lvl1pPr>
          </a:lstStyle>
          <a:p>
            <a:r>
              <a:rPr lang="en-US" dirty="0" smtClean="0"/>
              <a:t>Click to edit Master title style</a:t>
            </a:r>
            <a:endParaRPr lang="en-GB" dirty="0"/>
          </a:p>
        </p:txBody>
      </p:sp>
    </p:spTree>
    <p:extLst>
      <p:ext uri="{BB962C8B-B14F-4D97-AF65-F5344CB8AC3E}">
        <p14:creationId xmlns:p14="http://schemas.microsoft.com/office/powerpoint/2010/main" val="226928347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srcRect r="2287" b="3516"/>
          <a:stretch>
            <a:fillRect/>
          </a:stretch>
        </p:blipFill>
        <p:spPr bwMode="auto">
          <a:xfrm>
            <a:off x="6372200" y="5671860"/>
            <a:ext cx="2771800" cy="1186140"/>
          </a:xfrm>
          <a:prstGeom prst="rect">
            <a:avLst/>
          </a:prstGeom>
          <a:noFill/>
          <a:ln w="9525">
            <a:noFill/>
            <a:miter lim="800000"/>
            <a:headEnd/>
            <a:tailEnd/>
          </a:ln>
        </p:spPr>
      </p:pic>
    </p:spTree>
    <p:extLst>
      <p:ext uri="{BB962C8B-B14F-4D97-AF65-F5344CB8AC3E}">
        <p14:creationId xmlns:p14="http://schemas.microsoft.com/office/powerpoint/2010/main" val="89947693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2050" name="Picture 2" descr="I:\D94\DATA\Corporate Marketing\Brand Development\Master Brand Assets\Master Logo+River Lockups\UEL BRANDING DEVICE MASTER rgb.png"/>
          <p:cNvPicPr>
            <a:picLocks noChangeAspect="1" noChangeArrowheads="1"/>
          </p:cNvPicPr>
          <p:nvPr userDrawn="1"/>
        </p:nvPicPr>
        <p:blipFill>
          <a:blip r:embed="rId2" cstate="print"/>
          <a:srcRect/>
          <a:stretch>
            <a:fillRect/>
          </a:stretch>
        </p:blipFill>
        <p:spPr bwMode="auto">
          <a:xfrm>
            <a:off x="-3714808" y="3429000"/>
            <a:ext cx="15716984" cy="3929246"/>
          </a:xfrm>
          <a:prstGeom prst="rect">
            <a:avLst/>
          </a:prstGeom>
          <a:noFill/>
        </p:spPr>
      </p:pic>
      <p:sp>
        <p:nvSpPr>
          <p:cNvPr id="2" name="Title 1"/>
          <p:cNvSpPr>
            <a:spLocks noGrp="1"/>
          </p:cNvSpPr>
          <p:nvPr>
            <p:ph type="ctrTitle"/>
          </p:nvPr>
        </p:nvSpPr>
        <p:spPr>
          <a:xfrm>
            <a:off x="714348" y="1000109"/>
            <a:ext cx="7772400" cy="642942"/>
          </a:xfrm>
        </p:spPr>
        <p:txBody>
          <a:bodyPr/>
          <a:lstStyle>
            <a:lvl1pPr algn="l">
              <a:defRPr>
                <a:solidFill>
                  <a:schemeClr val="tx1"/>
                </a:solidFill>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714420" y="1676400"/>
            <a:ext cx="6400800" cy="1752600"/>
          </a:xfrm>
        </p:spPr>
        <p:txBody>
          <a:bodyPr/>
          <a:lstStyle>
            <a:lvl1pPr marL="0" indent="0" algn="l">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
        <p:nvSpPr>
          <p:cNvPr id="4" name="Date Placeholder 3"/>
          <p:cNvSpPr>
            <a:spLocks noGrp="1"/>
          </p:cNvSpPr>
          <p:nvPr>
            <p:ph type="dt" sz="half" idx="10"/>
          </p:nvPr>
        </p:nvSpPr>
        <p:spPr/>
        <p:txBody>
          <a:bodyPr/>
          <a:lstStyle/>
          <a:p>
            <a:fld id="{D6C2C830-2931-40F4-A9AD-9D1B2FCAF2C8}" type="datetimeFigureOut">
              <a:rPr lang="en-US" smtClean="0">
                <a:solidFill>
                  <a:srgbClr val="0063A4">
                    <a:tint val="75000"/>
                  </a:srgbClr>
                </a:solidFill>
              </a:rPr>
              <a:pPr/>
              <a:t>6/19/2013</a:t>
            </a:fld>
            <a:endParaRPr lang="en-GB">
              <a:solidFill>
                <a:srgbClr val="0063A4">
                  <a:tint val="75000"/>
                </a:srgbClr>
              </a:solidFill>
            </a:endParaRPr>
          </a:p>
        </p:txBody>
      </p:sp>
      <p:sp>
        <p:nvSpPr>
          <p:cNvPr id="5" name="Footer Placeholder 4"/>
          <p:cNvSpPr>
            <a:spLocks noGrp="1"/>
          </p:cNvSpPr>
          <p:nvPr>
            <p:ph type="ftr" sz="quarter" idx="11"/>
          </p:nvPr>
        </p:nvSpPr>
        <p:spPr/>
        <p:txBody>
          <a:bodyPr/>
          <a:lstStyle/>
          <a:p>
            <a:endParaRPr lang="en-GB">
              <a:solidFill>
                <a:srgbClr val="0063A4">
                  <a:tint val="75000"/>
                </a:srgbClr>
              </a:solidFill>
            </a:endParaRPr>
          </a:p>
        </p:txBody>
      </p:sp>
      <p:sp>
        <p:nvSpPr>
          <p:cNvPr id="6" name="Slide Number Placeholder 5"/>
          <p:cNvSpPr>
            <a:spLocks noGrp="1"/>
          </p:cNvSpPr>
          <p:nvPr>
            <p:ph type="sldNum" sz="quarter" idx="12"/>
          </p:nvPr>
        </p:nvSpPr>
        <p:spPr/>
        <p:txBody>
          <a:bodyPr/>
          <a:lstStyle/>
          <a:p>
            <a:fld id="{4847F499-35EC-47F5-ADA8-AEB26AC70B62}" type="slidenum">
              <a:rPr lang="en-GB" smtClean="0">
                <a:solidFill>
                  <a:srgbClr val="0063A4">
                    <a:tint val="75000"/>
                  </a:srgbClr>
                </a:solidFill>
              </a:rPr>
              <a:pPr/>
              <a:t>‹#›</a:t>
            </a:fld>
            <a:endParaRPr lang="en-GB">
              <a:solidFill>
                <a:srgbClr val="0063A4">
                  <a:tint val="75000"/>
                </a:srgbClr>
              </a:solidFill>
            </a:endParaRPr>
          </a:p>
        </p:txBody>
      </p:sp>
    </p:spTree>
    <p:extLst>
      <p:ext uri="{BB962C8B-B14F-4D97-AF65-F5344CB8AC3E}">
        <p14:creationId xmlns:p14="http://schemas.microsoft.com/office/powerpoint/2010/main" val="362868053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cstate="print"/>
          <a:srcRect r="2287" b="3516"/>
          <a:stretch>
            <a:fillRect/>
          </a:stretch>
        </p:blipFill>
        <p:spPr bwMode="auto">
          <a:xfrm>
            <a:off x="6372200" y="5671860"/>
            <a:ext cx="2771800" cy="1186140"/>
          </a:xfrm>
          <a:prstGeom prst="rect">
            <a:avLst/>
          </a:prstGeom>
          <a:noFill/>
          <a:ln w="9525">
            <a:noFill/>
            <a:miter lim="800000"/>
            <a:headEnd/>
            <a:tailEnd/>
          </a:ln>
        </p:spPr>
      </p:pic>
      <p:sp>
        <p:nvSpPr>
          <p:cNvPr id="2" name="Title 1"/>
          <p:cNvSpPr>
            <a:spLocks noGrp="1"/>
          </p:cNvSpPr>
          <p:nvPr>
            <p:ph type="title"/>
          </p:nvPr>
        </p:nvSpPr>
        <p:spPr/>
        <p:txBody>
          <a:bodyPr/>
          <a:lstStyle>
            <a:lvl1pPr algn="l">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80686425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6" name="Picture 2"/>
          <p:cNvPicPr>
            <a:picLocks noChangeAspect="1" noChangeArrowheads="1"/>
          </p:cNvPicPr>
          <p:nvPr userDrawn="1"/>
        </p:nvPicPr>
        <p:blipFill>
          <a:blip r:embed="rId2" cstate="print"/>
          <a:srcRect r="2287" b="3516"/>
          <a:stretch>
            <a:fillRect/>
          </a:stretch>
        </p:blipFill>
        <p:spPr bwMode="auto">
          <a:xfrm>
            <a:off x="6372200" y="5671860"/>
            <a:ext cx="2771800" cy="1186140"/>
          </a:xfrm>
          <a:prstGeom prst="rect">
            <a:avLst/>
          </a:prstGeom>
          <a:noFill/>
          <a:ln w="9525">
            <a:noFill/>
            <a:miter lim="800000"/>
            <a:headEnd/>
            <a:tailEnd/>
          </a:ln>
        </p:spPr>
      </p:pic>
      <p:sp>
        <p:nvSpPr>
          <p:cNvPr id="2" name="Title 1"/>
          <p:cNvSpPr>
            <a:spLocks noGrp="1"/>
          </p:cNvSpPr>
          <p:nvPr>
            <p:ph type="title"/>
          </p:nvPr>
        </p:nvSpPr>
        <p:spPr/>
        <p:txBody>
          <a:bodyPr/>
          <a:lstStyle>
            <a:lvl1pPr algn="l">
              <a:defRPr/>
            </a:lvl1pPr>
          </a:lstStyle>
          <a:p>
            <a:r>
              <a:rPr lang="en-US" dirty="0" smtClean="0"/>
              <a:t>Click to edit Master title style</a:t>
            </a:r>
            <a:endParaRPr lang="en-GB"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92630109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9" name="Picture 2"/>
          <p:cNvPicPr>
            <a:picLocks noChangeAspect="1" noChangeArrowheads="1"/>
          </p:cNvPicPr>
          <p:nvPr userDrawn="1"/>
        </p:nvPicPr>
        <p:blipFill>
          <a:blip r:embed="rId2" cstate="print"/>
          <a:srcRect r="2287" b="3516"/>
          <a:stretch>
            <a:fillRect/>
          </a:stretch>
        </p:blipFill>
        <p:spPr bwMode="auto">
          <a:xfrm>
            <a:off x="6372200" y="5671860"/>
            <a:ext cx="2771800" cy="1186140"/>
          </a:xfrm>
          <a:prstGeom prst="rect">
            <a:avLst/>
          </a:prstGeom>
          <a:noFill/>
          <a:ln w="9525">
            <a:noFill/>
            <a:miter lim="800000"/>
            <a:headEnd/>
            <a:tailEnd/>
          </a:ln>
        </p:spPr>
      </p:pic>
      <p:sp>
        <p:nvSpPr>
          <p:cNvPr id="2" name="Title 1"/>
          <p:cNvSpPr>
            <a:spLocks noGrp="1"/>
          </p:cNvSpPr>
          <p:nvPr>
            <p:ph type="title"/>
          </p:nvPr>
        </p:nvSpPr>
        <p:spPr/>
        <p:txBody>
          <a:bodyPr/>
          <a:lstStyle>
            <a:lvl1pPr algn="l">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96601604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cstate="print"/>
          <a:srcRect r="2287" b="3516"/>
          <a:stretch>
            <a:fillRect/>
          </a:stretch>
        </p:blipFill>
        <p:spPr bwMode="auto">
          <a:xfrm>
            <a:off x="6372200" y="5671860"/>
            <a:ext cx="2771800" cy="1186140"/>
          </a:xfrm>
          <a:prstGeom prst="rect">
            <a:avLst/>
          </a:prstGeom>
          <a:noFill/>
          <a:ln w="9525">
            <a:noFill/>
            <a:miter lim="800000"/>
            <a:headEnd/>
            <a:tailEnd/>
          </a:ln>
        </p:spPr>
      </p:pic>
      <p:sp>
        <p:nvSpPr>
          <p:cNvPr id="2" name="Title 1"/>
          <p:cNvSpPr>
            <a:spLocks noGrp="1"/>
          </p:cNvSpPr>
          <p:nvPr>
            <p:ph type="title"/>
          </p:nvPr>
        </p:nvSpPr>
        <p:spPr/>
        <p:txBody>
          <a:bodyPr/>
          <a:lstStyle>
            <a:lvl1pPr algn="l">
              <a:defRPr/>
            </a:lvl1pPr>
          </a:lstStyle>
          <a:p>
            <a:r>
              <a:rPr lang="en-US" dirty="0" smtClean="0"/>
              <a:t>Click to edit Master title style</a:t>
            </a:r>
            <a:endParaRPr lang="en-GB" dirty="0"/>
          </a:p>
        </p:txBody>
      </p:sp>
    </p:spTree>
    <p:extLst>
      <p:ext uri="{BB962C8B-B14F-4D97-AF65-F5344CB8AC3E}">
        <p14:creationId xmlns:p14="http://schemas.microsoft.com/office/powerpoint/2010/main" val="294430445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srcRect r="2287" b="3516"/>
          <a:stretch>
            <a:fillRect/>
          </a:stretch>
        </p:blipFill>
        <p:spPr bwMode="auto">
          <a:xfrm>
            <a:off x="6372200" y="5671860"/>
            <a:ext cx="2771800" cy="1186140"/>
          </a:xfrm>
          <a:prstGeom prst="rect">
            <a:avLst/>
          </a:prstGeom>
          <a:noFill/>
          <a:ln w="9525">
            <a:noFill/>
            <a:miter lim="800000"/>
            <a:headEnd/>
            <a:tailEnd/>
          </a:ln>
        </p:spPr>
      </p:pic>
    </p:spTree>
    <p:extLst>
      <p:ext uri="{BB962C8B-B14F-4D97-AF65-F5344CB8AC3E}">
        <p14:creationId xmlns:p14="http://schemas.microsoft.com/office/powerpoint/2010/main" val="323982088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2050" name="Picture 2" descr="I:\D94\DATA\Corporate Marketing\Brand Development\Master Brand Assets\Master Logo+River Lockups\UEL BRANDING DEVICE MASTER rgb.png"/>
          <p:cNvPicPr>
            <a:picLocks noChangeAspect="1" noChangeArrowheads="1"/>
          </p:cNvPicPr>
          <p:nvPr userDrawn="1"/>
        </p:nvPicPr>
        <p:blipFill>
          <a:blip r:embed="rId2" cstate="print"/>
          <a:srcRect/>
          <a:stretch>
            <a:fillRect/>
          </a:stretch>
        </p:blipFill>
        <p:spPr bwMode="auto">
          <a:xfrm>
            <a:off x="-3714808" y="3429000"/>
            <a:ext cx="15716984" cy="3929246"/>
          </a:xfrm>
          <a:prstGeom prst="rect">
            <a:avLst/>
          </a:prstGeom>
          <a:noFill/>
        </p:spPr>
      </p:pic>
      <p:sp>
        <p:nvSpPr>
          <p:cNvPr id="2" name="Title 1"/>
          <p:cNvSpPr>
            <a:spLocks noGrp="1"/>
          </p:cNvSpPr>
          <p:nvPr>
            <p:ph type="ctrTitle"/>
          </p:nvPr>
        </p:nvSpPr>
        <p:spPr>
          <a:xfrm>
            <a:off x="714348" y="1000109"/>
            <a:ext cx="7772400" cy="642942"/>
          </a:xfrm>
        </p:spPr>
        <p:txBody>
          <a:bodyPr/>
          <a:lstStyle>
            <a:lvl1pPr algn="l">
              <a:defRPr>
                <a:solidFill>
                  <a:schemeClr val="tx1"/>
                </a:solidFill>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714420" y="1676400"/>
            <a:ext cx="6400800" cy="1752600"/>
          </a:xfrm>
        </p:spPr>
        <p:txBody>
          <a:bodyPr/>
          <a:lstStyle>
            <a:lvl1pPr marL="0" indent="0" algn="l">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
        <p:nvSpPr>
          <p:cNvPr id="4" name="Date Placeholder 3"/>
          <p:cNvSpPr>
            <a:spLocks noGrp="1"/>
          </p:cNvSpPr>
          <p:nvPr>
            <p:ph type="dt" sz="half" idx="10"/>
          </p:nvPr>
        </p:nvSpPr>
        <p:spPr/>
        <p:txBody>
          <a:bodyPr/>
          <a:lstStyle/>
          <a:p>
            <a:fld id="{D6C2C830-2931-40F4-A9AD-9D1B2FCAF2C8}" type="datetimeFigureOut">
              <a:rPr lang="en-US" smtClean="0">
                <a:solidFill>
                  <a:srgbClr val="0063A4">
                    <a:tint val="75000"/>
                  </a:srgbClr>
                </a:solidFill>
              </a:rPr>
              <a:pPr/>
              <a:t>6/19/2013</a:t>
            </a:fld>
            <a:endParaRPr lang="en-GB">
              <a:solidFill>
                <a:srgbClr val="0063A4">
                  <a:tint val="75000"/>
                </a:srgbClr>
              </a:solidFill>
            </a:endParaRPr>
          </a:p>
        </p:txBody>
      </p:sp>
      <p:sp>
        <p:nvSpPr>
          <p:cNvPr id="5" name="Footer Placeholder 4"/>
          <p:cNvSpPr>
            <a:spLocks noGrp="1"/>
          </p:cNvSpPr>
          <p:nvPr>
            <p:ph type="ftr" sz="quarter" idx="11"/>
          </p:nvPr>
        </p:nvSpPr>
        <p:spPr/>
        <p:txBody>
          <a:bodyPr/>
          <a:lstStyle/>
          <a:p>
            <a:endParaRPr lang="en-GB">
              <a:solidFill>
                <a:srgbClr val="0063A4">
                  <a:tint val="75000"/>
                </a:srgbClr>
              </a:solidFill>
            </a:endParaRPr>
          </a:p>
        </p:txBody>
      </p:sp>
      <p:sp>
        <p:nvSpPr>
          <p:cNvPr id="6" name="Slide Number Placeholder 5"/>
          <p:cNvSpPr>
            <a:spLocks noGrp="1"/>
          </p:cNvSpPr>
          <p:nvPr>
            <p:ph type="sldNum" sz="quarter" idx="12"/>
          </p:nvPr>
        </p:nvSpPr>
        <p:spPr/>
        <p:txBody>
          <a:bodyPr/>
          <a:lstStyle/>
          <a:p>
            <a:fld id="{4847F499-35EC-47F5-ADA8-AEB26AC70B62}" type="slidenum">
              <a:rPr lang="en-GB" smtClean="0">
                <a:solidFill>
                  <a:srgbClr val="0063A4">
                    <a:tint val="75000"/>
                  </a:srgbClr>
                </a:solidFill>
              </a:rPr>
              <a:pPr/>
              <a:t>‹#›</a:t>
            </a:fld>
            <a:endParaRPr lang="en-GB">
              <a:solidFill>
                <a:srgbClr val="0063A4">
                  <a:tint val="75000"/>
                </a:srgbClr>
              </a:solidFill>
            </a:endParaRPr>
          </a:p>
        </p:txBody>
      </p:sp>
    </p:spTree>
    <p:extLst>
      <p:ext uri="{BB962C8B-B14F-4D97-AF65-F5344CB8AC3E}">
        <p14:creationId xmlns:p14="http://schemas.microsoft.com/office/powerpoint/2010/main" val="278625999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cstate="print"/>
          <a:srcRect r="2287" b="3516"/>
          <a:stretch>
            <a:fillRect/>
          </a:stretch>
        </p:blipFill>
        <p:spPr bwMode="auto">
          <a:xfrm>
            <a:off x="6372200" y="5671860"/>
            <a:ext cx="2771800" cy="1186140"/>
          </a:xfrm>
          <a:prstGeom prst="rect">
            <a:avLst/>
          </a:prstGeom>
          <a:noFill/>
          <a:ln w="9525">
            <a:noFill/>
            <a:miter lim="800000"/>
            <a:headEnd/>
            <a:tailEnd/>
          </a:ln>
        </p:spPr>
      </p:pic>
      <p:sp>
        <p:nvSpPr>
          <p:cNvPr id="2" name="Title 1"/>
          <p:cNvSpPr>
            <a:spLocks noGrp="1"/>
          </p:cNvSpPr>
          <p:nvPr>
            <p:ph type="title"/>
          </p:nvPr>
        </p:nvSpPr>
        <p:spPr/>
        <p:txBody>
          <a:bodyPr/>
          <a:lstStyle>
            <a:lvl1pPr algn="l">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622969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70A52C5D-E782-4A22-BAB7-BDDACABBEB12}" type="slidenum">
              <a:rPr lang="en-GB"/>
              <a:pPr/>
              <a:t>‹#›</a:t>
            </a:fld>
            <a:endParaRPr lang="en-GB"/>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6" name="Picture 2"/>
          <p:cNvPicPr>
            <a:picLocks noChangeAspect="1" noChangeArrowheads="1"/>
          </p:cNvPicPr>
          <p:nvPr userDrawn="1"/>
        </p:nvPicPr>
        <p:blipFill>
          <a:blip r:embed="rId2" cstate="print"/>
          <a:srcRect r="2287" b="3516"/>
          <a:stretch>
            <a:fillRect/>
          </a:stretch>
        </p:blipFill>
        <p:spPr bwMode="auto">
          <a:xfrm>
            <a:off x="6372200" y="5671860"/>
            <a:ext cx="2771800" cy="1186140"/>
          </a:xfrm>
          <a:prstGeom prst="rect">
            <a:avLst/>
          </a:prstGeom>
          <a:noFill/>
          <a:ln w="9525">
            <a:noFill/>
            <a:miter lim="800000"/>
            <a:headEnd/>
            <a:tailEnd/>
          </a:ln>
        </p:spPr>
      </p:pic>
      <p:sp>
        <p:nvSpPr>
          <p:cNvPr id="2" name="Title 1"/>
          <p:cNvSpPr>
            <a:spLocks noGrp="1"/>
          </p:cNvSpPr>
          <p:nvPr>
            <p:ph type="title"/>
          </p:nvPr>
        </p:nvSpPr>
        <p:spPr/>
        <p:txBody>
          <a:bodyPr/>
          <a:lstStyle>
            <a:lvl1pPr algn="l">
              <a:defRPr/>
            </a:lvl1pPr>
          </a:lstStyle>
          <a:p>
            <a:r>
              <a:rPr lang="en-US" dirty="0" smtClean="0"/>
              <a:t>Click to edit Master title style</a:t>
            </a:r>
            <a:endParaRPr lang="en-GB"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9226959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9" name="Picture 2"/>
          <p:cNvPicPr>
            <a:picLocks noChangeAspect="1" noChangeArrowheads="1"/>
          </p:cNvPicPr>
          <p:nvPr userDrawn="1"/>
        </p:nvPicPr>
        <p:blipFill>
          <a:blip r:embed="rId2" cstate="print"/>
          <a:srcRect r="2287" b="3516"/>
          <a:stretch>
            <a:fillRect/>
          </a:stretch>
        </p:blipFill>
        <p:spPr bwMode="auto">
          <a:xfrm>
            <a:off x="6372200" y="5671860"/>
            <a:ext cx="2771800" cy="1186140"/>
          </a:xfrm>
          <a:prstGeom prst="rect">
            <a:avLst/>
          </a:prstGeom>
          <a:noFill/>
          <a:ln w="9525">
            <a:noFill/>
            <a:miter lim="800000"/>
            <a:headEnd/>
            <a:tailEnd/>
          </a:ln>
        </p:spPr>
      </p:pic>
      <p:sp>
        <p:nvSpPr>
          <p:cNvPr id="2" name="Title 1"/>
          <p:cNvSpPr>
            <a:spLocks noGrp="1"/>
          </p:cNvSpPr>
          <p:nvPr>
            <p:ph type="title"/>
          </p:nvPr>
        </p:nvSpPr>
        <p:spPr/>
        <p:txBody>
          <a:bodyPr/>
          <a:lstStyle>
            <a:lvl1pPr algn="l">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30896630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cstate="print"/>
          <a:srcRect r="2287" b="3516"/>
          <a:stretch>
            <a:fillRect/>
          </a:stretch>
        </p:blipFill>
        <p:spPr bwMode="auto">
          <a:xfrm>
            <a:off x="6372200" y="5671860"/>
            <a:ext cx="2771800" cy="1186140"/>
          </a:xfrm>
          <a:prstGeom prst="rect">
            <a:avLst/>
          </a:prstGeom>
          <a:noFill/>
          <a:ln w="9525">
            <a:noFill/>
            <a:miter lim="800000"/>
            <a:headEnd/>
            <a:tailEnd/>
          </a:ln>
        </p:spPr>
      </p:pic>
      <p:sp>
        <p:nvSpPr>
          <p:cNvPr id="2" name="Title 1"/>
          <p:cNvSpPr>
            <a:spLocks noGrp="1"/>
          </p:cNvSpPr>
          <p:nvPr>
            <p:ph type="title"/>
          </p:nvPr>
        </p:nvSpPr>
        <p:spPr/>
        <p:txBody>
          <a:bodyPr/>
          <a:lstStyle>
            <a:lvl1pPr algn="l">
              <a:defRPr/>
            </a:lvl1pPr>
          </a:lstStyle>
          <a:p>
            <a:r>
              <a:rPr lang="en-US" dirty="0" smtClean="0"/>
              <a:t>Click to edit Master title style</a:t>
            </a:r>
            <a:endParaRPr lang="en-GB" dirty="0"/>
          </a:p>
        </p:txBody>
      </p:sp>
    </p:spTree>
    <p:extLst>
      <p:ext uri="{BB962C8B-B14F-4D97-AF65-F5344CB8AC3E}">
        <p14:creationId xmlns:p14="http://schemas.microsoft.com/office/powerpoint/2010/main" val="214829070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srcRect r="2287" b="3516"/>
          <a:stretch>
            <a:fillRect/>
          </a:stretch>
        </p:blipFill>
        <p:spPr bwMode="auto">
          <a:xfrm>
            <a:off x="6372200" y="5671860"/>
            <a:ext cx="2771800" cy="1186140"/>
          </a:xfrm>
          <a:prstGeom prst="rect">
            <a:avLst/>
          </a:prstGeom>
          <a:noFill/>
          <a:ln w="9525">
            <a:noFill/>
            <a:miter lim="800000"/>
            <a:headEnd/>
            <a:tailEnd/>
          </a:ln>
        </p:spPr>
      </p:pic>
    </p:spTree>
    <p:extLst>
      <p:ext uri="{BB962C8B-B14F-4D97-AF65-F5344CB8AC3E}">
        <p14:creationId xmlns:p14="http://schemas.microsoft.com/office/powerpoint/2010/main" val="19478933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2050" name="Picture 2" descr="I:\D94\DATA\Corporate Marketing\Brand Development\Master Brand Assets\Master Logo+River Lockups\UEL BRANDING DEVICE MASTER rgb.png"/>
          <p:cNvPicPr>
            <a:picLocks noChangeAspect="1" noChangeArrowheads="1"/>
          </p:cNvPicPr>
          <p:nvPr userDrawn="1"/>
        </p:nvPicPr>
        <p:blipFill>
          <a:blip r:embed="rId2" cstate="print"/>
          <a:srcRect/>
          <a:stretch>
            <a:fillRect/>
          </a:stretch>
        </p:blipFill>
        <p:spPr bwMode="auto">
          <a:xfrm>
            <a:off x="-3714808" y="3429000"/>
            <a:ext cx="15716984" cy="3929246"/>
          </a:xfrm>
          <a:prstGeom prst="rect">
            <a:avLst/>
          </a:prstGeom>
          <a:noFill/>
        </p:spPr>
      </p:pic>
      <p:sp>
        <p:nvSpPr>
          <p:cNvPr id="2" name="Title 1"/>
          <p:cNvSpPr>
            <a:spLocks noGrp="1"/>
          </p:cNvSpPr>
          <p:nvPr>
            <p:ph type="ctrTitle"/>
          </p:nvPr>
        </p:nvSpPr>
        <p:spPr>
          <a:xfrm>
            <a:off x="714348" y="1000109"/>
            <a:ext cx="7772400" cy="642942"/>
          </a:xfrm>
        </p:spPr>
        <p:txBody>
          <a:bodyPr/>
          <a:lstStyle>
            <a:lvl1pPr algn="l">
              <a:defRPr>
                <a:solidFill>
                  <a:schemeClr val="tx1"/>
                </a:solidFill>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714420" y="1676400"/>
            <a:ext cx="6400800" cy="1752600"/>
          </a:xfrm>
        </p:spPr>
        <p:txBody>
          <a:bodyPr/>
          <a:lstStyle>
            <a:lvl1pPr marL="0" indent="0" algn="l">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
        <p:nvSpPr>
          <p:cNvPr id="4" name="Date Placeholder 3"/>
          <p:cNvSpPr>
            <a:spLocks noGrp="1"/>
          </p:cNvSpPr>
          <p:nvPr>
            <p:ph type="dt" sz="half" idx="10"/>
          </p:nvPr>
        </p:nvSpPr>
        <p:spPr/>
        <p:txBody>
          <a:bodyPr/>
          <a:lstStyle/>
          <a:p>
            <a:fld id="{D6C2C830-2931-40F4-A9AD-9D1B2FCAF2C8}" type="datetimeFigureOut">
              <a:rPr lang="en-US" smtClean="0">
                <a:solidFill>
                  <a:srgbClr val="0063A4">
                    <a:tint val="75000"/>
                  </a:srgbClr>
                </a:solidFill>
              </a:rPr>
              <a:pPr/>
              <a:t>6/19/2013</a:t>
            </a:fld>
            <a:endParaRPr lang="en-GB">
              <a:solidFill>
                <a:srgbClr val="0063A4">
                  <a:tint val="75000"/>
                </a:srgbClr>
              </a:solidFill>
            </a:endParaRPr>
          </a:p>
        </p:txBody>
      </p:sp>
      <p:sp>
        <p:nvSpPr>
          <p:cNvPr id="5" name="Footer Placeholder 4"/>
          <p:cNvSpPr>
            <a:spLocks noGrp="1"/>
          </p:cNvSpPr>
          <p:nvPr>
            <p:ph type="ftr" sz="quarter" idx="11"/>
          </p:nvPr>
        </p:nvSpPr>
        <p:spPr/>
        <p:txBody>
          <a:bodyPr/>
          <a:lstStyle/>
          <a:p>
            <a:endParaRPr lang="en-GB">
              <a:solidFill>
                <a:srgbClr val="0063A4">
                  <a:tint val="75000"/>
                </a:srgbClr>
              </a:solidFill>
            </a:endParaRPr>
          </a:p>
        </p:txBody>
      </p:sp>
      <p:sp>
        <p:nvSpPr>
          <p:cNvPr id="6" name="Slide Number Placeholder 5"/>
          <p:cNvSpPr>
            <a:spLocks noGrp="1"/>
          </p:cNvSpPr>
          <p:nvPr>
            <p:ph type="sldNum" sz="quarter" idx="12"/>
          </p:nvPr>
        </p:nvSpPr>
        <p:spPr/>
        <p:txBody>
          <a:bodyPr/>
          <a:lstStyle/>
          <a:p>
            <a:fld id="{4847F499-35EC-47F5-ADA8-AEB26AC70B62}" type="slidenum">
              <a:rPr lang="en-GB" smtClean="0">
                <a:solidFill>
                  <a:srgbClr val="0063A4">
                    <a:tint val="75000"/>
                  </a:srgbClr>
                </a:solidFill>
              </a:rPr>
              <a:pPr/>
              <a:t>‹#›</a:t>
            </a:fld>
            <a:endParaRPr lang="en-GB">
              <a:solidFill>
                <a:srgbClr val="0063A4">
                  <a:tint val="75000"/>
                </a:srgbClr>
              </a:solidFill>
            </a:endParaRPr>
          </a:p>
        </p:txBody>
      </p:sp>
    </p:spTree>
    <p:extLst>
      <p:ext uri="{BB962C8B-B14F-4D97-AF65-F5344CB8AC3E}">
        <p14:creationId xmlns:p14="http://schemas.microsoft.com/office/powerpoint/2010/main" val="278625999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cstate="print"/>
          <a:srcRect r="2287" b="3516"/>
          <a:stretch>
            <a:fillRect/>
          </a:stretch>
        </p:blipFill>
        <p:spPr bwMode="auto">
          <a:xfrm>
            <a:off x="6372200" y="5671860"/>
            <a:ext cx="2771800" cy="1186140"/>
          </a:xfrm>
          <a:prstGeom prst="rect">
            <a:avLst/>
          </a:prstGeom>
          <a:noFill/>
          <a:ln w="9525">
            <a:noFill/>
            <a:miter lim="800000"/>
            <a:headEnd/>
            <a:tailEnd/>
          </a:ln>
        </p:spPr>
      </p:pic>
      <p:sp>
        <p:nvSpPr>
          <p:cNvPr id="2" name="Title 1"/>
          <p:cNvSpPr>
            <a:spLocks noGrp="1"/>
          </p:cNvSpPr>
          <p:nvPr>
            <p:ph type="title"/>
          </p:nvPr>
        </p:nvSpPr>
        <p:spPr/>
        <p:txBody>
          <a:bodyPr/>
          <a:lstStyle>
            <a:lvl1pPr algn="l">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62296904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6" name="Picture 2"/>
          <p:cNvPicPr>
            <a:picLocks noChangeAspect="1" noChangeArrowheads="1"/>
          </p:cNvPicPr>
          <p:nvPr userDrawn="1"/>
        </p:nvPicPr>
        <p:blipFill>
          <a:blip r:embed="rId2" cstate="print"/>
          <a:srcRect r="2287" b="3516"/>
          <a:stretch>
            <a:fillRect/>
          </a:stretch>
        </p:blipFill>
        <p:spPr bwMode="auto">
          <a:xfrm>
            <a:off x="6372200" y="5671860"/>
            <a:ext cx="2771800" cy="1186140"/>
          </a:xfrm>
          <a:prstGeom prst="rect">
            <a:avLst/>
          </a:prstGeom>
          <a:noFill/>
          <a:ln w="9525">
            <a:noFill/>
            <a:miter lim="800000"/>
            <a:headEnd/>
            <a:tailEnd/>
          </a:ln>
        </p:spPr>
      </p:pic>
      <p:sp>
        <p:nvSpPr>
          <p:cNvPr id="2" name="Title 1"/>
          <p:cNvSpPr>
            <a:spLocks noGrp="1"/>
          </p:cNvSpPr>
          <p:nvPr>
            <p:ph type="title"/>
          </p:nvPr>
        </p:nvSpPr>
        <p:spPr/>
        <p:txBody>
          <a:bodyPr/>
          <a:lstStyle>
            <a:lvl1pPr algn="l">
              <a:defRPr/>
            </a:lvl1pPr>
          </a:lstStyle>
          <a:p>
            <a:r>
              <a:rPr lang="en-US" dirty="0" smtClean="0"/>
              <a:t>Click to edit Master title style</a:t>
            </a:r>
            <a:endParaRPr lang="en-GB"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9226959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9" name="Picture 2"/>
          <p:cNvPicPr>
            <a:picLocks noChangeAspect="1" noChangeArrowheads="1"/>
          </p:cNvPicPr>
          <p:nvPr userDrawn="1"/>
        </p:nvPicPr>
        <p:blipFill>
          <a:blip r:embed="rId2" cstate="print"/>
          <a:srcRect r="2287" b="3516"/>
          <a:stretch>
            <a:fillRect/>
          </a:stretch>
        </p:blipFill>
        <p:spPr bwMode="auto">
          <a:xfrm>
            <a:off x="6372200" y="5671860"/>
            <a:ext cx="2771800" cy="1186140"/>
          </a:xfrm>
          <a:prstGeom prst="rect">
            <a:avLst/>
          </a:prstGeom>
          <a:noFill/>
          <a:ln w="9525">
            <a:noFill/>
            <a:miter lim="800000"/>
            <a:headEnd/>
            <a:tailEnd/>
          </a:ln>
        </p:spPr>
      </p:pic>
      <p:sp>
        <p:nvSpPr>
          <p:cNvPr id="2" name="Title 1"/>
          <p:cNvSpPr>
            <a:spLocks noGrp="1"/>
          </p:cNvSpPr>
          <p:nvPr>
            <p:ph type="title"/>
          </p:nvPr>
        </p:nvSpPr>
        <p:spPr/>
        <p:txBody>
          <a:bodyPr/>
          <a:lstStyle>
            <a:lvl1pPr algn="l">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30896630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cstate="print"/>
          <a:srcRect r="2287" b="3516"/>
          <a:stretch>
            <a:fillRect/>
          </a:stretch>
        </p:blipFill>
        <p:spPr bwMode="auto">
          <a:xfrm>
            <a:off x="6372200" y="5671860"/>
            <a:ext cx="2771800" cy="1186140"/>
          </a:xfrm>
          <a:prstGeom prst="rect">
            <a:avLst/>
          </a:prstGeom>
          <a:noFill/>
          <a:ln w="9525">
            <a:noFill/>
            <a:miter lim="800000"/>
            <a:headEnd/>
            <a:tailEnd/>
          </a:ln>
        </p:spPr>
      </p:pic>
      <p:sp>
        <p:nvSpPr>
          <p:cNvPr id="2" name="Title 1"/>
          <p:cNvSpPr>
            <a:spLocks noGrp="1"/>
          </p:cNvSpPr>
          <p:nvPr>
            <p:ph type="title"/>
          </p:nvPr>
        </p:nvSpPr>
        <p:spPr/>
        <p:txBody>
          <a:bodyPr/>
          <a:lstStyle>
            <a:lvl1pPr algn="l">
              <a:defRPr/>
            </a:lvl1pPr>
          </a:lstStyle>
          <a:p>
            <a:r>
              <a:rPr lang="en-US" dirty="0" smtClean="0"/>
              <a:t>Click to edit Master title style</a:t>
            </a:r>
            <a:endParaRPr lang="en-GB" dirty="0"/>
          </a:p>
        </p:txBody>
      </p:sp>
    </p:spTree>
    <p:extLst>
      <p:ext uri="{BB962C8B-B14F-4D97-AF65-F5344CB8AC3E}">
        <p14:creationId xmlns:p14="http://schemas.microsoft.com/office/powerpoint/2010/main" val="214829070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srcRect r="2287" b="3516"/>
          <a:stretch>
            <a:fillRect/>
          </a:stretch>
        </p:blipFill>
        <p:spPr bwMode="auto">
          <a:xfrm>
            <a:off x="6372200" y="5671860"/>
            <a:ext cx="2771800" cy="1186140"/>
          </a:xfrm>
          <a:prstGeom prst="rect">
            <a:avLst/>
          </a:prstGeom>
          <a:noFill/>
          <a:ln w="9525">
            <a:noFill/>
            <a:miter lim="800000"/>
            <a:headEnd/>
            <a:tailEnd/>
          </a:ln>
        </p:spPr>
      </p:pic>
    </p:spTree>
    <p:extLst>
      <p:ext uri="{BB962C8B-B14F-4D97-AF65-F5344CB8AC3E}">
        <p14:creationId xmlns:p14="http://schemas.microsoft.com/office/powerpoint/2010/main" val="1947893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AAF1EC96-F66C-41EC-833B-C97730E0374E}"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90E241A0-5AF0-4B48-864A-7C018203C459}"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EF703E28-6BDD-439D-8D8B-92707FDE2E1A}"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6.xml"/><Relationship Id="rId7"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2.xml"/><Relationship Id="rId7" Type="http://schemas.openxmlformats.org/officeDocument/2006/relationships/theme" Target="../theme/theme5.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5" Type="http://schemas.openxmlformats.org/officeDocument/2006/relationships/slideLayout" Target="../slideLayouts/slideLayout44.xml"/><Relationship Id="rId4" Type="http://schemas.openxmlformats.org/officeDocument/2006/relationships/slideLayout" Target="../slideLayouts/slideLayout43.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48.xml"/><Relationship Id="rId7" Type="http://schemas.openxmlformats.org/officeDocument/2006/relationships/theme" Target="../theme/theme6.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5" Type="http://schemas.openxmlformats.org/officeDocument/2006/relationships/slideLayout" Target="../slideLayouts/slideLayout50.xml"/><Relationship Id="rId4" Type="http://schemas.openxmlformats.org/officeDocument/2006/relationships/slideLayout" Target="../slideLayouts/slideLayout49.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54.xml"/><Relationship Id="rId7" Type="http://schemas.openxmlformats.org/officeDocument/2006/relationships/theme" Target="../theme/theme7.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5" Type="http://schemas.openxmlformats.org/officeDocument/2006/relationships/slideLayout" Target="../slideLayouts/slideLayout56.xml"/><Relationship Id="rId4" Type="http://schemas.openxmlformats.org/officeDocument/2006/relationships/slideLayout" Target="../slideLayouts/slideLayout55.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60.xml"/><Relationship Id="rId7" Type="http://schemas.openxmlformats.org/officeDocument/2006/relationships/theme" Target="../theme/theme8.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5" Type="http://schemas.openxmlformats.org/officeDocument/2006/relationships/slideLayout" Target="../slideLayouts/slideLayout62.xml"/><Relationship Id="rId4" Type="http://schemas.openxmlformats.org/officeDocument/2006/relationships/slideLayout" Target="../slideLayouts/slideLayout61.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66.xml"/><Relationship Id="rId7" Type="http://schemas.openxmlformats.org/officeDocument/2006/relationships/theme" Target="../theme/theme9.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5" Type="http://schemas.openxmlformats.org/officeDocument/2006/relationships/slideLayout" Target="../slideLayouts/slideLayout68.xml"/><Relationship Id="rId4"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24E6A020-5289-4219-96E5-E8676CA6F5A4}" type="slidenum">
              <a:rPr lang="en-GB"/>
              <a:pPr/>
              <a:t>‹#›</a:t>
            </a:fld>
            <a:endParaRPr lang="en-GB"/>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11" charset="0"/>
          <a:ea typeface="Arial" pitchFamily="-111" charset="0"/>
          <a:cs typeface="Arial" pitchFamily="-111" charset="0"/>
        </a:defRPr>
      </a:lvl2pPr>
      <a:lvl3pPr algn="ctr" rtl="0" eaLnBrk="0" fontAlgn="base" hangingPunct="0">
        <a:spcBef>
          <a:spcPct val="0"/>
        </a:spcBef>
        <a:spcAft>
          <a:spcPct val="0"/>
        </a:spcAft>
        <a:defRPr sz="4400">
          <a:solidFill>
            <a:schemeClr val="tx2"/>
          </a:solidFill>
          <a:latin typeface="Arial" pitchFamily="-111" charset="0"/>
          <a:ea typeface="Arial" pitchFamily="-111" charset="0"/>
          <a:cs typeface="Arial" pitchFamily="-111" charset="0"/>
        </a:defRPr>
      </a:lvl3pPr>
      <a:lvl4pPr algn="ctr" rtl="0" eaLnBrk="0" fontAlgn="base" hangingPunct="0">
        <a:spcBef>
          <a:spcPct val="0"/>
        </a:spcBef>
        <a:spcAft>
          <a:spcPct val="0"/>
        </a:spcAft>
        <a:defRPr sz="4400">
          <a:solidFill>
            <a:schemeClr val="tx2"/>
          </a:solidFill>
          <a:latin typeface="Arial" pitchFamily="-111" charset="0"/>
          <a:ea typeface="Arial" pitchFamily="-111" charset="0"/>
          <a:cs typeface="Arial" pitchFamily="-111" charset="0"/>
        </a:defRPr>
      </a:lvl4pPr>
      <a:lvl5pPr algn="ctr" rtl="0" eaLnBrk="0" fontAlgn="base" hangingPunct="0">
        <a:spcBef>
          <a:spcPct val="0"/>
        </a:spcBef>
        <a:spcAft>
          <a:spcPct val="0"/>
        </a:spcAft>
        <a:defRPr sz="4400">
          <a:solidFill>
            <a:schemeClr val="tx2"/>
          </a:solidFill>
          <a:latin typeface="Arial" pitchFamily="-111" charset="0"/>
          <a:ea typeface="Arial" pitchFamily="-111" charset="0"/>
          <a:cs typeface="Arial" pitchFamily="-111" charset="0"/>
        </a:defRPr>
      </a:lvl5pPr>
      <a:lvl6pPr marL="457200" algn="ctr" rtl="0" fontAlgn="base">
        <a:spcBef>
          <a:spcPct val="0"/>
        </a:spcBef>
        <a:spcAft>
          <a:spcPct val="0"/>
        </a:spcAft>
        <a:defRPr sz="4400">
          <a:solidFill>
            <a:schemeClr val="tx2"/>
          </a:solidFill>
          <a:latin typeface="Arial" pitchFamily="-111" charset="0"/>
          <a:ea typeface="Arial" pitchFamily="-111" charset="0"/>
          <a:cs typeface="Arial" pitchFamily="-111" charset="0"/>
        </a:defRPr>
      </a:lvl6pPr>
      <a:lvl7pPr marL="914400" algn="ctr" rtl="0" fontAlgn="base">
        <a:spcBef>
          <a:spcPct val="0"/>
        </a:spcBef>
        <a:spcAft>
          <a:spcPct val="0"/>
        </a:spcAft>
        <a:defRPr sz="4400">
          <a:solidFill>
            <a:schemeClr val="tx2"/>
          </a:solidFill>
          <a:latin typeface="Arial" pitchFamily="-111" charset="0"/>
          <a:ea typeface="Arial" pitchFamily="-111" charset="0"/>
          <a:cs typeface="Arial" pitchFamily="-111" charset="0"/>
        </a:defRPr>
      </a:lvl7pPr>
      <a:lvl8pPr marL="1371600" algn="ctr" rtl="0" fontAlgn="base">
        <a:spcBef>
          <a:spcPct val="0"/>
        </a:spcBef>
        <a:spcAft>
          <a:spcPct val="0"/>
        </a:spcAft>
        <a:defRPr sz="4400">
          <a:solidFill>
            <a:schemeClr val="tx2"/>
          </a:solidFill>
          <a:latin typeface="Arial" pitchFamily="-111" charset="0"/>
          <a:ea typeface="Arial" pitchFamily="-111" charset="0"/>
          <a:cs typeface="Arial" pitchFamily="-111" charset="0"/>
        </a:defRPr>
      </a:lvl8pPr>
      <a:lvl9pPr marL="1828800" algn="ctr" rtl="0" fontAlgn="base">
        <a:spcBef>
          <a:spcPct val="0"/>
        </a:spcBef>
        <a:spcAft>
          <a:spcPct val="0"/>
        </a:spcAft>
        <a:defRPr sz="4400">
          <a:solidFill>
            <a:schemeClr val="tx2"/>
          </a:solidFill>
          <a:latin typeface="Arial" pitchFamily="-111" charset="0"/>
          <a:ea typeface="Arial" pitchFamily="-111" charset="0"/>
          <a:cs typeface="Arial" pitchFamily="-111"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solidFill>
                <a:srgbClr val="000000"/>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000000"/>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90506B-AB95-418B-B31E-12800625151A}" type="slidenum">
              <a:rPr lang="en-US" smtClean="0">
                <a:solidFill>
                  <a:srgbClr val="000000"/>
                </a:solidFill>
                <a:latin typeface="Calibri"/>
                <a:cs typeface="+mn-cs"/>
              </a:rPr>
              <a:pPr/>
              <a:t>‹#›</a:t>
            </a:fld>
            <a:endParaRPr lang="en-US">
              <a:solidFill>
                <a:srgbClr val="000000"/>
              </a:solidFill>
              <a:latin typeface="Calibri"/>
              <a:cs typeface="+mn-cs"/>
            </a:endParaRPr>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4198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4198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GB">
              <a:solidFill>
                <a:srgbClr val="000000"/>
              </a:solidFill>
              <a:latin typeface="Arial"/>
              <a:cs typeface="Arial"/>
            </a:endParaRPr>
          </a:p>
        </p:txBody>
      </p:sp>
      <p:sp>
        <p:nvSpPr>
          <p:cNvPr id="4198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GB">
              <a:solidFill>
                <a:srgbClr val="000000"/>
              </a:solidFill>
              <a:latin typeface="Arial"/>
              <a:cs typeface="Arial"/>
            </a:endParaRPr>
          </a:p>
        </p:txBody>
      </p:sp>
      <p:sp>
        <p:nvSpPr>
          <p:cNvPr id="4199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4470D411-D9A6-4744-8B8A-15C2778B9867}" type="slidenum">
              <a:rPr lang="en-GB">
                <a:solidFill>
                  <a:srgbClr val="000000"/>
                </a:solidFill>
                <a:latin typeface="Arial"/>
                <a:cs typeface="Arial"/>
              </a:rPr>
              <a:pPr/>
              <a:t>‹#›</a:t>
            </a:fld>
            <a:endParaRPr lang="en-GB">
              <a:solidFill>
                <a:srgbClr val="000000"/>
              </a:solidFill>
              <a:latin typeface="Arial"/>
              <a:cs typeface="Arial"/>
            </a:endParaRPr>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D6C2C830-2931-40F4-A9AD-9D1B2FCAF2C8}" type="datetimeFigureOut">
              <a:rPr lang="en-US" smtClean="0">
                <a:solidFill>
                  <a:srgbClr val="0063A4">
                    <a:tint val="75000"/>
                  </a:srgbClr>
                </a:solidFill>
                <a:latin typeface="Arial"/>
                <a:cs typeface="+mn-cs"/>
              </a:rPr>
              <a:pPr fontAlgn="auto">
                <a:spcBef>
                  <a:spcPts val="0"/>
                </a:spcBef>
                <a:spcAft>
                  <a:spcPts val="0"/>
                </a:spcAft>
              </a:pPr>
              <a:t>6/19/2013</a:t>
            </a:fld>
            <a:endParaRPr lang="en-GB">
              <a:solidFill>
                <a:srgbClr val="0063A4">
                  <a:tint val="75000"/>
                </a:srgbClr>
              </a:solidFill>
              <a:latin typeface="Arial"/>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GB">
              <a:solidFill>
                <a:srgbClr val="0063A4">
                  <a:tint val="75000"/>
                </a:srgbClr>
              </a:solidFill>
              <a:latin typeface="Arial"/>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4847F499-35EC-47F5-ADA8-AEB26AC70B62}" type="slidenum">
              <a:rPr lang="en-GB" smtClean="0">
                <a:solidFill>
                  <a:srgbClr val="0063A4">
                    <a:tint val="75000"/>
                  </a:srgbClr>
                </a:solidFill>
                <a:latin typeface="Arial"/>
                <a:cs typeface="+mn-cs"/>
              </a:rPr>
              <a:pPr fontAlgn="auto">
                <a:spcBef>
                  <a:spcPts val="0"/>
                </a:spcBef>
                <a:spcAft>
                  <a:spcPts val="0"/>
                </a:spcAft>
              </a:pPr>
              <a:t>‹#›</a:t>
            </a:fld>
            <a:endParaRPr lang="en-GB">
              <a:solidFill>
                <a:srgbClr val="0063A4">
                  <a:tint val="75000"/>
                </a:srgbClr>
              </a:solidFill>
              <a:latin typeface="Arial"/>
              <a:cs typeface="+mn-cs"/>
            </a:endParaRPr>
          </a:p>
        </p:txBody>
      </p:sp>
    </p:spTree>
    <p:extLst>
      <p:ext uri="{BB962C8B-B14F-4D97-AF65-F5344CB8AC3E}">
        <p14:creationId xmlns:p14="http://schemas.microsoft.com/office/powerpoint/2010/main" val="590775"/>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Lst>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D6C2C830-2931-40F4-A9AD-9D1B2FCAF2C8}" type="datetimeFigureOut">
              <a:rPr lang="en-US" smtClean="0">
                <a:solidFill>
                  <a:srgbClr val="0063A4">
                    <a:tint val="75000"/>
                  </a:srgbClr>
                </a:solidFill>
                <a:latin typeface="Arial"/>
              </a:rPr>
              <a:pPr fontAlgn="auto">
                <a:spcBef>
                  <a:spcPts val="0"/>
                </a:spcBef>
                <a:spcAft>
                  <a:spcPts val="0"/>
                </a:spcAft>
              </a:pPr>
              <a:t>6/19/2013</a:t>
            </a:fld>
            <a:endParaRPr lang="en-GB">
              <a:solidFill>
                <a:srgbClr val="0063A4">
                  <a:tint val="75000"/>
                </a:srgbClr>
              </a:solidFill>
              <a:latin typeface="Aria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GB">
              <a:solidFill>
                <a:srgbClr val="0063A4">
                  <a:tint val="75000"/>
                </a:srgbClr>
              </a:solidFill>
              <a:latin typeface="Aria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4847F499-35EC-47F5-ADA8-AEB26AC70B62}" type="slidenum">
              <a:rPr lang="en-GB" smtClean="0">
                <a:solidFill>
                  <a:srgbClr val="0063A4">
                    <a:tint val="75000"/>
                  </a:srgbClr>
                </a:solidFill>
                <a:latin typeface="Arial"/>
              </a:rPr>
              <a:pPr fontAlgn="auto">
                <a:spcBef>
                  <a:spcPts val="0"/>
                </a:spcBef>
                <a:spcAft>
                  <a:spcPts val="0"/>
                </a:spcAft>
              </a:pPr>
              <a:t>‹#›</a:t>
            </a:fld>
            <a:endParaRPr lang="en-GB">
              <a:solidFill>
                <a:srgbClr val="0063A4">
                  <a:tint val="75000"/>
                </a:srgbClr>
              </a:solidFill>
              <a:latin typeface="Arial"/>
            </a:endParaRPr>
          </a:p>
        </p:txBody>
      </p:sp>
    </p:spTree>
    <p:extLst>
      <p:ext uri="{BB962C8B-B14F-4D97-AF65-F5344CB8AC3E}">
        <p14:creationId xmlns:p14="http://schemas.microsoft.com/office/powerpoint/2010/main" val="2258810484"/>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Lst>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D6C2C830-2931-40F4-A9AD-9D1B2FCAF2C8}" type="datetimeFigureOut">
              <a:rPr lang="en-US" smtClean="0">
                <a:solidFill>
                  <a:srgbClr val="0063A4">
                    <a:tint val="75000"/>
                  </a:srgbClr>
                </a:solidFill>
                <a:latin typeface="Arial"/>
              </a:rPr>
              <a:pPr fontAlgn="auto">
                <a:spcBef>
                  <a:spcPts val="0"/>
                </a:spcBef>
                <a:spcAft>
                  <a:spcPts val="0"/>
                </a:spcAft>
              </a:pPr>
              <a:t>6/19/2013</a:t>
            </a:fld>
            <a:endParaRPr lang="en-GB">
              <a:solidFill>
                <a:srgbClr val="0063A4">
                  <a:tint val="75000"/>
                </a:srgbClr>
              </a:solidFill>
              <a:latin typeface="Aria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GB">
              <a:solidFill>
                <a:srgbClr val="0063A4">
                  <a:tint val="75000"/>
                </a:srgbClr>
              </a:solidFill>
              <a:latin typeface="Aria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4847F499-35EC-47F5-ADA8-AEB26AC70B62}" type="slidenum">
              <a:rPr lang="en-GB" smtClean="0">
                <a:solidFill>
                  <a:srgbClr val="0063A4">
                    <a:tint val="75000"/>
                  </a:srgbClr>
                </a:solidFill>
                <a:latin typeface="Arial"/>
              </a:rPr>
              <a:pPr fontAlgn="auto">
                <a:spcBef>
                  <a:spcPts val="0"/>
                </a:spcBef>
                <a:spcAft>
                  <a:spcPts val="0"/>
                </a:spcAft>
              </a:pPr>
              <a:t>‹#›</a:t>
            </a:fld>
            <a:endParaRPr lang="en-GB">
              <a:solidFill>
                <a:srgbClr val="0063A4">
                  <a:tint val="75000"/>
                </a:srgbClr>
              </a:solidFill>
              <a:latin typeface="Arial"/>
            </a:endParaRPr>
          </a:p>
        </p:txBody>
      </p:sp>
    </p:spTree>
    <p:extLst>
      <p:ext uri="{BB962C8B-B14F-4D97-AF65-F5344CB8AC3E}">
        <p14:creationId xmlns:p14="http://schemas.microsoft.com/office/powerpoint/2010/main" val="3296314408"/>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Lst>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D6C2C830-2931-40F4-A9AD-9D1B2FCAF2C8}" type="datetimeFigureOut">
              <a:rPr lang="en-US" smtClean="0">
                <a:solidFill>
                  <a:srgbClr val="0063A4">
                    <a:tint val="75000"/>
                  </a:srgbClr>
                </a:solidFill>
                <a:latin typeface="Arial"/>
              </a:rPr>
              <a:pPr fontAlgn="auto">
                <a:spcBef>
                  <a:spcPts val="0"/>
                </a:spcBef>
                <a:spcAft>
                  <a:spcPts val="0"/>
                </a:spcAft>
              </a:pPr>
              <a:t>6/19/2013</a:t>
            </a:fld>
            <a:endParaRPr lang="en-GB">
              <a:solidFill>
                <a:srgbClr val="0063A4">
                  <a:tint val="75000"/>
                </a:srgbClr>
              </a:solidFill>
              <a:latin typeface="Aria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GB">
              <a:solidFill>
                <a:srgbClr val="0063A4">
                  <a:tint val="75000"/>
                </a:srgbClr>
              </a:solidFill>
              <a:latin typeface="Aria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4847F499-35EC-47F5-ADA8-AEB26AC70B62}" type="slidenum">
              <a:rPr lang="en-GB" smtClean="0">
                <a:solidFill>
                  <a:srgbClr val="0063A4">
                    <a:tint val="75000"/>
                  </a:srgbClr>
                </a:solidFill>
                <a:latin typeface="Arial"/>
              </a:rPr>
              <a:pPr fontAlgn="auto">
                <a:spcBef>
                  <a:spcPts val="0"/>
                </a:spcBef>
                <a:spcAft>
                  <a:spcPts val="0"/>
                </a:spcAft>
              </a:pPr>
              <a:t>‹#›</a:t>
            </a:fld>
            <a:endParaRPr lang="en-GB">
              <a:solidFill>
                <a:srgbClr val="0063A4">
                  <a:tint val="75000"/>
                </a:srgbClr>
              </a:solidFill>
              <a:latin typeface="Arial"/>
            </a:endParaRPr>
          </a:p>
        </p:txBody>
      </p:sp>
    </p:spTree>
    <p:extLst>
      <p:ext uri="{BB962C8B-B14F-4D97-AF65-F5344CB8AC3E}">
        <p14:creationId xmlns:p14="http://schemas.microsoft.com/office/powerpoint/2010/main" val="4220924474"/>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Lst>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D6C2C830-2931-40F4-A9AD-9D1B2FCAF2C8}" type="datetimeFigureOut">
              <a:rPr lang="en-US" smtClean="0">
                <a:solidFill>
                  <a:srgbClr val="0063A4">
                    <a:tint val="75000"/>
                  </a:srgbClr>
                </a:solidFill>
                <a:latin typeface="Arial"/>
              </a:rPr>
              <a:pPr fontAlgn="auto">
                <a:spcBef>
                  <a:spcPts val="0"/>
                </a:spcBef>
                <a:spcAft>
                  <a:spcPts val="0"/>
                </a:spcAft>
              </a:pPr>
              <a:t>6/19/2013</a:t>
            </a:fld>
            <a:endParaRPr lang="en-GB">
              <a:solidFill>
                <a:srgbClr val="0063A4">
                  <a:tint val="75000"/>
                </a:srgbClr>
              </a:solidFill>
              <a:latin typeface="Aria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GB">
              <a:solidFill>
                <a:srgbClr val="0063A4">
                  <a:tint val="75000"/>
                </a:srgbClr>
              </a:solidFill>
              <a:latin typeface="Aria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4847F499-35EC-47F5-ADA8-AEB26AC70B62}" type="slidenum">
              <a:rPr lang="en-GB" smtClean="0">
                <a:solidFill>
                  <a:srgbClr val="0063A4">
                    <a:tint val="75000"/>
                  </a:srgbClr>
                </a:solidFill>
                <a:latin typeface="Arial"/>
              </a:rPr>
              <a:pPr fontAlgn="auto">
                <a:spcBef>
                  <a:spcPts val="0"/>
                </a:spcBef>
                <a:spcAft>
                  <a:spcPts val="0"/>
                </a:spcAft>
              </a:pPr>
              <a:t>‹#›</a:t>
            </a:fld>
            <a:endParaRPr lang="en-GB">
              <a:solidFill>
                <a:srgbClr val="0063A4">
                  <a:tint val="75000"/>
                </a:srgbClr>
              </a:solidFill>
              <a:latin typeface="Arial"/>
            </a:endParaRPr>
          </a:p>
        </p:txBody>
      </p:sp>
    </p:spTree>
    <p:extLst>
      <p:ext uri="{BB962C8B-B14F-4D97-AF65-F5344CB8AC3E}">
        <p14:creationId xmlns:p14="http://schemas.microsoft.com/office/powerpoint/2010/main" val="2581322727"/>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Lst>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D6C2C830-2931-40F4-A9AD-9D1B2FCAF2C8}" type="datetimeFigureOut">
              <a:rPr lang="en-US" smtClean="0">
                <a:solidFill>
                  <a:srgbClr val="0063A4">
                    <a:tint val="75000"/>
                  </a:srgbClr>
                </a:solidFill>
                <a:latin typeface="Arial"/>
              </a:rPr>
              <a:pPr fontAlgn="auto">
                <a:spcBef>
                  <a:spcPts val="0"/>
                </a:spcBef>
                <a:spcAft>
                  <a:spcPts val="0"/>
                </a:spcAft>
              </a:pPr>
              <a:t>6/19/2013</a:t>
            </a:fld>
            <a:endParaRPr lang="en-GB">
              <a:solidFill>
                <a:srgbClr val="0063A4">
                  <a:tint val="75000"/>
                </a:srgbClr>
              </a:solidFill>
              <a:latin typeface="Aria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GB">
              <a:solidFill>
                <a:srgbClr val="0063A4">
                  <a:tint val="75000"/>
                </a:srgbClr>
              </a:solidFill>
              <a:latin typeface="Aria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4847F499-35EC-47F5-ADA8-AEB26AC70B62}" type="slidenum">
              <a:rPr lang="en-GB" smtClean="0">
                <a:solidFill>
                  <a:srgbClr val="0063A4">
                    <a:tint val="75000"/>
                  </a:srgbClr>
                </a:solidFill>
                <a:latin typeface="Arial"/>
              </a:rPr>
              <a:pPr fontAlgn="auto">
                <a:spcBef>
                  <a:spcPts val="0"/>
                </a:spcBef>
                <a:spcAft>
                  <a:spcPts val="0"/>
                </a:spcAft>
              </a:pPr>
              <a:t>‹#›</a:t>
            </a:fld>
            <a:endParaRPr lang="en-GB">
              <a:solidFill>
                <a:srgbClr val="0063A4">
                  <a:tint val="75000"/>
                </a:srgbClr>
              </a:solidFill>
              <a:latin typeface="Arial"/>
            </a:endParaRPr>
          </a:p>
        </p:txBody>
      </p:sp>
    </p:spTree>
    <p:extLst>
      <p:ext uri="{BB962C8B-B14F-4D97-AF65-F5344CB8AC3E}">
        <p14:creationId xmlns:p14="http://schemas.microsoft.com/office/powerpoint/2010/main" val="2581322727"/>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Lst>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en.wikipedia.org/wiki/File:Max_Born.jpg"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upload.wikimedia.org/wikipedia/commons/c/c8/Zygmunt_Bauman_by_Kubik.JPG"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30.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7.png"/><Relationship Id="rId18" Type="http://schemas.openxmlformats.org/officeDocument/2006/relationships/image" Target="../media/image21.jpeg"/><Relationship Id="rId26" Type="http://schemas.openxmlformats.org/officeDocument/2006/relationships/image" Target="../media/image27.jpeg"/><Relationship Id="rId3" Type="http://schemas.openxmlformats.org/officeDocument/2006/relationships/image" Target="../media/image9.jpeg"/><Relationship Id="rId21" Type="http://schemas.openxmlformats.org/officeDocument/2006/relationships/image" Target="../media/image23.jpeg"/><Relationship Id="rId7" Type="http://schemas.openxmlformats.org/officeDocument/2006/relationships/image" Target="../media/image13.jpeg"/><Relationship Id="rId12" Type="http://schemas.openxmlformats.org/officeDocument/2006/relationships/image" Target="../media/image16.png"/><Relationship Id="rId17" Type="http://schemas.openxmlformats.org/officeDocument/2006/relationships/image" Target="../media/image20.png"/><Relationship Id="rId25" Type="http://schemas.openxmlformats.org/officeDocument/2006/relationships/image" Target="../media/image26.gif"/><Relationship Id="rId2" Type="http://schemas.openxmlformats.org/officeDocument/2006/relationships/notesSlide" Target="../notesSlides/notesSlide13.xml"/><Relationship Id="rId16" Type="http://schemas.openxmlformats.org/officeDocument/2006/relationships/hyperlink" Target="http://www.open.ac.uk/" TargetMode="External"/><Relationship Id="rId20"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12.jpeg"/><Relationship Id="rId11" Type="http://schemas.openxmlformats.org/officeDocument/2006/relationships/hyperlink" Target="http://www.ox.ac.uk/" TargetMode="External"/><Relationship Id="rId24" Type="http://schemas.openxmlformats.org/officeDocument/2006/relationships/image" Target="../media/image25.png"/><Relationship Id="rId5" Type="http://schemas.openxmlformats.org/officeDocument/2006/relationships/image" Target="../media/image11.jpeg"/><Relationship Id="rId15" Type="http://schemas.openxmlformats.org/officeDocument/2006/relationships/image" Target="../media/image19.jpeg"/><Relationship Id="rId23" Type="http://schemas.openxmlformats.org/officeDocument/2006/relationships/image" Target="../media/image24.png"/><Relationship Id="rId10" Type="http://schemas.openxmlformats.org/officeDocument/2006/relationships/image" Target="../media/image15.png"/><Relationship Id="rId19" Type="http://schemas.openxmlformats.org/officeDocument/2006/relationships/hyperlink" Target="http://www.st-andrews.ac.uk/" TargetMode="External"/><Relationship Id="rId4" Type="http://schemas.openxmlformats.org/officeDocument/2006/relationships/image" Target="../media/image10.jpeg"/><Relationship Id="rId9" Type="http://schemas.openxmlformats.org/officeDocument/2006/relationships/hyperlink" Target="http://en.wikipedia.org/wiki/File:UCL-logo-new.png" TargetMode="External"/><Relationship Id="rId14" Type="http://schemas.openxmlformats.org/officeDocument/2006/relationships/image" Target="../media/image18.jpeg"/><Relationship Id="rId22" Type="http://schemas.openxmlformats.org/officeDocument/2006/relationships/hyperlink" Target="http://www.manchester.ac.uk/index.php"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5.xml.rels><?xml version="1.0" encoding="UTF-8" standalone="yes"?>
<Relationships xmlns="http://schemas.openxmlformats.org/package/2006/relationships"><Relationship Id="rId2" Type="http://schemas.openxmlformats.org/officeDocument/2006/relationships/hyperlink" Target="http://emn.fi/ajankohtaista/emn_kansallinen_seminaari_2012_-_kooste/"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332656"/>
            <a:ext cx="8424936" cy="1368152"/>
          </a:xfrm>
        </p:spPr>
        <p:txBody>
          <a:bodyPr>
            <a:normAutofit fontScale="90000"/>
          </a:bodyPr>
          <a:lstStyle/>
          <a:p>
            <a:r>
              <a:rPr lang="en-GB" b="1" dirty="0" smtClean="0">
                <a:solidFill>
                  <a:srgbClr val="000000"/>
                </a:solidFill>
                <a:ea typeface="Malgun Gothic"/>
              </a:rPr>
              <a:t/>
            </a:r>
            <a:br>
              <a:rPr lang="en-GB" b="1" dirty="0" smtClean="0">
                <a:solidFill>
                  <a:srgbClr val="000000"/>
                </a:solidFill>
                <a:ea typeface="Malgun Gothic"/>
              </a:rPr>
            </a:br>
            <a:r>
              <a:rPr lang="en-GB" b="1" dirty="0" smtClean="0">
                <a:solidFill>
                  <a:srgbClr val="000000"/>
                </a:solidFill>
                <a:ea typeface="Malgun Gothic"/>
              </a:rPr>
              <a:t>Transnational Academic Mobility </a:t>
            </a:r>
            <a:r>
              <a:rPr lang="en-GB" b="1" dirty="0">
                <a:solidFill>
                  <a:srgbClr val="000000"/>
                </a:solidFill>
                <a:ea typeface="Malgun Gothic"/>
              </a:rPr>
              <a:t>and </a:t>
            </a:r>
            <a:r>
              <a:rPr lang="en-GB" b="1" dirty="0" smtClean="0">
                <a:solidFill>
                  <a:srgbClr val="000000"/>
                </a:solidFill>
                <a:ea typeface="Malgun Gothic"/>
              </a:rPr>
              <a:t>Knowledge Creation</a:t>
            </a:r>
            <a:r>
              <a:rPr lang="en-GB" b="1" dirty="0">
                <a:solidFill>
                  <a:srgbClr val="000000"/>
                </a:solidFill>
                <a:ea typeface="Malgun Gothic"/>
              </a:rPr>
              <a:t>: </a:t>
            </a:r>
            <a:r>
              <a:rPr lang="en-GB" b="1" dirty="0" smtClean="0">
                <a:solidFill>
                  <a:srgbClr val="000000"/>
                </a:solidFill>
                <a:ea typeface="Malgun Gothic"/>
              </a:rPr>
              <a:t/>
            </a:r>
            <a:br>
              <a:rPr lang="en-GB" b="1" dirty="0" smtClean="0">
                <a:solidFill>
                  <a:srgbClr val="000000"/>
                </a:solidFill>
                <a:ea typeface="Malgun Gothic"/>
              </a:rPr>
            </a:br>
            <a:endParaRPr lang="en-GB" b="1" dirty="0">
              <a:solidFill>
                <a:srgbClr val="000000"/>
              </a:solidFill>
            </a:endParaRPr>
          </a:p>
        </p:txBody>
      </p:sp>
      <p:sp>
        <p:nvSpPr>
          <p:cNvPr id="3" name="Subtitle 2"/>
          <p:cNvSpPr>
            <a:spLocks noGrp="1"/>
          </p:cNvSpPr>
          <p:nvPr>
            <p:ph type="subTitle" idx="1"/>
          </p:nvPr>
        </p:nvSpPr>
        <p:spPr>
          <a:xfrm>
            <a:off x="467544" y="1676400"/>
            <a:ext cx="8136904" cy="4344888"/>
          </a:xfrm>
        </p:spPr>
        <p:txBody>
          <a:bodyPr/>
          <a:lstStyle/>
          <a:p>
            <a:r>
              <a:rPr lang="en-GB" dirty="0" smtClean="0">
                <a:solidFill>
                  <a:schemeClr val="tx1">
                    <a:lumMod val="75000"/>
                  </a:schemeClr>
                </a:solidFill>
                <a:ea typeface="Malgun Gothic"/>
              </a:rPr>
              <a:t>A critical </a:t>
            </a:r>
            <a:r>
              <a:rPr lang="en-GB" dirty="0">
                <a:solidFill>
                  <a:schemeClr val="tx1">
                    <a:lumMod val="75000"/>
                  </a:schemeClr>
                </a:solidFill>
                <a:ea typeface="Malgun Gothic"/>
              </a:rPr>
              <a:t>reflection on </a:t>
            </a:r>
            <a:r>
              <a:rPr lang="en-GB" dirty="0" err="1">
                <a:solidFill>
                  <a:schemeClr val="tx1">
                    <a:lumMod val="75000"/>
                  </a:schemeClr>
                </a:solidFill>
                <a:ea typeface="Malgun Gothic"/>
              </a:rPr>
              <a:t>interculturality</a:t>
            </a:r>
            <a:r>
              <a:rPr lang="en-GB" dirty="0">
                <a:solidFill>
                  <a:schemeClr val="tx1">
                    <a:lumMod val="75000"/>
                  </a:schemeClr>
                </a:solidFill>
                <a:ea typeface="Malgun Gothic"/>
              </a:rPr>
              <a:t> and (</a:t>
            </a:r>
            <a:r>
              <a:rPr lang="en-GB" dirty="0" smtClean="0">
                <a:solidFill>
                  <a:schemeClr val="tx1">
                    <a:lumMod val="75000"/>
                  </a:schemeClr>
                </a:solidFill>
                <a:ea typeface="Malgun Gothic"/>
              </a:rPr>
              <a:t>de)</a:t>
            </a:r>
            <a:r>
              <a:rPr lang="en-GB" dirty="0" err="1" smtClean="0">
                <a:solidFill>
                  <a:schemeClr val="tx1">
                    <a:lumMod val="75000"/>
                  </a:schemeClr>
                </a:solidFill>
                <a:ea typeface="Malgun Gothic"/>
              </a:rPr>
              <a:t>coloniality</a:t>
            </a:r>
            <a:endParaRPr lang="en-GB" dirty="0" smtClean="0">
              <a:solidFill>
                <a:schemeClr val="tx1">
                  <a:lumMod val="75000"/>
                </a:schemeClr>
              </a:solidFill>
              <a:ea typeface="Malgun Gothic"/>
            </a:endParaRPr>
          </a:p>
          <a:p>
            <a:endParaRPr lang="en-GB" dirty="0">
              <a:ea typeface="Malgun Gothic"/>
            </a:endParaRPr>
          </a:p>
          <a:p>
            <a:r>
              <a:rPr lang="en-GB" sz="2400" b="1" dirty="0" err="1" smtClean="0">
                <a:solidFill>
                  <a:srgbClr val="000000"/>
                </a:solidFill>
                <a:ea typeface="Malgun Gothic"/>
              </a:rPr>
              <a:t>Dr.</a:t>
            </a:r>
            <a:r>
              <a:rPr lang="en-GB" sz="2400" b="1" dirty="0" smtClean="0">
                <a:solidFill>
                  <a:srgbClr val="000000"/>
                </a:solidFill>
                <a:ea typeface="Malgun Gothic"/>
              </a:rPr>
              <a:t> Terri Kim</a:t>
            </a:r>
          </a:p>
          <a:p>
            <a:r>
              <a:rPr lang="en-GB" sz="2400" dirty="0" smtClean="0">
                <a:solidFill>
                  <a:schemeClr val="tx1"/>
                </a:solidFill>
                <a:ea typeface="Malgun Gothic"/>
              </a:rPr>
              <a:t>Reader in Higher Education</a:t>
            </a:r>
            <a:endParaRPr lang="en-GB" sz="2400" dirty="0" smtClean="0">
              <a:solidFill>
                <a:schemeClr val="tx1"/>
              </a:solidFill>
              <a:ea typeface="Malgun Gothic"/>
            </a:endParaRPr>
          </a:p>
          <a:p>
            <a:r>
              <a:rPr lang="en-GB" sz="2400" dirty="0" smtClean="0">
                <a:solidFill>
                  <a:schemeClr val="tx1"/>
                </a:solidFill>
                <a:ea typeface="Malgun Gothic"/>
              </a:rPr>
              <a:t>Cass School of Education and Communities</a:t>
            </a:r>
            <a:endParaRPr lang="en-GB" sz="2400" dirty="0">
              <a:solidFill>
                <a:schemeClr val="tx1"/>
              </a:solidFill>
            </a:endParaRPr>
          </a:p>
        </p:txBody>
      </p:sp>
    </p:spTree>
    <p:extLst>
      <p:ext uri="{BB962C8B-B14F-4D97-AF65-F5344CB8AC3E}">
        <p14:creationId xmlns:p14="http://schemas.microsoft.com/office/powerpoint/2010/main" val="40237342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332656"/>
            <a:ext cx="8424936" cy="6264696"/>
          </a:xfrm>
        </p:spPr>
        <p:txBody>
          <a:bodyPr>
            <a:normAutofit fontScale="85000" lnSpcReduction="20000"/>
          </a:bodyPr>
          <a:lstStyle/>
          <a:p>
            <a:pPr marL="539750" indent="-539750">
              <a:lnSpc>
                <a:spcPct val="130000"/>
              </a:lnSpc>
              <a:spcBef>
                <a:spcPts val="0"/>
              </a:spcBef>
            </a:pPr>
            <a:r>
              <a:rPr lang="en-US" sz="3100" dirty="0" smtClean="0">
                <a:latin typeface="Arial" pitchFamily="34" charset="0"/>
                <a:cs typeface="Arial" pitchFamily="34" charset="0"/>
              </a:rPr>
              <a:t>The inter-war period – extreme politics of Nazism and the mobility of academics for ‘liberty’ (1918-1939)</a:t>
            </a:r>
          </a:p>
          <a:p>
            <a:pPr marL="539750" indent="-539750">
              <a:lnSpc>
                <a:spcPct val="130000"/>
              </a:lnSpc>
              <a:spcBef>
                <a:spcPts val="0"/>
              </a:spcBef>
            </a:pPr>
            <a:endParaRPr lang="en-GB" sz="3100" dirty="0" smtClean="0">
              <a:latin typeface="Arial" pitchFamily="34" charset="0"/>
              <a:cs typeface="Arial" pitchFamily="34" charset="0"/>
            </a:endParaRPr>
          </a:p>
          <a:p>
            <a:pPr marL="539750" indent="-539750">
              <a:lnSpc>
                <a:spcPct val="130000"/>
              </a:lnSpc>
              <a:spcBef>
                <a:spcPts val="0"/>
              </a:spcBef>
            </a:pPr>
            <a:r>
              <a:rPr lang="en-GB" sz="3300" dirty="0" smtClean="0">
                <a:latin typeface="Arial" pitchFamily="34" charset="0"/>
                <a:cs typeface="Arial" pitchFamily="34" charset="0"/>
              </a:rPr>
              <a:t>The contemporary period - the </a:t>
            </a:r>
            <a:r>
              <a:rPr lang="en-GB" sz="3300" dirty="0">
                <a:latin typeface="Arial" pitchFamily="34" charset="0"/>
                <a:cs typeface="Arial" pitchFamily="34" charset="0"/>
              </a:rPr>
              <a:t>extreme politics of neo-liberalism and the mobility of academics for the pragmatics of ‘</a:t>
            </a:r>
            <a:r>
              <a:rPr lang="en-GB" sz="3300" dirty="0" smtClean="0">
                <a:latin typeface="Arial" pitchFamily="34" charset="0"/>
                <a:cs typeface="Arial" pitchFamily="34" charset="0"/>
              </a:rPr>
              <a:t>optimization’ (1990-2012)</a:t>
            </a:r>
          </a:p>
          <a:p>
            <a:pPr>
              <a:lnSpc>
                <a:spcPct val="130000"/>
              </a:lnSpc>
              <a:spcBef>
                <a:spcPts val="0"/>
              </a:spcBef>
            </a:pPr>
            <a:endParaRPr lang="en-GB" sz="3300" dirty="0">
              <a:latin typeface="Arial" pitchFamily="34" charset="0"/>
              <a:cs typeface="Arial" pitchFamily="34" charset="0"/>
            </a:endParaRPr>
          </a:p>
          <a:p>
            <a:pPr marL="514350" indent="-514350">
              <a:lnSpc>
                <a:spcPct val="130000"/>
              </a:lnSpc>
              <a:spcBef>
                <a:spcPts val="0"/>
              </a:spcBef>
            </a:pPr>
            <a:r>
              <a:rPr lang="en-GB" sz="3300" b="1" dirty="0" smtClean="0">
                <a:latin typeface="Arial" pitchFamily="34" charset="0"/>
                <a:cs typeface="Arial" pitchFamily="34" charset="0"/>
              </a:rPr>
              <a:t>The </a:t>
            </a:r>
            <a:r>
              <a:rPr lang="en-GB" sz="3300" b="1" dirty="0">
                <a:latin typeface="Arial" pitchFamily="34" charset="0"/>
                <a:cs typeface="Arial" pitchFamily="34" charset="0"/>
              </a:rPr>
              <a:t>complex process of knowledge creation and innovation should be informed by</a:t>
            </a:r>
            <a:r>
              <a:rPr lang="en-GB" sz="3300" dirty="0">
                <a:latin typeface="Arial" pitchFamily="34" charset="0"/>
                <a:cs typeface="Arial" pitchFamily="34" charset="0"/>
              </a:rPr>
              <a:t> the involvement of the </a:t>
            </a:r>
            <a:r>
              <a:rPr lang="en-GB" sz="3300" b="1" dirty="0">
                <a:solidFill>
                  <a:srgbClr val="000066"/>
                </a:solidFill>
                <a:latin typeface="Arial" pitchFamily="34" charset="0"/>
                <a:cs typeface="Arial" pitchFamily="34" charset="0"/>
              </a:rPr>
              <a:t>personal, biographic dimensions </a:t>
            </a:r>
            <a:r>
              <a:rPr lang="en-GB" sz="3300" dirty="0">
                <a:latin typeface="Arial" pitchFamily="34" charset="0"/>
                <a:cs typeface="Arial" pitchFamily="34" charset="0"/>
              </a:rPr>
              <a:t>of mobile </a:t>
            </a:r>
            <a:r>
              <a:rPr lang="en-GB" sz="3300" dirty="0" smtClean="0">
                <a:latin typeface="Arial" pitchFamily="34" charset="0"/>
                <a:cs typeface="Arial" pitchFamily="34" charset="0"/>
              </a:rPr>
              <a:t>academics’ engagement with knowledge </a:t>
            </a:r>
            <a:r>
              <a:rPr lang="en-GB" sz="3300" dirty="0">
                <a:latin typeface="Arial" pitchFamily="34" charset="0"/>
                <a:cs typeface="Arial" pitchFamily="34" charset="0"/>
              </a:rPr>
              <a:t>and </a:t>
            </a:r>
            <a:r>
              <a:rPr lang="en-GB" sz="3300" b="1" dirty="0">
                <a:latin typeface="Arial" pitchFamily="34" charset="0"/>
                <a:cs typeface="Arial" pitchFamily="34" charset="0"/>
              </a:rPr>
              <a:t>their terms with identity</a:t>
            </a:r>
            <a:r>
              <a:rPr lang="en-GB" sz="3300" dirty="0">
                <a:latin typeface="Arial" pitchFamily="34" charset="0"/>
                <a:cs typeface="Arial" pitchFamily="34" charset="0"/>
              </a:rPr>
              <a:t>. </a:t>
            </a:r>
          </a:p>
          <a:p>
            <a:endParaRPr lang="en-GB" sz="3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435280" cy="936104"/>
          </a:xfrm>
        </p:spPr>
        <p:txBody>
          <a:bodyPr>
            <a:noAutofit/>
          </a:bodyPr>
          <a:lstStyle/>
          <a:p>
            <a:r>
              <a:rPr lang="en-GB" sz="3600" dirty="0" smtClean="0">
                <a:latin typeface="Arial" pitchFamily="34" charset="0"/>
                <a:cs typeface="Arial" pitchFamily="34" charset="0"/>
              </a:rPr>
              <a:t/>
            </a:r>
            <a:br>
              <a:rPr lang="en-GB" sz="3600" dirty="0" smtClean="0">
                <a:latin typeface="Arial" pitchFamily="34" charset="0"/>
                <a:cs typeface="Arial" pitchFamily="34" charset="0"/>
              </a:rPr>
            </a:br>
            <a:r>
              <a:rPr lang="en-GB" sz="3600" dirty="0">
                <a:latin typeface="Arial" pitchFamily="34" charset="0"/>
                <a:cs typeface="Arial" pitchFamily="34" charset="0"/>
              </a:rPr>
              <a:t/>
            </a:r>
            <a:br>
              <a:rPr lang="en-GB" sz="3600" dirty="0">
                <a:latin typeface="Arial" pitchFamily="34" charset="0"/>
                <a:cs typeface="Arial" pitchFamily="34" charset="0"/>
              </a:rPr>
            </a:br>
            <a:r>
              <a:rPr lang="en-GB" sz="3600" b="1" dirty="0" smtClean="0">
                <a:latin typeface="Arial" pitchFamily="34" charset="0"/>
                <a:cs typeface="Arial" pitchFamily="34" charset="0"/>
              </a:rPr>
              <a:t>A Typology </a:t>
            </a:r>
            <a:r>
              <a:rPr lang="en-GB" sz="3600" b="1" dirty="0">
                <a:latin typeface="Arial" pitchFamily="34" charset="0"/>
                <a:cs typeface="Arial" pitchFamily="34" charset="0"/>
              </a:rPr>
              <a:t>of knowledge creation: </a:t>
            </a:r>
            <a:r>
              <a:rPr lang="en-GB" sz="3600" b="1" dirty="0" smtClean="0">
                <a:latin typeface="Arial" pitchFamily="34" charset="0"/>
                <a:cs typeface="Arial" pitchFamily="34" charset="0"/>
              </a:rPr>
              <a:t/>
            </a:r>
            <a:br>
              <a:rPr lang="en-GB" sz="3600" b="1" dirty="0" smtClean="0">
                <a:latin typeface="Arial" pitchFamily="34" charset="0"/>
                <a:cs typeface="Arial" pitchFamily="34" charset="0"/>
              </a:rPr>
            </a:br>
            <a:r>
              <a:rPr lang="en-GB" sz="2400" dirty="0" smtClean="0">
                <a:latin typeface="Arial" pitchFamily="34" charset="0"/>
                <a:cs typeface="Arial" pitchFamily="34" charset="0"/>
              </a:rPr>
              <a:t>evolving from Mode 1 and Mode 2 to Mode 3</a:t>
            </a:r>
            <a:br>
              <a:rPr lang="en-GB" sz="2400" dirty="0" smtClean="0">
                <a:latin typeface="Arial" pitchFamily="34" charset="0"/>
                <a:cs typeface="Arial" pitchFamily="34" charset="0"/>
              </a:rPr>
            </a:br>
            <a:r>
              <a:rPr lang="en-GB" sz="2800" dirty="0" smtClean="0">
                <a:solidFill>
                  <a:srgbClr val="CC3300"/>
                </a:solidFill>
                <a:latin typeface="Arial" pitchFamily="34" charset="0"/>
                <a:cs typeface="Arial" pitchFamily="34" charset="0"/>
              </a:rPr>
              <a:t/>
            </a:r>
            <a:br>
              <a:rPr lang="en-GB" sz="2800" dirty="0" smtClean="0">
                <a:solidFill>
                  <a:srgbClr val="CC3300"/>
                </a:solidFill>
                <a:latin typeface="Arial" pitchFamily="34" charset="0"/>
                <a:cs typeface="Arial" pitchFamily="34" charset="0"/>
              </a:rPr>
            </a:br>
            <a:r>
              <a:rPr lang="en-GB" sz="2800" dirty="0">
                <a:solidFill>
                  <a:srgbClr val="CC3300"/>
                </a:solidFill>
                <a:latin typeface="Arial" pitchFamily="34" charset="0"/>
                <a:cs typeface="Arial" pitchFamily="34" charset="0"/>
              </a:rPr>
              <a:t/>
            </a:r>
            <a:br>
              <a:rPr lang="en-GB" sz="2800" dirty="0">
                <a:solidFill>
                  <a:srgbClr val="CC3300"/>
                </a:solidFill>
                <a:latin typeface="Arial" pitchFamily="34" charset="0"/>
                <a:cs typeface="Arial" pitchFamily="34" charset="0"/>
              </a:rPr>
            </a:br>
            <a:endParaRPr lang="en-GB" sz="2800" dirty="0">
              <a:solidFill>
                <a:srgbClr val="CC3300"/>
              </a:solidFill>
              <a:latin typeface="Arial" pitchFamily="34" charset="0"/>
              <a:cs typeface="Arial" pitchFamily="34" charset="0"/>
            </a:endParaRPr>
          </a:p>
        </p:txBody>
      </p:sp>
      <p:sp>
        <p:nvSpPr>
          <p:cNvPr id="3" name="Content Placeholder 2"/>
          <p:cNvSpPr>
            <a:spLocks noGrp="1"/>
          </p:cNvSpPr>
          <p:nvPr>
            <p:ph idx="1"/>
          </p:nvPr>
        </p:nvSpPr>
        <p:spPr>
          <a:xfrm>
            <a:off x="0" y="1196752"/>
            <a:ext cx="9144000" cy="5661248"/>
          </a:xfrm>
          <a:ln>
            <a:solidFill>
              <a:srgbClr val="003399"/>
            </a:solidFill>
          </a:ln>
        </p:spPr>
        <p:txBody>
          <a:bodyPr>
            <a:normAutofit fontScale="85000" lnSpcReduction="20000"/>
          </a:bodyPr>
          <a:lstStyle/>
          <a:p>
            <a:pPr>
              <a:buNone/>
            </a:pPr>
            <a:r>
              <a:rPr lang="en-GB" sz="3300" dirty="0" smtClean="0"/>
              <a:t>          </a:t>
            </a:r>
            <a:r>
              <a:rPr lang="en-GB" sz="3300" b="1" dirty="0" smtClean="0"/>
              <a:t>Mode 1 </a:t>
            </a:r>
            <a:r>
              <a:rPr lang="en-GB" sz="3300" dirty="0" smtClean="0"/>
              <a:t>	    	</a:t>
            </a:r>
            <a:r>
              <a:rPr lang="en-GB" sz="3300" b="1" dirty="0" smtClean="0"/>
              <a:t>Mode 2</a:t>
            </a:r>
            <a:r>
              <a:rPr lang="en-GB" sz="3300" dirty="0" smtClean="0"/>
              <a:t>	-----&gt;	    </a:t>
            </a:r>
            <a:r>
              <a:rPr lang="en-GB" sz="3300" b="1" dirty="0" smtClean="0"/>
              <a:t>Mode 3</a:t>
            </a:r>
          </a:p>
          <a:p>
            <a:pPr lvl="8"/>
            <a:endParaRPr lang="en-GB" sz="1600" dirty="0" smtClean="0"/>
          </a:p>
          <a:p>
            <a:endParaRPr lang="en-GB" dirty="0"/>
          </a:p>
          <a:p>
            <a:pPr>
              <a:buNone/>
            </a:pPr>
            <a:endParaRPr lang="en-GB" sz="2400" dirty="0" smtClean="0"/>
          </a:p>
          <a:p>
            <a:pPr>
              <a:buNone/>
            </a:pPr>
            <a:endParaRPr lang="en-GB" sz="2400" dirty="0" smtClean="0"/>
          </a:p>
          <a:p>
            <a:pPr>
              <a:buNone/>
            </a:pPr>
            <a:endParaRPr lang="en-GB" sz="2400" dirty="0"/>
          </a:p>
          <a:p>
            <a:pPr>
              <a:buNone/>
            </a:pPr>
            <a:r>
              <a:rPr lang="en-GB" sz="2400" b="1" dirty="0" smtClean="0"/>
              <a:t>      </a:t>
            </a:r>
          </a:p>
          <a:p>
            <a:pPr>
              <a:buNone/>
            </a:pPr>
            <a:endParaRPr lang="en-GB" sz="2400" b="1" dirty="0"/>
          </a:p>
          <a:p>
            <a:pPr>
              <a:buNone/>
            </a:pPr>
            <a:r>
              <a:rPr lang="en-GB" sz="2400" b="1" dirty="0" smtClean="0"/>
              <a:t>       </a:t>
            </a:r>
          </a:p>
          <a:p>
            <a:pPr>
              <a:buNone/>
            </a:pPr>
            <a:r>
              <a:rPr lang="en-GB" sz="2400" b="1" dirty="0"/>
              <a:t> </a:t>
            </a:r>
            <a:r>
              <a:rPr lang="en-GB" sz="2400" b="1" dirty="0" smtClean="0"/>
              <a:t>   </a:t>
            </a:r>
          </a:p>
          <a:p>
            <a:pPr>
              <a:buNone/>
            </a:pPr>
            <a:endParaRPr lang="en-GB" sz="2400" b="1" dirty="0"/>
          </a:p>
          <a:p>
            <a:pPr>
              <a:buNone/>
            </a:pPr>
            <a:r>
              <a:rPr lang="en-GB" sz="2400" b="1" dirty="0" smtClean="0"/>
              <a:t>     </a:t>
            </a:r>
          </a:p>
          <a:p>
            <a:pPr>
              <a:buNone/>
            </a:pPr>
            <a:r>
              <a:rPr lang="en-GB" sz="2800" b="1" dirty="0" smtClean="0"/>
              <a:t>        </a:t>
            </a:r>
          </a:p>
          <a:p>
            <a:pPr>
              <a:buNone/>
            </a:pPr>
            <a:r>
              <a:rPr lang="en-GB" sz="2800" b="1" dirty="0" smtClean="0"/>
              <a:t>          Based on	         Incorporating		       Using</a:t>
            </a:r>
          </a:p>
          <a:p>
            <a:pPr>
              <a:buNone/>
            </a:pPr>
            <a:r>
              <a:rPr lang="en-GB" sz="2400" b="1" dirty="0" smtClean="0"/>
              <a:t>    </a:t>
            </a:r>
            <a:r>
              <a:rPr lang="en-GB" sz="2600" b="1" dirty="0" smtClean="0">
                <a:latin typeface="Arial" pitchFamily="34" charset="0"/>
                <a:cs typeface="Arial" pitchFamily="34" charset="0"/>
              </a:rPr>
              <a:t>Knowledge Capital</a:t>
            </a:r>
            <a:r>
              <a:rPr lang="en-GB" sz="2400" b="1" dirty="0" smtClean="0"/>
              <a:t>	        </a:t>
            </a:r>
            <a:r>
              <a:rPr lang="en-GB" sz="2600" b="1" dirty="0" smtClean="0">
                <a:latin typeface="Arial" pitchFamily="34" charset="0"/>
                <a:cs typeface="Arial" pitchFamily="34" charset="0"/>
              </a:rPr>
              <a:t>Social Capital</a:t>
            </a:r>
            <a:r>
              <a:rPr lang="en-GB" sz="2400" b="1" dirty="0" smtClean="0"/>
              <a:t>	</a:t>
            </a:r>
            <a:r>
              <a:rPr lang="en-GB" sz="2400" b="1" dirty="0"/>
              <a:t> </a:t>
            </a:r>
            <a:r>
              <a:rPr lang="en-GB" sz="2400" b="1" dirty="0" smtClean="0"/>
              <a:t>              </a:t>
            </a:r>
            <a:r>
              <a:rPr lang="en-GB" sz="2600" b="1" dirty="0" smtClean="0">
                <a:latin typeface="Arial" pitchFamily="34" charset="0"/>
                <a:cs typeface="Arial" pitchFamily="34" charset="0"/>
              </a:rPr>
              <a:t>Identity </a:t>
            </a:r>
            <a:r>
              <a:rPr lang="en-GB" sz="2600" b="1" dirty="0">
                <a:latin typeface="Arial" pitchFamily="34" charset="0"/>
                <a:cs typeface="Arial" pitchFamily="34" charset="0"/>
              </a:rPr>
              <a:t>Capital </a:t>
            </a:r>
            <a:r>
              <a:rPr lang="en-GB" dirty="0"/>
              <a:t>       </a:t>
            </a:r>
            <a:endParaRPr lang="en-GB" sz="2400" b="1" dirty="0" smtClean="0"/>
          </a:p>
          <a:p>
            <a:pPr>
              <a:buNone/>
            </a:pPr>
            <a:r>
              <a:rPr lang="en-GB" sz="2400" b="1" dirty="0" smtClean="0"/>
              <a:t>      (hierarchical)                    (interactive, multiple nodes)            (entwined, circular  </a:t>
            </a:r>
          </a:p>
          <a:p>
            <a:pPr>
              <a:buNone/>
            </a:pPr>
            <a:r>
              <a:rPr lang="en-GB" sz="2400" b="1" dirty="0"/>
              <a:t> </a:t>
            </a:r>
            <a:r>
              <a:rPr lang="en-GB" sz="2400" b="1" dirty="0" smtClean="0"/>
              <a:t>                                                                                                                  movement)	</a:t>
            </a:r>
            <a:endParaRPr lang="en-GB" sz="2400" b="1" dirty="0"/>
          </a:p>
        </p:txBody>
      </p:sp>
      <p:sp>
        <p:nvSpPr>
          <p:cNvPr id="4" name="Isosceles Triangle 3"/>
          <p:cNvSpPr/>
          <p:nvPr/>
        </p:nvSpPr>
        <p:spPr>
          <a:xfrm>
            <a:off x="251520" y="2060848"/>
            <a:ext cx="2232248" cy="2520280"/>
          </a:xfrm>
          <a:prstGeom prst="triangle">
            <a:avLst>
              <a:gd name="adj" fmla="val 50000"/>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prstClr val="white"/>
              </a:solidFill>
            </a:endParaRPr>
          </a:p>
        </p:txBody>
      </p:sp>
      <p:sp>
        <p:nvSpPr>
          <p:cNvPr id="5" name="Diamond 4"/>
          <p:cNvSpPr/>
          <p:nvPr/>
        </p:nvSpPr>
        <p:spPr>
          <a:xfrm>
            <a:off x="2915816" y="1844824"/>
            <a:ext cx="2664296" cy="3168352"/>
          </a:xfrm>
          <a:prstGeom prst="diamond">
            <a:avLst/>
          </a:prstGeom>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prstClr val="white"/>
              </a:solidFill>
            </a:endParaRPr>
          </a:p>
        </p:txBody>
      </p:sp>
      <p:sp>
        <p:nvSpPr>
          <p:cNvPr id="6" name="Oval 5"/>
          <p:cNvSpPr/>
          <p:nvPr/>
        </p:nvSpPr>
        <p:spPr>
          <a:xfrm>
            <a:off x="6012160" y="1628800"/>
            <a:ext cx="2664296" cy="3456384"/>
          </a:xfrm>
          <a:prstGeom prst="ellipse">
            <a:avLst/>
          </a:prstGeom>
          <a:solidFill>
            <a:srgbClr val="FF00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dirty="0">
              <a:solidFill>
                <a:srgbClr val="4F81BD"/>
              </a:solidFill>
            </a:endParaRPr>
          </a:p>
        </p:txBody>
      </p:sp>
      <p:sp>
        <p:nvSpPr>
          <p:cNvPr id="7" name="Isosceles Triangle 6"/>
          <p:cNvSpPr/>
          <p:nvPr/>
        </p:nvSpPr>
        <p:spPr>
          <a:xfrm>
            <a:off x="3275856" y="1844824"/>
            <a:ext cx="1944216" cy="2016224"/>
          </a:xfrm>
          <a:prstGeom prst="triangle">
            <a:avLst>
              <a:gd name="adj" fmla="val 50000"/>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prstClr val="white"/>
              </a:solidFill>
            </a:endParaRPr>
          </a:p>
        </p:txBody>
      </p:sp>
      <p:sp>
        <p:nvSpPr>
          <p:cNvPr id="8" name="Diamond 7"/>
          <p:cNvSpPr/>
          <p:nvPr/>
        </p:nvSpPr>
        <p:spPr>
          <a:xfrm>
            <a:off x="6012160" y="1700808"/>
            <a:ext cx="2664296" cy="3312368"/>
          </a:xfrm>
          <a:prstGeom prst="diamond">
            <a:avLst/>
          </a:prstGeom>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dirty="0">
              <a:solidFill>
                <a:srgbClr val="4F81BD"/>
              </a:solidFill>
            </a:endParaRPr>
          </a:p>
        </p:txBody>
      </p:sp>
      <p:sp>
        <p:nvSpPr>
          <p:cNvPr id="9" name="Isosceles Triangle 8"/>
          <p:cNvSpPr/>
          <p:nvPr/>
        </p:nvSpPr>
        <p:spPr>
          <a:xfrm>
            <a:off x="6372200" y="1772816"/>
            <a:ext cx="1944216" cy="2016224"/>
          </a:xfrm>
          <a:prstGeom prst="triangle">
            <a:avLst>
              <a:gd name="adj" fmla="val 50000"/>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prstClr val="white"/>
              </a:solidFill>
            </a:endParaRPr>
          </a:p>
        </p:txBody>
      </p:sp>
      <p:cxnSp>
        <p:nvCxnSpPr>
          <p:cNvPr id="11" name="Straight Arrow Connector 10"/>
          <p:cNvCxnSpPr/>
          <p:nvPr/>
        </p:nvCxnSpPr>
        <p:spPr>
          <a:xfrm rot="5400000">
            <a:off x="396330" y="3500214"/>
            <a:ext cx="1872208" cy="1588"/>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5400000">
            <a:off x="3131046" y="3284984"/>
            <a:ext cx="2161034" cy="794"/>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026" name="AutoShape 2"/>
          <p:cNvCxnSpPr>
            <a:cxnSpLocks noChangeShapeType="1"/>
          </p:cNvCxnSpPr>
          <p:nvPr/>
        </p:nvCxnSpPr>
        <p:spPr bwMode="auto">
          <a:xfrm rot="10800000">
            <a:off x="3275856" y="3140968"/>
            <a:ext cx="1944216" cy="1588"/>
          </a:xfrm>
          <a:prstGeom prst="straightConnector1">
            <a:avLst/>
          </a:prstGeom>
          <a:noFill/>
          <a:ln w="9525">
            <a:solidFill>
              <a:srgbClr val="000000"/>
            </a:solidFill>
            <a:round/>
            <a:headEnd type="triangle" w="med" len="med"/>
            <a:tailEnd type="triangle" w="med" len="med"/>
          </a:ln>
        </p:spPr>
      </p:cxnSp>
      <p:cxnSp>
        <p:nvCxnSpPr>
          <p:cNvPr id="22" name="Straight Arrow Connector 21"/>
          <p:cNvCxnSpPr/>
          <p:nvPr/>
        </p:nvCxnSpPr>
        <p:spPr>
          <a:xfrm rot="5400000">
            <a:off x="6084962" y="3356198"/>
            <a:ext cx="2448272" cy="1588"/>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3" name="AutoShape 2"/>
          <p:cNvCxnSpPr>
            <a:cxnSpLocks noChangeShapeType="1"/>
          </p:cNvCxnSpPr>
          <p:nvPr/>
        </p:nvCxnSpPr>
        <p:spPr bwMode="auto">
          <a:xfrm rot="10800000">
            <a:off x="6156176" y="3284984"/>
            <a:ext cx="2304256" cy="1588"/>
          </a:xfrm>
          <a:prstGeom prst="straightConnector1">
            <a:avLst/>
          </a:prstGeom>
          <a:noFill/>
          <a:ln w="9525">
            <a:solidFill>
              <a:srgbClr val="000000"/>
            </a:solidFill>
            <a:round/>
            <a:headEnd type="triangle" w="med" len="med"/>
            <a:tailEnd type="triangle" w="med" len="med"/>
          </a:ln>
        </p:spPr>
      </p:cxnSp>
      <p:cxnSp>
        <p:nvCxnSpPr>
          <p:cNvPr id="1027" name="AutoShape 3"/>
          <p:cNvCxnSpPr>
            <a:cxnSpLocks noChangeShapeType="1"/>
          </p:cNvCxnSpPr>
          <p:nvPr/>
        </p:nvCxnSpPr>
        <p:spPr bwMode="auto">
          <a:xfrm rot="5400000">
            <a:off x="6156176" y="2348880"/>
            <a:ext cx="2088232" cy="1944216"/>
          </a:xfrm>
          <a:prstGeom prst="straightConnector1">
            <a:avLst/>
          </a:prstGeom>
          <a:noFill/>
          <a:ln w="9525">
            <a:solidFill>
              <a:srgbClr val="000000"/>
            </a:solidFill>
            <a:round/>
            <a:headEnd type="triangle" w="med" len="med"/>
            <a:tailEnd type="triangle" w="med" len="med"/>
          </a:ln>
        </p:spPr>
      </p:cxnSp>
      <p:cxnSp>
        <p:nvCxnSpPr>
          <p:cNvPr id="1028" name="AutoShape 4"/>
          <p:cNvCxnSpPr>
            <a:cxnSpLocks noChangeShapeType="1"/>
          </p:cNvCxnSpPr>
          <p:nvPr/>
        </p:nvCxnSpPr>
        <p:spPr bwMode="auto">
          <a:xfrm rot="16200000" flipV="1">
            <a:off x="5940152" y="2708920"/>
            <a:ext cx="2664296" cy="1368152"/>
          </a:xfrm>
          <a:prstGeom prst="straightConnector1">
            <a:avLst/>
          </a:prstGeom>
          <a:noFill/>
          <a:ln w="9525">
            <a:solidFill>
              <a:srgbClr val="000000"/>
            </a:solidFill>
            <a:round/>
            <a:headEnd type="triangle" w="med" len="med"/>
            <a:tailEnd type="triangle" w="med" len="med"/>
          </a:ln>
        </p:spPr>
      </p:cxnSp>
      <p:cxnSp>
        <p:nvCxnSpPr>
          <p:cNvPr id="1029" name="AutoShape 5"/>
          <p:cNvCxnSpPr>
            <a:cxnSpLocks noChangeShapeType="1"/>
          </p:cNvCxnSpPr>
          <p:nvPr/>
        </p:nvCxnSpPr>
        <p:spPr bwMode="auto">
          <a:xfrm rot="16200000" flipV="1">
            <a:off x="6300192" y="2492896"/>
            <a:ext cx="2160240" cy="1584176"/>
          </a:xfrm>
          <a:prstGeom prst="curvedConnector3">
            <a:avLst>
              <a:gd name="adj1" fmla="val 51411"/>
            </a:avLst>
          </a:prstGeom>
          <a:noFill/>
          <a:ln w="9525">
            <a:solidFill>
              <a:srgbClr val="000000"/>
            </a:solidFill>
            <a:round/>
            <a:headEnd type="triangle" w="med" len="med"/>
            <a:tailEnd type="triangle" w="med" len="med"/>
          </a:ln>
        </p:spPr>
      </p:cxnSp>
      <p:cxnSp>
        <p:nvCxnSpPr>
          <p:cNvPr id="1030" name="AutoShape 6"/>
          <p:cNvCxnSpPr>
            <a:cxnSpLocks noChangeShapeType="1"/>
          </p:cNvCxnSpPr>
          <p:nvPr/>
        </p:nvCxnSpPr>
        <p:spPr bwMode="auto">
          <a:xfrm rot="5400000" flipH="1" flipV="1">
            <a:off x="6084168" y="2708920"/>
            <a:ext cx="2376264" cy="1080120"/>
          </a:xfrm>
          <a:prstGeom prst="curvedConnector3">
            <a:avLst>
              <a:gd name="adj1" fmla="val 50000"/>
            </a:avLst>
          </a:prstGeom>
          <a:noFill/>
          <a:ln w="9525">
            <a:solidFill>
              <a:srgbClr val="000000"/>
            </a:solidFill>
            <a:round/>
            <a:headEnd type="triangle" w="med" len="med"/>
            <a:tailEnd type="triangle" w="med" len="med"/>
          </a:ln>
        </p:spPr>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274638"/>
            <a:ext cx="7632848" cy="706090"/>
          </a:xfrm>
        </p:spPr>
        <p:txBody>
          <a:bodyPr>
            <a:normAutofit fontScale="90000"/>
          </a:bodyPr>
          <a:lstStyle/>
          <a:p>
            <a:r>
              <a:rPr lang="en-GB" sz="3200" b="1" dirty="0" smtClean="0"/>
              <a:t/>
            </a:r>
            <a:br>
              <a:rPr lang="en-GB" sz="3200" b="1" dirty="0" smtClean="0"/>
            </a:br>
            <a:r>
              <a:rPr lang="en-GB" sz="3200" b="1" dirty="0" smtClean="0"/>
              <a:t/>
            </a:r>
            <a:br>
              <a:rPr lang="en-GB" sz="3200" b="1" dirty="0" smtClean="0"/>
            </a:br>
            <a:r>
              <a:rPr lang="en-GB" sz="3600" b="1" dirty="0" smtClean="0"/>
              <a:t/>
            </a:r>
            <a:br>
              <a:rPr lang="en-GB" sz="3600" b="1" dirty="0" smtClean="0"/>
            </a:br>
            <a:r>
              <a:rPr lang="en-GB" sz="3600" b="1" dirty="0" smtClean="0"/>
              <a:t>Mobile Academics and a new mode of </a:t>
            </a:r>
            <a:br>
              <a:rPr lang="en-GB" sz="3600" b="1" dirty="0" smtClean="0"/>
            </a:br>
            <a:r>
              <a:rPr lang="en-GB" sz="3600" b="1" dirty="0" smtClean="0"/>
              <a:t>Knowledge Creation</a:t>
            </a:r>
            <a:br>
              <a:rPr lang="en-GB" sz="3600" b="1" dirty="0" smtClean="0"/>
            </a:br>
            <a:r>
              <a:rPr lang="en-GB" sz="3200" b="1" dirty="0" smtClean="0"/>
              <a:t/>
            </a:r>
            <a:br>
              <a:rPr lang="en-GB" sz="3200" b="1" dirty="0" smtClean="0"/>
            </a:br>
            <a:endParaRPr lang="en-GB" sz="3200" dirty="0"/>
          </a:p>
        </p:txBody>
      </p:sp>
      <p:sp>
        <p:nvSpPr>
          <p:cNvPr id="3" name="Content Placeholder 2"/>
          <p:cNvSpPr>
            <a:spLocks noGrp="1"/>
          </p:cNvSpPr>
          <p:nvPr>
            <p:ph idx="1"/>
          </p:nvPr>
        </p:nvSpPr>
        <p:spPr>
          <a:xfrm>
            <a:off x="395536" y="1700808"/>
            <a:ext cx="8208912" cy="4896544"/>
          </a:xfrm>
        </p:spPr>
        <p:txBody>
          <a:bodyPr/>
          <a:lstStyle/>
          <a:p>
            <a:pPr>
              <a:spcBef>
                <a:spcPts val="0"/>
              </a:spcBef>
            </a:pPr>
            <a:r>
              <a:rPr lang="en-US" sz="2800" dirty="0" smtClean="0">
                <a:solidFill>
                  <a:schemeClr val="bg2">
                    <a:lumMod val="10000"/>
                  </a:schemeClr>
                </a:solidFill>
              </a:rPr>
              <a:t>Embodied travelled knowledge – </a:t>
            </a:r>
            <a:r>
              <a:rPr lang="en-US" sz="2800" i="1" dirty="0" err="1" smtClean="0">
                <a:solidFill>
                  <a:schemeClr val="bg2">
                    <a:lumMod val="10000"/>
                  </a:schemeClr>
                </a:solidFill>
              </a:rPr>
              <a:t>Wissenschaft</a:t>
            </a:r>
            <a:r>
              <a:rPr lang="en-US" sz="2800" i="1" dirty="0" smtClean="0">
                <a:solidFill>
                  <a:schemeClr val="bg2">
                    <a:lumMod val="10000"/>
                  </a:schemeClr>
                </a:solidFill>
              </a:rPr>
              <a:t> </a:t>
            </a:r>
            <a:r>
              <a:rPr lang="en-US" sz="2800" i="1" dirty="0" smtClean="0">
                <a:solidFill>
                  <a:schemeClr val="bg2">
                    <a:lumMod val="10000"/>
                  </a:schemeClr>
                </a:solidFill>
              </a:rPr>
              <a:t>+ </a:t>
            </a:r>
            <a:r>
              <a:rPr lang="en-US" sz="2800" i="1" dirty="0" smtClean="0">
                <a:solidFill>
                  <a:schemeClr val="bg2">
                    <a:lumMod val="10000"/>
                  </a:schemeClr>
                </a:solidFill>
              </a:rPr>
              <a:t>Weltanschauung</a:t>
            </a:r>
            <a:endParaRPr lang="en-US" sz="2800" i="1" dirty="0" smtClean="0">
              <a:solidFill>
                <a:schemeClr val="bg2">
                  <a:lumMod val="10000"/>
                </a:schemeClr>
              </a:solidFill>
            </a:endParaRPr>
          </a:p>
          <a:p>
            <a:pPr>
              <a:spcBef>
                <a:spcPts val="0"/>
              </a:spcBef>
            </a:pPr>
            <a:endParaRPr lang="en-GB" sz="2800" dirty="0" smtClean="0">
              <a:solidFill>
                <a:schemeClr val="bg2">
                  <a:lumMod val="10000"/>
                </a:schemeClr>
              </a:solidFill>
            </a:endParaRPr>
          </a:p>
          <a:p>
            <a:pPr>
              <a:spcBef>
                <a:spcPts val="0"/>
              </a:spcBef>
            </a:pPr>
            <a:r>
              <a:rPr lang="en-GB" sz="2600" dirty="0" smtClean="0">
                <a:solidFill>
                  <a:schemeClr val="bg2">
                    <a:lumMod val="10000"/>
                  </a:schemeClr>
                </a:solidFill>
              </a:rPr>
              <a:t>Academic mobility is built in network power and generating </a:t>
            </a:r>
            <a:r>
              <a:rPr lang="en-GB" sz="2600" b="1" dirty="0" smtClean="0">
                <a:solidFill>
                  <a:schemeClr val="bg2">
                    <a:lumMod val="10000"/>
                  </a:schemeClr>
                </a:solidFill>
              </a:rPr>
              <a:t>new identity capital:  </a:t>
            </a:r>
            <a:r>
              <a:rPr lang="en-GB" sz="2600" dirty="0" smtClean="0">
                <a:solidFill>
                  <a:schemeClr val="bg2">
                    <a:lumMod val="10000"/>
                  </a:schemeClr>
                </a:solidFill>
              </a:rPr>
              <a:t>Brain drain/gain </a:t>
            </a:r>
            <a:r>
              <a:rPr lang="en-GB" sz="2600" dirty="0" smtClean="0">
                <a:solidFill>
                  <a:schemeClr val="bg2">
                    <a:lumMod val="10000"/>
                  </a:schemeClr>
                </a:solidFill>
                <a:sym typeface="Wingdings" pitchFamily="2" charset="2"/>
              </a:rPr>
              <a:t> </a:t>
            </a:r>
            <a:r>
              <a:rPr lang="en-GB" sz="2600" b="1" dirty="0" smtClean="0">
                <a:solidFill>
                  <a:schemeClr val="bg2">
                    <a:lumMod val="10000"/>
                  </a:schemeClr>
                </a:solidFill>
                <a:sym typeface="Wingdings" pitchFamily="2" charset="2"/>
              </a:rPr>
              <a:t>Brian </a:t>
            </a:r>
            <a:r>
              <a:rPr lang="en-GB" sz="2600" b="1" dirty="0" smtClean="0">
                <a:solidFill>
                  <a:schemeClr val="bg2">
                    <a:lumMod val="10000"/>
                  </a:schemeClr>
                </a:solidFill>
              </a:rPr>
              <a:t>Transformation </a:t>
            </a:r>
            <a:r>
              <a:rPr lang="en-GB" sz="2600" dirty="0" smtClean="0">
                <a:solidFill>
                  <a:schemeClr val="bg2">
                    <a:lumMod val="10000"/>
                  </a:schemeClr>
                </a:solidFill>
              </a:rPr>
              <a:t>(Kim, 2010)</a:t>
            </a:r>
          </a:p>
          <a:p>
            <a:pPr>
              <a:spcBef>
                <a:spcPts val="0"/>
              </a:spcBef>
            </a:pPr>
            <a:endParaRPr lang="en-GB" sz="2600" dirty="0" smtClean="0">
              <a:solidFill>
                <a:schemeClr val="bg2">
                  <a:lumMod val="10000"/>
                </a:schemeClr>
              </a:solidFill>
            </a:endParaRPr>
          </a:p>
          <a:p>
            <a:pPr>
              <a:spcBef>
                <a:spcPts val="0"/>
              </a:spcBef>
            </a:pPr>
            <a:r>
              <a:rPr lang="en-GB" sz="2600" dirty="0" smtClean="0">
                <a:solidFill>
                  <a:schemeClr val="bg2">
                    <a:lumMod val="10000"/>
                  </a:schemeClr>
                </a:solidFill>
              </a:rPr>
              <a:t>Mobile academics as </a:t>
            </a:r>
            <a:r>
              <a:rPr lang="en-GB" sz="2600" b="1" dirty="0" smtClean="0">
                <a:solidFill>
                  <a:schemeClr val="bg2">
                    <a:lumMod val="10000"/>
                  </a:schemeClr>
                </a:solidFill>
              </a:rPr>
              <a:t>knowledge broker/trader</a:t>
            </a:r>
            <a:r>
              <a:rPr lang="en-GB" sz="2600" dirty="0" smtClean="0">
                <a:solidFill>
                  <a:schemeClr val="bg2">
                    <a:lumMod val="10000"/>
                  </a:schemeClr>
                </a:solidFill>
              </a:rPr>
              <a:t>, knowledge </a:t>
            </a:r>
            <a:r>
              <a:rPr lang="en-GB" sz="2600" b="1" dirty="0" smtClean="0">
                <a:solidFill>
                  <a:schemeClr val="bg2">
                    <a:lumMod val="10000"/>
                  </a:schemeClr>
                </a:solidFill>
              </a:rPr>
              <a:t>translator </a:t>
            </a:r>
            <a:r>
              <a:rPr lang="en-GB" sz="2600" dirty="0" smtClean="0">
                <a:solidFill>
                  <a:schemeClr val="bg2">
                    <a:lumMod val="10000"/>
                  </a:schemeClr>
                </a:solidFill>
              </a:rPr>
              <a:t>(</a:t>
            </a:r>
            <a:r>
              <a:rPr lang="en-GB" sz="2600" i="1" dirty="0" smtClean="0">
                <a:solidFill>
                  <a:schemeClr val="bg2">
                    <a:lumMod val="10000"/>
                  </a:schemeClr>
                </a:solidFill>
              </a:rPr>
              <a:t>interpreter</a:t>
            </a:r>
            <a:r>
              <a:rPr lang="en-GB" sz="2600" dirty="0" smtClean="0">
                <a:solidFill>
                  <a:schemeClr val="bg2">
                    <a:lumMod val="10000"/>
                  </a:schemeClr>
                </a:solidFill>
              </a:rPr>
              <a:t>), and  knowledge </a:t>
            </a:r>
            <a:r>
              <a:rPr lang="en-GB" sz="2600" b="1" dirty="0" smtClean="0">
                <a:solidFill>
                  <a:schemeClr val="bg2">
                    <a:lumMod val="10000"/>
                  </a:schemeClr>
                </a:solidFill>
              </a:rPr>
              <a:t>creator </a:t>
            </a:r>
            <a:r>
              <a:rPr lang="en-GB" sz="2600" dirty="0" smtClean="0">
                <a:solidFill>
                  <a:schemeClr val="bg2">
                    <a:lumMod val="10000"/>
                  </a:schemeClr>
                </a:solidFill>
              </a:rPr>
              <a:t>(</a:t>
            </a:r>
            <a:r>
              <a:rPr lang="en-GB" sz="2600" i="1" dirty="0" smtClean="0">
                <a:solidFill>
                  <a:schemeClr val="bg2">
                    <a:lumMod val="10000"/>
                  </a:schemeClr>
                </a:solidFill>
              </a:rPr>
              <a:t>legislator</a:t>
            </a:r>
            <a:r>
              <a:rPr lang="en-GB" sz="2600" dirty="0" smtClean="0">
                <a:solidFill>
                  <a:schemeClr val="bg2">
                    <a:lumMod val="10000"/>
                  </a:schemeClr>
                </a:solidFill>
              </a:rPr>
              <a:t>) - invoking Bauman (1989)</a:t>
            </a:r>
          </a:p>
          <a:p>
            <a:pPr>
              <a:spcBef>
                <a:spcPts val="0"/>
              </a:spcBef>
            </a:pPr>
            <a:endParaRPr lang="en-GB" sz="2400" dirty="0" smtClean="0">
              <a:solidFill>
                <a:schemeClr val="bg2">
                  <a:lumMod val="10000"/>
                </a:schemeClr>
              </a:solidFill>
            </a:endParaRPr>
          </a:p>
          <a:p>
            <a:endParaRPr lang="en-GB" sz="2400" dirty="0" smtClean="0">
              <a:solidFill>
                <a:schemeClr val="bg2">
                  <a:lumMod val="10000"/>
                </a:schemeClr>
              </a:solidFill>
            </a:endParaRPr>
          </a:p>
        </p:txBody>
      </p:sp>
    </p:spTree>
    <p:extLst>
      <p:ext uri="{BB962C8B-B14F-4D97-AF65-F5344CB8AC3E}">
        <p14:creationId xmlns:p14="http://schemas.microsoft.com/office/powerpoint/2010/main" val="35043332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04664"/>
            <a:ext cx="8414370" cy="648071"/>
          </a:xfrm>
        </p:spPr>
        <p:txBody>
          <a:bodyPr>
            <a:noAutofit/>
          </a:bodyPr>
          <a:lstStyle/>
          <a:p>
            <a:pPr algn="l"/>
            <a:r>
              <a:rPr lang="en-GB" sz="4000" b="1" dirty="0" smtClean="0"/>
              <a:t>           </a:t>
            </a:r>
            <a:r>
              <a:rPr lang="en-GB" sz="4000" b="1" dirty="0" smtClean="0"/>
              <a:t>Initial </a:t>
            </a:r>
            <a:r>
              <a:rPr lang="en-GB" sz="4000" b="1" dirty="0" smtClean="0"/>
              <a:t>propositions</a:t>
            </a:r>
            <a:endParaRPr lang="en-GB" sz="4000" b="1" dirty="0"/>
          </a:p>
        </p:txBody>
      </p:sp>
      <p:sp>
        <p:nvSpPr>
          <p:cNvPr id="3" name="Content Placeholder 2"/>
          <p:cNvSpPr>
            <a:spLocks noGrp="1"/>
          </p:cNvSpPr>
          <p:nvPr>
            <p:ph idx="1"/>
          </p:nvPr>
        </p:nvSpPr>
        <p:spPr>
          <a:xfrm>
            <a:off x="467544" y="1412776"/>
            <a:ext cx="8208912" cy="5040560"/>
          </a:xfrm>
        </p:spPr>
        <p:txBody>
          <a:bodyPr/>
          <a:lstStyle/>
          <a:p>
            <a:pPr>
              <a:lnSpc>
                <a:spcPct val="110000"/>
              </a:lnSpc>
              <a:spcBef>
                <a:spcPts val="0"/>
              </a:spcBef>
              <a:spcAft>
                <a:spcPts val="0"/>
              </a:spcAft>
              <a:tabLst>
                <a:tab pos="633413" algn="l"/>
              </a:tabLst>
            </a:pPr>
            <a:r>
              <a:rPr lang="en-GB" sz="2800" dirty="0" smtClean="0">
                <a:solidFill>
                  <a:schemeClr val="bg2">
                    <a:lumMod val="10000"/>
                  </a:schemeClr>
                </a:solidFill>
              </a:rPr>
              <a:t>Transnational Identity Capital as </a:t>
            </a:r>
            <a:r>
              <a:rPr lang="en-GB" sz="2800" b="1" dirty="0" smtClean="0">
                <a:solidFill>
                  <a:schemeClr val="bg2">
                    <a:lumMod val="10000"/>
                  </a:schemeClr>
                </a:solidFill>
              </a:rPr>
              <a:t>embodied and travelled knowledge</a:t>
            </a:r>
            <a:r>
              <a:rPr lang="en-GB" sz="2800" dirty="0" smtClean="0">
                <a:solidFill>
                  <a:schemeClr val="bg2">
                    <a:lumMod val="10000"/>
                  </a:schemeClr>
                </a:solidFill>
              </a:rPr>
              <a:t> raises some fundamental issues around </a:t>
            </a:r>
            <a:r>
              <a:rPr lang="en-GB" sz="2800" b="1" dirty="0" smtClean="0">
                <a:solidFill>
                  <a:schemeClr val="bg2">
                    <a:lumMod val="10000"/>
                  </a:schemeClr>
                </a:solidFill>
              </a:rPr>
              <a:t>positional knowledge </a:t>
            </a:r>
            <a:r>
              <a:rPr lang="en-GB" sz="2800" dirty="0" smtClean="0">
                <a:solidFill>
                  <a:schemeClr val="bg2">
                    <a:lumMod val="10000"/>
                  </a:schemeClr>
                </a:solidFill>
              </a:rPr>
              <a:t>and </a:t>
            </a:r>
            <a:r>
              <a:rPr lang="en-GB" sz="2800" b="1" dirty="0" smtClean="0">
                <a:solidFill>
                  <a:schemeClr val="bg2">
                    <a:lumMod val="10000"/>
                  </a:schemeClr>
                </a:solidFill>
              </a:rPr>
              <a:t>creative knowledge </a:t>
            </a:r>
            <a:r>
              <a:rPr lang="en-GB" sz="2800" dirty="0" smtClean="0">
                <a:solidFill>
                  <a:schemeClr val="bg2">
                    <a:lumMod val="10000"/>
                  </a:schemeClr>
                </a:solidFill>
              </a:rPr>
              <a:t>generated by individual mobile academic intellectuals; </a:t>
            </a:r>
          </a:p>
          <a:p>
            <a:pPr>
              <a:lnSpc>
                <a:spcPct val="110000"/>
              </a:lnSpc>
              <a:spcBef>
                <a:spcPts val="0"/>
              </a:spcBef>
              <a:spcAft>
                <a:spcPts val="0"/>
              </a:spcAft>
              <a:tabLst>
                <a:tab pos="633413" algn="l"/>
              </a:tabLst>
            </a:pPr>
            <a:endParaRPr lang="en-GB" sz="2800" dirty="0" smtClean="0">
              <a:solidFill>
                <a:schemeClr val="bg2">
                  <a:lumMod val="10000"/>
                </a:schemeClr>
              </a:solidFill>
            </a:endParaRPr>
          </a:p>
          <a:p>
            <a:pPr>
              <a:lnSpc>
                <a:spcPct val="110000"/>
              </a:lnSpc>
              <a:spcBef>
                <a:spcPts val="0"/>
              </a:spcBef>
              <a:spcAft>
                <a:spcPts val="0"/>
              </a:spcAft>
              <a:tabLst>
                <a:tab pos="633413" algn="l"/>
              </a:tabLst>
            </a:pPr>
            <a:r>
              <a:rPr lang="en-GB" sz="2800" dirty="0" smtClean="0">
                <a:solidFill>
                  <a:schemeClr val="bg2">
                    <a:lumMod val="10000"/>
                  </a:schemeClr>
                </a:solidFill>
              </a:rPr>
              <a:t>and their relations in the contemporary (neoliberal) university contexts of </a:t>
            </a:r>
            <a:r>
              <a:rPr lang="en-GB" sz="2800" b="1" dirty="0" smtClean="0">
                <a:solidFill>
                  <a:schemeClr val="bg2">
                    <a:lumMod val="10000"/>
                  </a:schemeClr>
                </a:solidFill>
              </a:rPr>
              <a:t>mobility, </a:t>
            </a:r>
            <a:r>
              <a:rPr lang="en-GB" sz="2800" b="1" dirty="0" err="1" smtClean="0">
                <a:solidFill>
                  <a:schemeClr val="bg2">
                    <a:lumMod val="10000"/>
                  </a:schemeClr>
                </a:solidFill>
              </a:rPr>
              <a:t>interculturality</a:t>
            </a:r>
            <a:r>
              <a:rPr lang="en-GB" sz="2800" b="1" dirty="0" smtClean="0">
                <a:solidFill>
                  <a:schemeClr val="bg2">
                    <a:lumMod val="10000"/>
                  </a:schemeClr>
                </a:solidFill>
              </a:rPr>
              <a:t> and </a:t>
            </a:r>
            <a:r>
              <a:rPr lang="en-GB" sz="2800" b="1" dirty="0" err="1" smtClean="0">
                <a:solidFill>
                  <a:schemeClr val="bg2">
                    <a:lumMod val="10000"/>
                  </a:schemeClr>
                </a:solidFill>
              </a:rPr>
              <a:t>coloniality</a:t>
            </a:r>
            <a:r>
              <a:rPr lang="en-GB" sz="2800" b="1" dirty="0" smtClean="0">
                <a:solidFill>
                  <a:schemeClr val="bg2">
                    <a:lumMod val="10000"/>
                  </a:schemeClr>
                </a:solidFill>
              </a:rPr>
              <a:t>.</a:t>
            </a:r>
          </a:p>
          <a:p>
            <a:pPr>
              <a:lnSpc>
                <a:spcPct val="110000"/>
              </a:lnSpc>
              <a:spcBef>
                <a:spcPts val="0"/>
              </a:spcBef>
              <a:spcAft>
                <a:spcPts val="0"/>
              </a:spcAft>
            </a:pPr>
            <a:endParaRPr lang="en-GB" i="1" dirty="0" smtClean="0">
              <a:solidFill>
                <a:schemeClr val="bg2">
                  <a:lumMod val="10000"/>
                </a:schemeClr>
              </a:solidFill>
            </a:endParaRPr>
          </a:p>
          <a:p>
            <a:pPr>
              <a:lnSpc>
                <a:spcPct val="110000"/>
              </a:lnSpc>
              <a:spcBef>
                <a:spcPts val="0"/>
              </a:spcBef>
              <a:spcAft>
                <a:spcPts val="0"/>
              </a:spcAft>
            </a:pPr>
            <a:endParaRPr lang="en-GB" i="1" dirty="0">
              <a:solidFill>
                <a:schemeClr val="bg2">
                  <a:lumMod val="10000"/>
                </a:schemeClr>
              </a:solidFill>
            </a:endParaRPr>
          </a:p>
        </p:txBody>
      </p:sp>
    </p:spTree>
    <p:extLst>
      <p:ext uri="{BB962C8B-B14F-4D97-AF65-F5344CB8AC3E}">
        <p14:creationId xmlns:p14="http://schemas.microsoft.com/office/powerpoint/2010/main" val="1454129135"/>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712968" cy="1143000"/>
          </a:xfrm>
        </p:spPr>
        <p:txBody>
          <a:bodyPr>
            <a:noAutofit/>
          </a:bodyPr>
          <a:lstStyle/>
          <a:p>
            <a:pPr algn="l"/>
            <a:r>
              <a:rPr lang="en-GB" sz="3200" b="1" dirty="0" smtClean="0">
                <a:latin typeface="Arial" pitchFamily="34" charset="0"/>
                <a:cs typeface="Arial" pitchFamily="34" charset="0"/>
              </a:rPr>
              <a:t>    Academic Mobility </a:t>
            </a:r>
            <a:r>
              <a:rPr lang="en-GB" sz="3200" dirty="0" smtClean="0">
                <a:latin typeface="Arial" pitchFamily="34" charset="0"/>
                <a:cs typeface="Arial" pitchFamily="34" charset="0"/>
              </a:rPr>
              <a:t>as an </a:t>
            </a:r>
            <a:r>
              <a:rPr lang="en-GB" sz="3200" b="1" dirty="0" smtClean="0">
                <a:latin typeface="Arial" pitchFamily="34" charset="0"/>
                <a:cs typeface="Arial" pitchFamily="34" charset="0"/>
              </a:rPr>
              <a:t>ontological </a:t>
            </a:r>
            <a:br>
              <a:rPr lang="en-GB" sz="3200" b="1" dirty="0" smtClean="0">
                <a:latin typeface="Arial" pitchFamily="34" charset="0"/>
                <a:cs typeface="Arial" pitchFamily="34" charset="0"/>
              </a:rPr>
            </a:br>
            <a:r>
              <a:rPr lang="en-GB" sz="3200" b="1" dirty="0" smtClean="0">
                <a:latin typeface="Arial" pitchFamily="34" charset="0"/>
                <a:cs typeface="Arial" pitchFamily="34" charset="0"/>
              </a:rPr>
              <a:t>    condition </a:t>
            </a:r>
            <a:r>
              <a:rPr lang="en-GB" sz="3200" dirty="0" smtClean="0">
                <a:latin typeface="Arial" pitchFamily="34" charset="0"/>
                <a:cs typeface="Arial" pitchFamily="34" charset="0"/>
              </a:rPr>
              <a:t>and</a:t>
            </a:r>
            <a:r>
              <a:rPr lang="en-GB" sz="3200" b="1" dirty="0" smtClean="0">
                <a:latin typeface="Arial" pitchFamily="34" charset="0"/>
                <a:cs typeface="Arial" pitchFamily="34" charset="0"/>
              </a:rPr>
              <a:t> Knowledge </a:t>
            </a:r>
            <a:r>
              <a:rPr lang="en-GB" sz="3200" dirty="0" smtClean="0">
                <a:latin typeface="Arial" pitchFamily="34" charset="0"/>
                <a:cs typeface="Arial" pitchFamily="34" charset="0"/>
              </a:rPr>
              <a:t>as</a:t>
            </a:r>
            <a:r>
              <a:rPr lang="en-GB" sz="3200" b="1" dirty="0" smtClean="0">
                <a:latin typeface="Arial" pitchFamily="34" charset="0"/>
                <a:cs typeface="Arial" pitchFamily="34" charset="0"/>
              </a:rPr>
              <a:t> ‘capital</a:t>
            </a:r>
            <a:r>
              <a:rPr lang="en-GB" sz="3200" b="1" dirty="0" smtClean="0"/>
              <a:t>’</a:t>
            </a:r>
            <a:endParaRPr lang="en-GB" sz="3200" b="1" dirty="0"/>
          </a:p>
        </p:txBody>
      </p:sp>
      <p:sp>
        <p:nvSpPr>
          <p:cNvPr id="3" name="Content Placeholder 2"/>
          <p:cNvSpPr>
            <a:spLocks noGrp="1"/>
          </p:cNvSpPr>
          <p:nvPr>
            <p:ph idx="1"/>
          </p:nvPr>
        </p:nvSpPr>
        <p:spPr>
          <a:xfrm>
            <a:off x="323528" y="1772816"/>
            <a:ext cx="8496944" cy="4824536"/>
          </a:xfrm>
        </p:spPr>
        <p:txBody>
          <a:bodyPr>
            <a:normAutofit/>
          </a:bodyPr>
          <a:lstStyle/>
          <a:p>
            <a:r>
              <a:rPr lang="en-GB" sz="2800" dirty="0" err="1">
                <a:solidFill>
                  <a:schemeClr val="tx1">
                    <a:lumMod val="50000"/>
                  </a:schemeClr>
                </a:solidFill>
                <a:latin typeface="Arial" pitchFamily="34" charset="0"/>
                <a:cs typeface="Arial" pitchFamily="34" charset="0"/>
              </a:rPr>
              <a:t>Urry</a:t>
            </a:r>
            <a:r>
              <a:rPr lang="en-GB" sz="2800" dirty="0">
                <a:solidFill>
                  <a:schemeClr val="tx1">
                    <a:lumMod val="50000"/>
                  </a:schemeClr>
                </a:solidFill>
                <a:latin typeface="Arial" pitchFamily="34" charset="0"/>
                <a:cs typeface="Arial" pitchFamily="34" charset="0"/>
              </a:rPr>
              <a:t> (</a:t>
            </a:r>
            <a:r>
              <a:rPr lang="en-GB" sz="2800" dirty="0" smtClean="0">
                <a:solidFill>
                  <a:schemeClr val="tx1">
                    <a:lumMod val="50000"/>
                  </a:schemeClr>
                </a:solidFill>
                <a:latin typeface="Arial" pitchFamily="34" charset="0"/>
                <a:cs typeface="Arial" pitchFamily="34" charset="0"/>
              </a:rPr>
              <a:t>2000; </a:t>
            </a:r>
            <a:r>
              <a:rPr lang="en-GB" sz="2800" dirty="0">
                <a:solidFill>
                  <a:schemeClr val="tx1">
                    <a:lumMod val="50000"/>
                  </a:schemeClr>
                </a:solidFill>
                <a:latin typeface="Arial" pitchFamily="34" charset="0"/>
                <a:cs typeface="Arial" pitchFamily="34" charset="0"/>
              </a:rPr>
              <a:t>2002) rightly asserts that mobility is an ontological condition and is expressed in processes of people, commodities, cultures and technologies all on the move. </a:t>
            </a:r>
            <a:endParaRPr lang="en-GB" sz="2800" dirty="0" smtClean="0">
              <a:solidFill>
                <a:schemeClr val="tx1">
                  <a:lumMod val="50000"/>
                </a:schemeClr>
              </a:solidFill>
              <a:latin typeface="Arial" pitchFamily="34" charset="0"/>
              <a:cs typeface="Arial" pitchFamily="34" charset="0"/>
            </a:endParaRPr>
          </a:p>
          <a:p>
            <a:endParaRPr lang="en-GB" sz="2800" dirty="0" smtClean="0">
              <a:solidFill>
                <a:schemeClr val="tx1">
                  <a:lumMod val="50000"/>
                </a:schemeClr>
              </a:solidFill>
              <a:latin typeface="Arial" pitchFamily="34" charset="0"/>
              <a:cs typeface="Arial" pitchFamily="34" charset="0"/>
            </a:endParaRPr>
          </a:p>
          <a:p>
            <a:r>
              <a:rPr lang="en-GB" sz="2800" dirty="0" smtClean="0">
                <a:solidFill>
                  <a:schemeClr val="tx1">
                    <a:lumMod val="50000"/>
                  </a:schemeClr>
                </a:solidFill>
                <a:latin typeface="Arial" pitchFamily="34" charset="0"/>
                <a:cs typeface="Arial" pitchFamily="34" charset="0"/>
              </a:rPr>
              <a:t>An </a:t>
            </a:r>
            <a:r>
              <a:rPr lang="en-GB" sz="2800" dirty="0">
                <a:solidFill>
                  <a:schemeClr val="tx1">
                    <a:lumMod val="50000"/>
                  </a:schemeClr>
                </a:solidFill>
                <a:latin typeface="Arial" pitchFamily="34" charset="0"/>
                <a:cs typeface="Arial" pitchFamily="34" charset="0"/>
              </a:rPr>
              <a:t>important way to see these processes and relations of mobility and knowledge creation is through different types of knowledge as ‘capital’. </a:t>
            </a:r>
          </a:p>
          <a:p>
            <a:endParaRPr lang="en-GB" dirty="0">
              <a:solidFill>
                <a:schemeClr val="tx1">
                  <a:lumMod val="50000"/>
                </a:schemeClr>
              </a:solidFill>
            </a:endParaRPr>
          </a:p>
        </p:txBody>
      </p:sp>
    </p:spTree>
    <p:extLst>
      <p:ext uri="{BB962C8B-B14F-4D97-AF65-F5344CB8AC3E}">
        <p14:creationId xmlns:p14="http://schemas.microsoft.com/office/powerpoint/2010/main" val="14209409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332656"/>
            <a:ext cx="8640960" cy="6120680"/>
          </a:xfrm>
        </p:spPr>
        <p:txBody>
          <a:bodyPr>
            <a:normAutofit fontScale="92500" lnSpcReduction="20000"/>
          </a:bodyPr>
          <a:lstStyle/>
          <a:p>
            <a:pPr>
              <a:lnSpc>
                <a:spcPct val="130000"/>
              </a:lnSpc>
              <a:spcBef>
                <a:spcPts val="0"/>
              </a:spcBef>
            </a:pPr>
            <a:r>
              <a:rPr lang="en-GB" sz="3000" dirty="0" smtClean="0">
                <a:latin typeface="Arial" pitchFamily="34" charset="0"/>
                <a:cs typeface="Arial" pitchFamily="34" charset="0"/>
              </a:rPr>
              <a:t>Identity capital as a concept is not context-specific, or class-specific. </a:t>
            </a:r>
          </a:p>
          <a:p>
            <a:pPr>
              <a:lnSpc>
                <a:spcPct val="130000"/>
              </a:lnSpc>
              <a:spcBef>
                <a:spcPts val="0"/>
              </a:spcBef>
            </a:pPr>
            <a:r>
              <a:rPr lang="en-GB" sz="3000" dirty="0" smtClean="0">
                <a:latin typeface="Arial" pitchFamily="34" charset="0"/>
                <a:cs typeface="Arial" pitchFamily="34" charset="0"/>
              </a:rPr>
              <a:t>Identity capital includes cultural capital as well as many other elements that are specific to membership in any type of social culture. Identity capital operates to gain a group membership validation or preserve a self-definition (Cote &amp; Levine, 2008)</a:t>
            </a:r>
          </a:p>
          <a:p>
            <a:pPr>
              <a:lnSpc>
                <a:spcPct val="130000"/>
              </a:lnSpc>
              <a:spcBef>
                <a:spcPts val="0"/>
              </a:spcBef>
            </a:pPr>
            <a:endParaRPr lang="en-GB" sz="3000" dirty="0" smtClean="0">
              <a:latin typeface="Arial" pitchFamily="34" charset="0"/>
              <a:cs typeface="Arial" pitchFamily="34" charset="0"/>
            </a:endParaRPr>
          </a:p>
          <a:p>
            <a:pPr>
              <a:lnSpc>
                <a:spcPct val="130000"/>
              </a:lnSpc>
              <a:spcBef>
                <a:spcPts val="0"/>
              </a:spcBef>
            </a:pPr>
            <a:r>
              <a:rPr lang="en-GB" sz="3000" dirty="0" smtClean="0">
                <a:latin typeface="Arial" pitchFamily="34" charset="0"/>
                <a:cs typeface="Arial" pitchFamily="34" charset="0"/>
              </a:rPr>
              <a:t>Moreover, I argued that </a:t>
            </a:r>
            <a:r>
              <a:rPr lang="en-GB" sz="3000" b="1" dirty="0" smtClean="0">
                <a:latin typeface="Arial" pitchFamily="34" charset="0"/>
                <a:cs typeface="Arial" pitchFamily="34" charset="0"/>
              </a:rPr>
              <a:t>transnational identity capital </a:t>
            </a:r>
            <a:r>
              <a:rPr lang="en-GB" sz="3000" dirty="0" smtClean="0">
                <a:latin typeface="Arial" pitchFamily="34" charset="0"/>
                <a:cs typeface="Arial" pitchFamily="34" charset="0"/>
              </a:rPr>
              <a:t>involves </a:t>
            </a:r>
            <a:r>
              <a:rPr lang="en-GB" sz="3000" b="1" dirty="0" smtClean="0">
                <a:latin typeface="Arial" pitchFamily="34" charset="0"/>
                <a:cs typeface="Arial" pitchFamily="34" charset="0"/>
              </a:rPr>
              <a:t>generic competences to engage with </a:t>
            </a:r>
            <a:r>
              <a:rPr lang="en-GB" sz="3000" b="1" i="1" dirty="0" smtClean="0">
                <a:latin typeface="Arial" pitchFamily="34" charset="0"/>
                <a:cs typeface="Arial" pitchFamily="34" charset="0"/>
              </a:rPr>
              <a:t>otherness</a:t>
            </a:r>
            <a:r>
              <a:rPr lang="en-GB" sz="3000" b="1" dirty="0" smtClean="0">
                <a:latin typeface="Arial" pitchFamily="34" charset="0"/>
                <a:cs typeface="Arial" pitchFamily="34" charset="0"/>
              </a:rPr>
              <a:t> </a:t>
            </a:r>
            <a:r>
              <a:rPr lang="en-GB" sz="3000" dirty="0" smtClean="0">
                <a:latin typeface="Arial" pitchFamily="34" charset="0"/>
                <a:cs typeface="Arial" pitchFamily="34" charset="0"/>
              </a:rPr>
              <a:t>(Kim, 2010).</a:t>
            </a:r>
          </a:p>
          <a:p>
            <a:endParaRPr lang="en-GB" dirty="0" smtClean="0">
              <a:latin typeface="Arial" pitchFamily="34" charset="0"/>
              <a:cs typeface="Arial" pitchFamily="34" charset="0"/>
            </a:endParaRPr>
          </a:p>
          <a:p>
            <a:endParaRPr lang="en-GB" dirty="0">
              <a:latin typeface="Arial" pitchFamily="34" charset="0"/>
              <a:cs typeface="Arial"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a:solidFill>
            <a:srgbClr val="000066"/>
          </a:solidFill>
        </p:spPr>
        <p:txBody>
          <a:bodyPr>
            <a:normAutofit/>
          </a:bodyPr>
          <a:lstStyle/>
          <a:p>
            <a:r>
              <a:rPr lang="en-GB" sz="3600" b="1" dirty="0" smtClean="0">
                <a:solidFill>
                  <a:schemeClr val="bg1"/>
                </a:solidFill>
                <a:latin typeface="Arial" pitchFamily="34" charset="0"/>
                <a:cs typeface="Arial" pitchFamily="34" charset="0"/>
              </a:rPr>
              <a:t> Knowledge Creation</a:t>
            </a:r>
            <a:endParaRPr lang="en-GB" sz="3600" b="1" dirty="0">
              <a:solidFill>
                <a:schemeClr val="bg1"/>
              </a:solidFill>
              <a:latin typeface="Arial" pitchFamily="34" charset="0"/>
              <a:cs typeface="Arial" pitchFamily="34" charset="0"/>
            </a:endParaRPr>
          </a:p>
        </p:txBody>
      </p:sp>
      <p:sp>
        <p:nvSpPr>
          <p:cNvPr id="3" name="Content Placeholder 2"/>
          <p:cNvSpPr>
            <a:spLocks noGrp="1"/>
          </p:cNvSpPr>
          <p:nvPr>
            <p:ph idx="1"/>
          </p:nvPr>
        </p:nvSpPr>
        <p:spPr>
          <a:xfrm>
            <a:off x="179512" y="980728"/>
            <a:ext cx="8640960" cy="5616624"/>
          </a:xfrm>
        </p:spPr>
        <p:txBody>
          <a:bodyPr>
            <a:normAutofit fontScale="85000" lnSpcReduction="20000"/>
          </a:bodyPr>
          <a:lstStyle/>
          <a:p>
            <a:pPr>
              <a:lnSpc>
                <a:spcPct val="130000"/>
              </a:lnSpc>
              <a:spcBef>
                <a:spcPts val="0"/>
              </a:spcBef>
            </a:pPr>
            <a:r>
              <a:rPr lang="en-GB" sz="3400" dirty="0" smtClean="0">
                <a:latin typeface="Arial" pitchFamily="34" charset="0"/>
                <a:cs typeface="Arial" pitchFamily="34" charset="0"/>
              </a:rPr>
              <a:t>Spatial </a:t>
            </a:r>
            <a:r>
              <a:rPr lang="en-GB" sz="3400" b="1" dirty="0" smtClean="0">
                <a:latin typeface="Arial" pitchFamily="34" charset="0"/>
                <a:cs typeface="Arial" pitchFamily="34" charset="0"/>
              </a:rPr>
              <a:t>transfer</a:t>
            </a:r>
            <a:r>
              <a:rPr lang="en-GB" sz="3400" dirty="0" smtClean="0">
                <a:latin typeface="Arial" pitchFamily="34" charset="0"/>
                <a:cs typeface="Arial" pitchFamily="34" charset="0"/>
              </a:rPr>
              <a:t> of </a:t>
            </a:r>
            <a:r>
              <a:rPr lang="en-GB" sz="2900" dirty="0" smtClean="0">
                <a:latin typeface="Arial" pitchFamily="34" charset="0"/>
                <a:cs typeface="Arial" pitchFamily="34" charset="0"/>
              </a:rPr>
              <a:t>knowledge </a:t>
            </a:r>
            <a:r>
              <a:rPr lang="en-GB" sz="2900" dirty="0" smtClean="0">
                <a:latin typeface="Arial" pitchFamily="34" charset="0"/>
                <a:cs typeface="Arial" pitchFamily="34" charset="0"/>
                <a:sym typeface="Wingdings" pitchFamily="2" charset="2"/>
              </a:rPr>
              <a:t></a:t>
            </a:r>
          </a:p>
          <a:p>
            <a:pPr>
              <a:lnSpc>
                <a:spcPct val="130000"/>
              </a:lnSpc>
              <a:spcBef>
                <a:spcPts val="0"/>
              </a:spcBef>
              <a:buNone/>
            </a:pPr>
            <a:r>
              <a:rPr lang="en-GB" sz="2900" dirty="0" smtClean="0">
                <a:latin typeface="Arial" pitchFamily="34" charset="0"/>
                <a:cs typeface="Arial" pitchFamily="34" charset="0"/>
                <a:sym typeface="Wingdings" pitchFamily="2" charset="2"/>
              </a:rPr>
              <a:t>			 	K</a:t>
            </a:r>
            <a:r>
              <a:rPr lang="en-GB" sz="2900" dirty="0" smtClean="0">
                <a:latin typeface="Arial" pitchFamily="34" charset="0"/>
                <a:cs typeface="Arial" pitchFamily="34" charset="0"/>
              </a:rPr>
              <a:t>nowledge </a:t>
            </a:r>
            <a:r>
              <a:rPr lang="en-GB" sz="2900" b="1" dirty="0" smtClean="0">
                <a:latin typeface="Arial" pitchFamily="34" charset="0"/>
                <a:cs typeface="Arial" pitchFamily="34" charset="0"/>
              </a:rPr>
              <a:t>transformation</a:t>
            </a:r>
            <a:r>
              <a:rPr lang="en-GB" sz="2900" dirty="0" smtClean="0">
                <a:latin typeface="Arial" pitchFamily="34" charset="0"/>
                <a:cs typeface="Arial" pitchFamily="34" charset="0"/>
              </a:rPr>
              <a:t> into  	                      			‘</a:t>
            </a:r>
            <a:r>
              <a:rPr lang="en-GB" sz="2900" b="1" dirty="0" smtClean="0">
                <a:latin typeface="Arial" pitchFamily="34" charset="0"/>
                <a:cs typeface="Arial" pitchFamily="34" charset="0"/>
              </a:rPr>
              <a:t>transnational identity capital </a:t>
            </a:r>
            <a:r>
              <a:rPr lang="en-GB" sz="2900" dirty="0" smtClean="0">
                <a:latin typeface="Arial" pitchFamily="34" charset="0"/>
                <a:cs typeface="Arial" pitchFamily="34" charset="0"/>
              </a:rPr>
              <a:t>(TIC)’.</a:t>
            </a:r>
          </a:p>
          <a:p>
            <a:pPr>
              <a:lnSpc>
                <a:spcPct val="130000"/>
              </a:lnSpc>
              <a:spcBef>
                <a:spcPts val="0"/>
              </a:spcBef>
            </a:pPr>
            <a:endParaRPr lang="en-GB" sz="2900" dirty="0" smtClean="0">
              <a:latin typeface="Arial" pitchFamily="34" charset="0"/>
              <a:cs typeface="Arial" pitchFamily="34" charset="0"/>
            </a:endParaRPr>
          </a:p>
          <a:p>
            <a:pPr>
              <a:lnSpc>
                <a:spcPct val="130000"/>
              </a:lnSpc>
              <a:spcBef>
                <a:spcPts val="0"/>
              </a:spcBef>
            </a:pPr>
            <a:r>
              <a:rPr lang="en-GB" sz="2900" dirty="0" smtClean="0">
                <a:latin typeface="Arial" pitchFamily="34" charset="0"/>
                <a:cs typeface="Arial" pitchFamily="34" charset="0"/>
              </a:rPr>
              <a:t>Highly tacit, and difficult to replicate as an authentic individual asset and thus not possible to purchase directly</a:t>
            </a:r>
            <a:r>
              <a:rPr lang="en-GB" sz="2900" dirty="0" smtClean="0">
                <a:solidFill>
                  <a:srgbClr val="0000FF"/>
                </a:solidFill>
                <a:latin typeface="Arial" pitchFamily="34" charset="0"/>
                <a:cs typeface="Arial" pitchFamily="34" charset="0"/>
              </a:rPr>
              <a:t>.</a:t>
            </a:r>
          </a:p>
          <a:p>
            <a:pPr>
              <a:lnSpc>
                <a:spcPct val="130000"/>
              </a:lnSpc>
              <a:spcBef>
                <a:spcPts val="0"/>
              </a:spcBef>
            </a:pPr>
            <a:r>
              <a:rPr lang="en-GB" sz="2900" dirty="0" smtClean="0">
                <a:latin typeface="Arial" pitchFamily="34" charset="0"/>
                <a:cs typeface="Arial" pitchFamily="34" charset="0"/>
              </a:rPr>
              <a:t>Collins (1993; 1995) suggests that most of </a:t>
            </a:r>
            <a:r>
              <a:rPr lang="en-GB" sz="2900" b="1" dirty="0" smtClean="0">
                <a:latin typeface="Arial" pitchFamily="34" charset="0"/>
                <a:cs typeface="Arial" pitchFamily="34" charset="0"/>
              </a:rPr>
              <a:t>what we once thought of as the paradigm case of ‘unsocial’ knowledge – science and mathematics – has turned out to be </a:t>
            </a:r>
            <a:r>
              <a:rPr lang="en-GB" sz="2900" b="1" i="1" dirty="0" smtClean="0">
                <a:latin typeface="Arial" pitchFamily="34" charset="0"/>
                <a:cs typeface="Arial" pitchFamily="34" charset="0"/>
              </a:rPr>
              <a:t>deeply social</a:t>
            </a:r>
            <a:r>
              <a:rPr lang="en-GB" sz="2900" dirty="0" smtClean="0">
                <a:latin typeface="Arial" pitchFamily="34" charset="0"/>
                <a:cs typeface="Arial" pitchFamily="34" charset="0"/>
              </a:rPr>
              <a:t>; it rests on agreements to live our scientific and mathematical life a certain way. </a:t>
            </a:r>
          </a:p>
          <a:p>
            <a:pPr>
              <a:lnSpc>
                <a:spcPct val="130000"/>
              </a:lnSpc>
              <a:spcBef>
                <a:spcPts val="0"/>
              </a:spcBef>
              <a:buNone/>
            </a:pPr>
            <a:r>
              <a:rPr lang="en-GB" sz="2900" dirty="0" smtClean="0">
                <a:latin typeface="Arial" pitchFamily="34" charset="0"/>
                <a:cs typeface="Arial" pitchFamily="34" charset="0"/>
              </a:rPr>
              <a:t>    (Kim, 2010, p. 584). </a:t>
            </a:r>
          </a:p>
          <a:p>
            <a:pPr>
              <a:lnSpc>
                <a:spcPct val="120000"/>
              </a:lnSpc>
              <a:spcBef>
                <a:spcPts val="0"/>
              </a:spcBef>
            </a:pPr>
            <a:endParaRPr lang="en-GB" dirty="0">
              <a:latin typeface="Arial" pitchFamily="34" charset="0"/>
              <a:cs typeface="Arial"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body" idx="1"/>
          </p:nvPr>
        </p:nvSpPr>
        <p:spPr>
          <a:xfrm>
            <a:off x="251520" y="260648"/>
            <a:ext cx="8568952" cy="5894091"/>
          </a:xfrm>
        </p:spPr>
        <p:txBody>
          <a:bodyPr>
            <a:normAutofit/>
          </a:bodyPr>
          <a:lstStyle/>
          <a:p>
            <a:pPr>
              <a:spcBef>
                <a:spcPts val="0"/>
              </a:spcBef>
              <a:buNone/>
            </a:pPr>
            <a:r>
              <a:rPr lang="en-GB" sz="2800" dirty="0" smtClean="0">
                <a:latin typeface="Arial" pitchFamily="34" charset="0"/>
                <a:cs typeface="Arial" pitchFamily="34" charset="0"/>
              </a:rPr>
              <a:t>    I believe that ideas such as absolute certitude, absolute exactness, final truth etc. are figments of the imagination which should not be admissible in any field of science….  </a:t>
            </a:r>
          </a:p>
          <a:p>
            <a:pPr>
              <a:spcBef>
                <a:spcPts val="0"/>
              </a:spcBef>
              <a:buNone/>
            </a:pPr>
            <a:r>
              <a:rPr lang="en-GB" sz="2800" dirty="0" smtClean="0">
                <a:latin typeface="Arial" pitchFamily="34" charset="0"/>
                <a:cs typeface="Arial" pitchFamily="34" charset="0"/>
              </a:rPr>
              <a:t>    </a:t>
            </a:r>
          </a:p>
          <a:p>
            <a:pPr>
              <a:spcBef>
                <a:spcPts val="0"/>
              </a:spcBef>
              <a:buNone/>
            </a:pPr>
            <a:r>
              <a:rPr lang="en-GB" sz="2800" dirty="0" smtClean="0">
                <a:latin typeface="Arial" pitchFamily="34" charset="0"/>
                <a:cs typeface="Arial" pitchFamily="34" charset="0"/>
              </a:rPr>
              <a:t>    The work for which I have had the honour to be awarded the Nobel prize in Physics for 1954, contains no discovery of a fresh natural phenomenon, but rather the basis for </a:t>
            </a:r>
            <a:r>
              <a:rPr lang="en-GB" sz="2800" b="1" dirty="0" smtClean="0">
                <a:latin typeface="Arial" pitchFamily="34" charset="0"/>
                <a:cs typeface="Arial" pitchFamily="34" charset="0"/>
              </a:rPr>
              <a:t>a </a:t>
            </a:r>
            <a:r>
              <a:rPr lang="en-GB" sz="2800" b="1" i="1" dirty="0" smtClean="0">
                <a:latin typeface="Arial" pitchFamily="34" charset="0"/>
                <a:cs typeface="Arial" pitchFamily="34" charset="0"/>
              </a:rPr>
              <a:t>new mode of thought</a:t>
            </a:r>
            <a:r>
              <a:rPr lang="en-GB" sz="2800" dirty="0" smtClean="0">
                <a:latin typeface="Arial" pitchFamily="34" charset="0"/>
                <a:cs typeface="Arial" pitchFamily="34" charset="0"/>
              </a:rPr>
              <a:t> in regard to natural phenomena”     </a:t>
            </a:r>
          </a:p>
          <a:p>
            <a:pPr>
              <a:buNone/>
            </a:pPr>
            <a:endParaRPr lang="en-GB" sz="2400" dirty="0" smtClean="0">
              <a:latin typeface="Arial" pitchFamily="34" charset="0"/>
              <a:cs typeface="Arial" pitchFamily="34" charset="0"/>
            </a:endParaRPr>
          </a:p>
          <a:p>
            <a:pPr>
              <a:buNone/>
            </a:pPr>
            <a:r>
              <a:rPr lang="en-GB" sz="2400" dirty="0" smtClean="0">
                <a:latin typeface="Arial" pitchFamily="34" charset="0"/>
                <a:cs typeface="Arial" pitchFamily="34" charset="0"/>
              </a:rPr>
              <a:t>    (</a:t>
            </a:r>
            <a:r>
              <a:rPr lang="en-GB" sz="2400" b="1" dirty="0" smtClean="0">
                <a:latin typeface="Arial" pitchFamily="34" charset="0"/>
                <a:cs typeface="Arial" pitchFamily="34" charset="0"/>
              </a:rPr>
              <a:t>Max Born Nobel Laureate in Physics,</a:t>
            </a:r>
          </a:p>
          <a:p>
            <a:pPr eaLnBrk="1" hangingPunct="1">
              <a:buFontTx/>
              <a:buNone/>
            </a:pPr>
            <a:r>
              <a:rPr lang="en-GB" sz="2400" b="1" dirty="0" smtClean="0">
                <a:latin typeface="Arial" pitchFamily="34" charset="0"/>
                <a:cs typeface="Arial" pitchFamily="34" charset="0"/>
              </a:rPr>
              <a:t>    1954</a:t>
            </a:r>
            <a:r>
              <a:rPr lang="en-GB" sz="2400" dirty="0" smtClean="0">
                <a:latin typeface="Arial" pitchFamily="34" charset="0"/>
                <a:cs typeface="Arial" pitchFamily="34" charset="0"/>
              </a:rPr>
              <a:t> In Seabrook, 2009, pp. 44-45)</a:t>
            </a:r>
          </a:p>
        </p:txBody>
      </p:sp>
      <p:pic>
        <p:nvPicPr>
          <p:cNvPr id="52227" name="Picture 3" descr="200px-Max_Born">
            <a:hlinkClick r:id="rId2" tooltip="Max Born (1882-1970)"/>
          </p:cNvPr>
          <p:cNvPicPr>
            <a:picLocks noChangeAspect="1" noChangeArrowheads="1"/>
          </p:cNvPicPr>
          <p:nvPr/>
        </p:nvPicPr>
        <p:blipFill>
          <a:blip r:embed="rId3" cstate="print"/>
          <a:srcRect/>
          <a:stretch>
            <a:fillRect/>
          </a:stretch>
        </p:blipFill>
        <p:spPr bwMode="auto">
          <a:xfrm>
            <a:off x="7164288" y="4653136"/>
            <a:ext cx="1656532" cy="19446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568952" cy="1642194"/>
          </a:xfrm>
          <a:solidFill>
            <a:srgbClr val="FFFF99"/>
          </a:solidFill>
          <a:ln>
            <a:solidFill>
              <a:srgbClr val="FFFF66"/>
            </a:solidFill>
          </a:ln>
        </p:spPr>
        <p:txBody>
          <a:bodyPr>
            <a:noAutofit/>
          </a:bodyPr>
          <a:lstStyle/>
          <a:p>
            <a:r>
              <a:rPr lang="en-GB" sz="3200" dirty="0" smtClean="0">
                <a:latin typeface="Arial" pitchFamily="34" charset="0"/>
                <a:cs typeface="Arial" pitchFamily="34" charset="0"/>
              </a:rPr>
              <a:t>Using biographical accounts of mobile academic intellectuals, my research has focused on</a:t>
            </a:r>
            <a:endParaRPr lang="en-GB" sz="3200" dirty="0">
              <a:latin typeface="Arial" pitchFamily="34" charset="0"/>
              <a:cs typeface="Arial" pitchFamily="34" charset="0"/>
            </a:endParaRPr>
          </a:p>
        </p:txBody>
      </p:sp>
      <p:sp>
        <p:nvSpPr>
          <p:cNvPr id="3" name="Content Placeholder 2"/>
          <p:cNvSpPr>
            <a:spLocks noGrp="1"/>
          </p:cNvSpPr>
          <p:nvPr>
            <p:ph idx="1"/>
          </p:nvPr>
        </p:nvSpPr>
        <p:spPr>
          <a:xfrm>
            <a:off x="539552" y="2060848"/>
            <a:ext cx="7920880" cy="4536504"/>
          </a:xfrm>
        </p:spPr>
        <p:txBody>
          <a:bodyPr>
            <a:normAutofit/>
          </a:bodyPr>
          <a:lstStyle/>
          <a:p>
            <a:pPr marL="533400" indent="-533400">
              <a:lnSpc>
                <a:spcPct val="120000"/>
              </a:lnSpc>
              <a:spcBef>
                <a:spcPts val="0"/>
              </a:spcBef>
            </a:pPr>
            <a:endParaRPr lang="en-GB" sz="3000" dirty="0" smtClean="0">
              <a:latin typeface="Arial" pitchFamily="34" charset="0"/>
              <a:cs typeface="Arial" pitchFamily="34" charset="0"/>
            </a:endParaRPr>
          </a:p>
          <a:p>
            <a:pPr marL="533400" indent="-533400">
              <a:lnSpc>
                <a:spcPct val="120000"/>
              </a:lnSpc>
              <a:spcBef>
                <a:spcPts val="0"/>
              </a:spcBef>
              <a:buNone/>
            </a:pPr>
            <a:r>
              <a:rPr lang="en-GB" sz="3000" dirty="0" smtClean="0">
                <a:latin typeface="Arial" pitchFamily="34" charset="0"/>
                <a:cs typeface="Arial" pitchFamily="34" charset="0"/>
              </a:rPr>
              <a:t>     </a:t>
            </a:r>
            <a:r>
              <a:rPr lang="en-GB" sz="3000" b="1" dirty="0" smtClean="0">
                <a:latin typeface="Arial" pitchFamily="34" charset="0"/>
                <a:cs typeface="Arial" pitchFamily="34" charset="0"/>
              </a:rPr>
              <a:t>how mobility led to a new mode of knowledge creation </a:t>
            </a:r>
            <a:r>
              <a:rPr lang="en-GB" sz="3000" b="1" u="sng" dirty="0" smtClean="0">
                <a:solidFill>
                  <a:srgbClr val="000099"/>
                </a:solidFill>
                <a:latin typeface="Arial" pitchFamily="34" charset="0"/>
                <a:cs typeface="Arial" pitchFamily="34" charset="0"/>
              </a:rPr>
              <a:t>in the process of becoming strangers</a:t>
            </a:r>
            <a:r>
              <a:rPr lang="en-GB" sz="3000" b="1" dirty="0" smtClean="0">
                <a:solidFill>
                  <a:srgbClr val="000099"/>
                </a:solidFill>
                <a:latin typeface="Arial" pitchFamily="34" charset="0"/>
                <a:cs typeface="Arial" pitchFamily="34" charset="0"/>
              </a:rPr>
              <a:t> and being positioned as academic migrants. </a:t>
            </a:r>
          </a:p>
          <a:p>
            <a:endParaRPr lang="en-GB" dirty="0">
              <a:solidFill>
                <a:srgbClr val="000099"/>
              </a:solidFill>
              <a:latin typeface="Arial" pitchFamily="34" charset="0"/>
              <a:cs typeface="Arial"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p:cNvSpPr>
            <a:spLocks noGrp="1" noChangeArrowheads="1"/>
          </p:cNvSpPr>
          <p:nvPr>
            <p:ph type="body" idx="1"/>
          </p:nvPr>
        </p:nvSpPr>
        <p:spPr>
          <a:xfrm>
            <a:off x="179388" y="-171450"/>
            <a:ext cx="8713787" cy="6696075"/>
          </a:xfrm>
        </p:spPr>
        <p:txBody>
          <a:bodyPr/>
          <a:lstStyle/>
          <a:p>
            <a:pPr>
              <a:lnSpc>
                <a:spcPct val="90000"/>
              </a:lnSpc>
              <a:buFontTx/>
              <a:buNone/>
            </a:pPr>
            <a:r>
              <a:rPr lang="en-US" sz="2400" dirty="0"/>
              <a:t>      </a:t>
            </a:r>
            <a:r>
              <a:rPr lang="en-GB" sz="2800" dirty="0"/>
              <a:t>                                </a:t>
            </a:r>
          </a:p>
          <a:p>
            <a:pPr>
              <a:lnSpc>
                <a:spcPct val="90000"/>
              </a:lnSpc>
              <a:buFontTx/>
              <a:buNone/>
            </a:pPr>
            <a:r>
              <a:rPr lang="en-GB" sz="2800" dirty="0"/>
              <a:t>   </a:t>
            </a:r>
            <a:r>
              <a:rPr lang="en-GB" sz="1800" dirty="0"/>
              <a:t>(</a:t>
            </a:r>
            <a:r>
              <a:rPr lang="en-GB" sz="1800" dirty="0" err="1"/>
              <a:t>Zygmunt</a:t>
            </a:r>
            <a:r>
              <a:rPr lang="en-GB" sz="1800" dirty="0"/>
              <a:t> Bauman, b1925)</a:t>
            </a:r>
            <a:r>
              <a:rPr lang="en-GB" sz="2800" dirty="0"/>
              <a:t>        “</a:t>
            </a:r>
            <a:r>
              <a:rPr lang="en-GB" sz="2400" dirty="0"/>
              <a:t>Britain was the country of my </a:t>
            </a:r>
          </a:p>
          <a:p>
            <a:pPr>
              <a:lnSpc>
                <a:spcPct val="90000"/>
              </a:lnSpc>
              <a:buFontTx/>
              <a:buNone/>
            </a:pPr>
            <a:r>
              <a:rPr lang="en-GB" sz="2400" dirty="0"/>
              <a:t>                                             choice and by which I was chosen </a:t>
            </a:r>
          </a:p>
          <a:p>
            <a:pPr>
              <a:lnSpc>
                <a:spcPct val="90000"/>
              </a:lnSpc>
              <a:buFontTx/>
              <a:buNone/>
            </a:pPr>
            <a:r>
              <a:rPr lang="en-GB" sz="2400" dirty="0"/>
              <a:t>                                             through an offer of a teaching job </a:t>
            </a:r>
          </a:p>
          <a:p>
            <a:pPr>
              <a:lnSpc>
                <a:spcPct val="90000"/>
              </a:lnSpc>
              <a:buFontTx/>
              <a:buNone/>
            </a:pPr>
            <a:r>
              <a:rPr lang="en-GB" sz="2400" dirty="0"/>
              <a:t>                                             once I could no longer stay in </a:t>
            </a:r>
          </a:p>
          <a:p>
            <a:pPr>
              <a:lnSpc>
                <a:spcPct val="90000"/>
              </a:lnSpc>
              <a:buFontTx/>
              <a:buNone/>
            </a:pPr>
            <a:r>
              <a:rPr lang="en-GB" sz="2400" dirty="0"/>
              <a:t>                                             Poland, the country of my birth, </a:t>
            </a:r>
          </a:p>
          <a:p>
            <a:pPr>
              <a:lnSpc>
                <a:spcPct val="90000"/>
              </a:lnSpc>
              <a:buFontTx/>
              <a:buNone/>
            </a:pPr>
            <a:r>
              <a:rPr lang="en-GB" sz="2400" dirty="0"/>
              <a:t>                                             because my right to teach was </a:t>
            </a:r>
          </a:p>
          <a:p>
            <a:pPr>
              <a:lnSpc>
                <a:spcPct val="90000"/>
              </a:lnSpc>
              <a:buFontTx/>
              <a:buNone/>
            </a:pPr>
            <a:r>
              <a:rPr lang="en-GB" sz="2400" dirty="0"/>
              <a:t>                                             taken away. </a:t>
            </a:r>
          </a:p>
          <a:p>
            <a:pPr>
              <a:lnSpc>
                <a:spcPct val="90000"/>
              </a:lnSpc>
              <a:buFontTx/>
              <a:buNone/>
            </a:pPr>
            <a:r>
              <a:rPr lang="en-GB" sz="1800" dirty="0"/>
              <a:t>                                                           </a:t>
            </a:r>
            <a:r>
              <a:rPr lang="en-GB" sz="2400" dirty="0"/>
              <a:t>But there, in Britain, I was an  </a:t>
            </a:r>
          </a:p>
          <a:p>
            <a:pPr>
              <a:lnSpc>
                <a:spcPct val="90000"/>
              </a:lnSpc>
              <a:buFontTx/>
              <a:buNone/>
            </a:pPr>
            <a:r>
              <a:rPr lang="en-GB" sz="2400" dirty="0"/>
              <a:t>                                             immigrant, a newcomer – not </a:t>
            </a:r>
          </a:p>
          <a:p>
            <a:pPr>
              <a:lnSpc>
                <a:spcPct val="90000"/>
              </a:lnSpc>
              <a:buFontTx/>
              <a:buNone/>
            </a:pPr>
            <a:r>
              <a:rPr lang="en-GB" sz="2400" dirty="0"/>
              <a:t>                                             so long ago a refugee from </a:t>
            </a:r>
            <a:endParaRPr lang="en-GB" sz="1800" dirty="0"/>
          </a:p>
          <a:p>
            <a:pPr>
              <a:lnSpc>
                <a:spcPct val="105000"/>
              </a:lnSpc>
              <a:buFontTx/>
              <a:buNone/>
            </a:pPr>
            <a:r>
              <a:rPr lang="en-GB" sz="1800" dirty="0"/>
              <a:t>                                              </a:t>
            </a:r>
            <a:r>
              <a:rPr lang="en-GB" sz="2400" dirty="0"/>
              <a:t>          a foreign country, an alien.</a:t>
            </a:r>
          </a:p>
          <a:p>
            <a:pPr>
              <a:lnSpc>
                <a:spcPct val="105000"/>
              </a:lnSpc>
              <a:buFontTx/>
              <a:buNone/>
            </a:pPr>
            <a:r>
              <a:rPr lang="en-GB" sz="2400" dirty="0"/>
              <a:t>    I have since become a naturalized British citizen, </a:t>
            </a:r>
            <a:r>
              <a:rPr lang="en-GB" sz="2400" b="1" dirty="0"/>
              <a:t>but once </a:t>
            </a:r>
          </a:p>
          <a:p>
            <a:pPr>
              <a:lnSpc>
                <a:spcPct val="105000"/>
              </a:lnSpc>
              <a:buFontTx/>
              <a:buNone/>
            </a:pPr>
            <a:r>
              <a:rPr lang="en-GB" sz="2400" b="1" dirty="0"/>
              <a:t>    a newcomer can you ever stop being a newcomer</a:t>
            </a:r>
            <a:r>
              <a:rPr lang="en-GB" sz="2400" b="1" dirty="0" smtClean="0"/>
              <a:t>?”                                           </a:t>
            </a:r>
            <a:endParaRPr lang="en-GB" sz="2400" b="1" dirty="0"/>
          </a:p>
          <a:p>
            <a:pPr>
              <a:lnSpc>
                <a:spcPct val="90000"/>
              </a:lnSpc>
              <a:buFontTx/>
              <a:buNone/>
            </a:pPr>
            <a:r>
              <a:rPr lang="en-GB" sz="2400" dirty="0"/>
              <a:t>                                                                           </a:t>
            </a:r>
            <a:r>
              <a:rPr lang="en-GB" sz="2000" dirty="0"/>
              <a:t>(Bauman 2004: 9)</a:t>
            </a:r>
          </a:p>
        </p:txBody>
      </p:sp>
      <p:pic>
        <p:nvPicPr>
          <p:cNvPr id="282628" name="Picture 4" descr="File:Zygmunt Bauman by Kubik.JPG">
            <a:hlinkClick r:id="rId3"/>
          </p:cNvPr>
          <p:cNvPicPr>
            <a:picLocks noChangeAspect="1" noChangeArrowheads="1"/>
          </p:cNvPicPr>
          <p:nvPr/>
        </p:nvPicPr>
        <p:blipFill>
          <a:blip r:embed="rId4" cstate="print"/>
          <a:srcRect/>
          <a:stretch>
            <a:fillRect/>
          </a:stretch>
        </p:blipFill>
        <p:spPr bwMode="auto">
          <a:xfrm>
            <a:off x="539750" y="765175"/>
            <a:ext cx="3024188" cy="4105275"/>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008112"/>
          </a:xfrm>
        </p:spPr>
        <p:txBody>
          <a:bodyPr>
            <a:noAutofit/>
          </a:bodyPr>
          <a:lstStyle/>
          <a:p>
            <a:r>
              <a:rPr lang="en-GB" sz="3200" b="1" dirty="0" smtClean="0">
                <a:solidFill>
                  <a:schemeClr val="tx1">
                    <a:lumMod val="75000"/>
                  </a:schemeClr>
                </a:solidFill>
                <a:latin typeface="Arial" pitchFamily="34" charset="0"/>
                <a:cs typeface="Arial" pitchFamily="34" charset="0"/>
              </a:rPr>
              <a:t>Internationalisation of Higher Education Worldwide through Academic Mobility</a:t>
            </a:r>
            <a:endParaRPr lang="en-GB" sz="3200" b="1" dirty="0">
              <a:solidFill>
                <a:schemeClr val="tx1">
                  <a:lumMod val="75000"/>
                </a:schemeClr>
              </a:solidFill>
              <a:latin typeface="Arial" pitchFamily="34" charset="0"/>
              <a:cs typeface="Arial" pitchFamily="34" charset="0"/>
            </a:endParaRPr>
          </a:p>
        </p:txBody>
      </p:sp>
      <p:sp>
        <p:nvSpPr>
          <p:cNvPr id="3" name="Content Placeholder 2"/>
          <p:cNvSpPr>
            <a:spLocks noGrp="1"/>
          </p:cNvSpPr>
          <p:nvPr>
            <p:ph idx="1"/>
          </p:nvPr>
        </p:nvSpPr>
        <p:spPr>
          <a:xfrm>
            <a:off x="395536" y="1556792"/>
            <a:ext cx="8280920" cy="4896544"/>
          </a:xfrm>
        </p:spPr>
        <p:txBody>
          <a:bodyPr>
            <a:noAutofit/>
          </a:bodyPr>
          <a:lstStyle/>
          <a:p>
            <a:pPr marL="265113" indent="-265113">
              <a:spcBef>
                <a:spcPts val="0"/>
              </a:spcBef>
            </a:pPr>
            <a:r>
              <a:rPr lang="en-GB" sz="2600" dirty="0" smtClean="0">
                <a:solidFill>
                  <a:schemeClr val="bg2">
                    <a:lumMod val="10000"/>
                  </a:schemeClr>
                </a:solidFill>
                <a:latin typeface="Arial" pitchFamily="34" charset="0"/>
                <a:cs typeface="Arial" pitchFamily="34" charset="0"/>
              </a:rPr>
              <a:t>Total number foreign students worldwide: + 3.5 million</a:t>
            </a:r>
          </a:p>
          <a:p>
            <a:pPr marL="265113" indent="-265113">
              <a:spcBef>
                <a:spcPts val="0"/>
              </a:spcBef>
            </a:pPr>
            <a:endParaRPr lang="en-GB" sz="2600" dirty="0" smtClean="0">
              <a:latin typeface="Arial" pitchFamily="34" charset="0"/>
              <a:cs typeface="Arial" pitchFamily="34" charset="0"/>
            </a:endParaRPr>
          </a:p>
          <a:p>
            <a:pPr>
              <a:spcBef>
                <a:spcPts val="0"/>
              </a:spcBef>
              <a:buNone/>
            </a:pPr>
            <a:r>
              <a:rPr lang="en-GB" sz="2600" b="1" i="1" dirty="0" smtClean="0">
                <a:solidFill>
                  <a:srgbClr val="FF0000"/>
                </a:solidFill>
                <a:latin typeface="Arial" pitchFamily="34" charset="0"/>
                <a:cs typeface="Arial" pitchFamily="34" charset="0"/>
              </a:rPr>
              <a:t>Inbound</a:t>
            </a:r>
          </a:p>
          <a:p>
            <a:pPr>
              <a:spcBef>
                <a:spcPts val="0"/>
              </a:spcBef>
              <a:buNone/>
            </a:pPr>
            <a:endParaRPr lang="en-GB" sz="2600" b="1" i="1" dirty="0" smtClean="0">
              <a:solidFill>
                <a:srgbClr val="FF0000"/>
              </a:solidFill>
              <a:latin typeface="Arial" pitchFamily="34" charset="0"/>
              <a:cs typeface="Arial" pitchFamily="34" charset="0"/>
            </a:endParaRPr>
          </a:p>
          <a:p>
            <a:pPr>
              <a:spcBef>
                <a:spcPts val="0"/>
              </a:spcBef>
            </a:pPr>
            <a:r>
              <a:rPr lang="en-GB" sz="2600" dirty="0" smtClean="0">
                <a:solidFill>
                  <a:schemeClr val="bg2">
                    <a:lumMod val="10000"/>
                  </a:schemeClr>
                </a:solidFill>
                <a:latin typeface="Arial" pitchFamily="34" charset="0"/>
                <a:cs typeface="Arial" pitchFamily="34" charset="0"/>
              </a:rPr>
              <a:t>1.5 million of all foreign students study in </a:t>
            </a:r>
            <a:r>
              <a:rPr lang="en-GB" sz="2600" b="1" dirty="0" smtClean="0">
                <a:solidFill>
                  <a:schemeClr val="bg2">
                    <a:lumMod val="10000"/>
                  </a:schemeClr>
                </a:solidFill>
                <a:latin typeface="Arial" pitchFamily="34" charset="0"/>
                <a:cs typeface="Arial" pitchFamily="34" charset="0"/>
              </a:rPr>
              <a:t>Europe</a:t>
            </a:r>
          </a:p>
          <a:p>
            <a:pPr>
              <a:spcBef>
                <a:spcPts val="0"/>
              </a:spcBef>
              <a:buNone/>
            </a:pPr>
            <a:r>
              <a:rPr lang="en-GB" sz="2600" dirty="0" smtClean="0">
                <a:solidFill>
                  <a:schemeClr val="bg2">
                    <a:lumMod val="10000"/>
                  </a:schemeClr>
                </a:solidFill>
                <a:latin typeface="Arial" pitchFamily="34" charset="0"/>
                <a:cs typeface="Arial" pitchFamily="34" charset="0"/>
              </a:rPr>
              <a:t>    (</a:t>
            </a:r>
            <a:r>
              <a:rPr lang="en-GB" sz="2600" b="1" dirty="0" smtClean="0">
                <a:solidFill>
                  <a:schemeClr val="bg2">
                    <a:lumMod val="10000"/>
                  </a:schemeClr>
                </a:solidFill>
                <a:latin typeface="Arial" pitchFamily="34" charset="0"/>
                <a:cs typeface="Arial" pitchFamily="34" charset="0"/>
              </a:rPr>
              <a:t>50% global “market share</a:t>
            </a:r>
            <a:r>
              <a:rPr lang="en-GB" sz="2600" dirty="0" smtClean="0">
                <a:solidFill>
                  <a:schemeClr val="bg2">
                    <a:lumMod val="10000"/>
                  </a:schemeClr>
                </a:solidFill>
                <a:latin typeface="Arial" pitchFamily="34" charset="0"/>
                <a:cs typeface="Arial" pitchFamily="34" charset="0"/>
              </a:rPr>
              <a:t>”)</a:t>
            </a:r>
          </a:p>
          <a:p>
            <a:pPr>
              <a:spcBef>
                <a:spcPts val="0"/>
              </a:spcBef>
            </a:pPr>
            <a:r>
              <a:rPr lang="en-GB" sz="2600" dirty="0" smtClean="0">
                <a:solidFill>
                  <a:schemeClr val="bg2">
                    <a:lumMod val="10000"/>
                  </a:schemeClr>
                </a:solidFill>
                <a:latin typeface="Arial" pitchFamily="34" charset="0"/>
                <a:cs typeface="Arial" pitchFamily="34" charset="0"/>
              </a:rPr>
              <a:t>58% of these come from outside Europe, 38% from inside (4% unknown)</a:t>
            </a:r>
          </a:p>
          <a:p>
            <a:pPr>
              <a:spcBef>
                <a:spcPts val="0"/>
              </a:spcBef>
            </a:pPr>
            <a:r>
              <a:rPr lang="en-GB" sz="2600" dirty="0" smtClean="0">
                <a:solidFill>
                  <a:schemeClr val="bg2">
                    <a:lumMod val="10000"/>
                  </a:schemeClr>
                </a:solidFill>
                <a:latin typeface="Arial" pitchFamily="34" charset="0"/>
                <a:cs typeface="Arial" pitchFamily="34" charset="0"/>
              </a:rPr>
              <a:t>Foreign student share (of total enrolment) is about</a:t>
            </a:r>
          </a:p>
          <a:p>
            <a:pPr>
              <a:spcBef>
                <a:spcPts val="0"/>
              </a:spcBef>
              <a:buNone/>
            </a:pPr>
            <a:r>
              <a:rPr lang="en-GB" sz="2600" dirty="0" smtClean="0">
                <a:solidFill>
                  <a:schemeClr val="bg2">
                    <a:lumMod val="10000"/>
                  </a:schemeClr>
                </a:solidFill>
                <a:latin typeface="Arial" pitchFamily="34" charset="0"/>
                <a:cs typeface="Arial" pitchFamily="34" charset="0"/>
              </a:rPr>
              <a:t>	7% in Europe</a:t>
            </a:r>
            <a:r>
              <a:rPr lang="en-GB" sz="2600" b="1" dirty="0" smtClean="0">
                <a:solidFill>
                  <a:schemeClr val="bg2">
                    <a:lumMod val="10000"/>
                  </a:schemeClr>
                </a:solidFill>
                <a:latin typeface="Arial" pitchFamily="34" charset="0"/>
                <a:cs typeface="Arial" pitchFamily="34" charset="0"/>
              </a:rPr>
              <a:t>.</a:t>
            </a:r>
            <a:endParaRPr lang="en-GB" sz="2000" dirty="0" smtClean="0">
              <a:solidFill>
                <a:schemeClr val="bg2">
                  <a:lumMod val="10000"/>
                </a:schemeClr>
              </a:solidFill>
            </a:endParaRPr>
          </a:p>
          <a:p>
            <a:pPr algn="r">
              <a:spcBef>
                <a:spcPts val="0"/>
              </a:spcBef>
              <a:buNone/>
            </a:pPr>
            <a:endParaRPr lang="en-GB" sz="2000" dirty="0" smtClean="0">
              <a:solidFill>
                <a:schemeClr val="bg2">
                  <a:lumMod val="10000"/>
                </a:schemeClr>
              </a:solidFill>
            </a:endParaRPr>
          </a:p>
          <a:p>
            <a:pPr algn="r">
              <a:spcBef>
                <a:spcPts val="0"/>
              </a:spcBef>
              <a:buNone/>
            </a:pPr>
            <a:r>
              <a:rPr lang="en-GB" sz="2000" dirty="0" smtClean="0">
                <a:solidFill>
                  <a:schemeClr val="bg2">
                    <a:lumMod val="10000"/>
                  </a:schemeClr>
                </a:solidFill>
              </a:rPr>
              <a:t>(</a:t>
            </a:r>
            <a:r>
              <a:rPr lang="en-GB" sz="2000" dirty="0" smtClean="0">
                <a:solidFill>
                  <a:schemeClr val="bg2">
                    <a:lumMod val="10000"/>
                  </a:schemeClr>
                </a:solidFill>
              </a:rPr>
              <a:t>Source: Bernd </a:t>
            </a:r>
            <a:r>
              <a:rPr lang="en-GB" sz="2000" dirty="0" err="1" smtClean="0">
                <a:solidFill>
                  <a:schemeClr val="bg2">
                    <a:lumMod val="10000"/>
                  </a:schemeClr>
                </a:solidFill>
              </a:rPr>
              <a:t>Wächter</a:t>
            </a:r>
            <a:r>
              <a:rPr lang="en-GB" sz="2000" dirty="0" smtClean="0">
                <a:solidFill>
                  <a:schemeClr val="bg2">
                    <a:lumMod val="10000"/>
                  </a:schemeClr>
                </a:solidFill>
              </a:rPr>
              <a:t>, ACA, 2010; UKCISA, 2011)</a:t>
            </a:r>
            <a:endParaRPr lang="en-GB" sz="2000" b="1" dirty="0" smtClean="0">
              <a:solidFill>
                <a:schemeClr val="bg2">
                  <a:lumMod val="10000"/>
                </a:schemeClr>
              </a:solidFill>
            </a:endParaRPr>
          </a:p>
          <a:p>
            <a:pPr>
              <a:spcBef>
                <a:spcPts val="0"/>
              </a:spcBef>
              <a:buNone/>
            </a:pPr>
            <a:endParaRPr lang="en-GB" sz="2400" dirty="0">
              <a:solidFill>
                <a:schemeClr val="bg2">
                  <a:lumMod val="10000"/>
                </a:schemeClr>
              </a:solidFill>
            </a:endParaRPr>
          </a:p>
        </p:txBody>
      </p:sp>
    </p:spTree>
    <p:extLst>
      <p:ext uri="{BB962C8B-B14F-4D97-AF65-F5344CB8AC3E}">
        <p14:creationId xmlns:p14="http://schemas.microsoft.com/office/powerpoint/2010/main" val="13799388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lstStyle/>
          <a:p>
            <a:r>
              <a:rPr lang="en-GB" sz="3200" dirty="0" smtClean="0"/>
              <a:t>Biographic Account: </a:t>
            </a:r>
            <a:br>
              <a:rPr lang="en-GB" sz="3200" dirty="0" smtClean="0"/>
            </a:br>
            <a:r>
              <a:rPr lang="en-GB" sz="3600" b="1" dirty="0" smtClean="0"/>
              <a:t>Norbert Elias </a:t>
            </a:r>
            <a:r>
              <a:rPr lang="en-GB" sz="3600" dirty="0" smtClean="0"/>
              <a:t>(1897-1990)</a:t>
            </a:r>
            <a:endParaRPr lang="en-GB" sz="3600" dirty="0"/>
          </a:p>
        </p:txBody>
      </p:sp>
      <p:sp>
        <p:nvSpPr>
          <p:cNvPr id="3" name="Content Placeholder 2"/>
          <p:cNvSpPr>
            <a:spLocks noGrp="1"/>
          </p:cNvSpPr>
          <p:nvPr>
            <p:ph sz="half" idx="1"/>
          </p:nvPr>
        </p:nvSpPr>
        <p:spPr>
          <a:xfrm>
            <a:off x="0" y="1268760"/>
            <a:ext cx="6372200" cy="5589240"/>
          </a:xfrm>
        </p:spPr>
        <p:txBody>
          <a:bodyPr/>
          <a:lstStyle/>
          <a:p>
            <a:pPr>
              <a:spcBef>
                <a:spcPts val="0"/>
              </a:spcBef>
            </a:pPr>
            <a:r>
              <a:rPr lang="de-DE" sz="2500" b="1" i="1" dirty="0" smtClean="0"/>
              <a:t>Über den Prozess der Zivilisation </a:t>
            </a:r>
            <a:r>
              <a:rPr lang="de-DE" sz="2500" i="1" dirty="0" smtClean="0"/>
              <a:t>(1939)</a:t>
            </a:r>
          </a:p>
          <a:p>
            <a:pPr>
              <a:spcBef>
                <a:spcPts val="0"/>
              </a:spcBef>
            </a:pPr>
            <a:endParaRPr lang="de-DE" sz="2500" i="1" dirty="0" smtClean="0"/>
          </a:p>
          <a:p>
            <a:pPr>
              <a:spcBef>
                <a:spcPts val="0"/>
              </a:spcBef>
            </a:pPr>
            <a:r>
              <a:rPr lang="en-GB" sz="2500" b="1" i="1" dirty="0" smtClean="0">
                <a:solidFill>
                  <a:srgbClr val="000099"/>
                </a:solidFill>
              </a:rPr>
              <a:t>The Established and the Outsiders </a:t>
            </a:r>
            <a:r>
              <a:rPr lang="en-GB" sz="2500" dirty="0" smtClean="0"/>
              <a:t>(1965)</a:t>
            </a:r>
          </a:p>
          <a:p>
            <a:pPr>
              <a:spcBef>
                <a:spcPts val="0"/>
              </a:spcBef>
            </a:pPr>
            <a:endParaRPr lang="en-GB" sz="2500" i="1" dirty="0" smtClean="0"/>
          </a:p>
          <a:p>
            <a:pPr>
              <a:spcBef>
                <a:spcPts val="0"/>
              </a:spcBef>
            </a:pPr>
            <a:r>
              <a:rPr lang="en-GB" sz="2500" b="1" i="1" dirty="0" smtClean="0"/>
              <a:t>The Civilizing Process: the history of manners.</a:t>
            </a:r>
            <a:r>
              <a:rPr lang="en-GB" sz="2500" b="1" dirty="0" smtClean="0"/>
              <a:t> Vol. 1 </a:t>
            </a:r>
            <a:r>
              <a:rPr lang="en-GB" sz="2500" dirty="0" smtClean="0"/>
              <a:t>(1969)</a:t>
            </a:r>
          </a:p>
          <a:p>
            <a:pPr>
              <a:spcBef>
                <a:spcPts val="0"/>
              </a:spcBef>
            </a:pPr>
            <a:endParaRPr lang="en-GB" sz="2500" dirty="0" smtClean="0"/>
          </a:p>
          <a:p>
            <a:pPr>
              <a:spcBef>
                <a:spcPts val="0"/>
              </a:spcBef>
            </a:pPr>
            <a:r>
              <a:rPr lang="en-GB" sz="2500" b="1" i="1" dirty="0" smtClean="0"/>
              <a:t>The Civilizing Process: Power and Civility</a:t>
            </a:r>
            <a:r>
              <a:rPr lang="en-GB" sz="2500" b="1" dirty="0" smtClean="0"/>
              <a:t>; </a:t>
            </a:r>
            <a:r>
              <a:rPr lang="en-GB" sz="2500" b="1" i="1" dirty="0" smtClean="0"/>
              <a:t>State Formation and Civilization  </a:t>
            </a:r>
            <a:r>
              <a:rPr lang="en-GB" sz="2500" b="1" dirty="0" smtClean="0"/>
              <a:t>Vol. 2 </a:t>
            </a:r>
            <a:r>
              <a:rPr lang="en-GB" sz="2500" dirty="0" smtClean="0"/>
              <a:t>(1982);</a:t>
            </a:r>
          </a:p>
          <a:p>
            <a:pPr>
              <a:spcBef>
                <a:spcPts val="0"/>
              </a:spcBef>
            </a:pPr>
            <a:endParaRPr lang="en-GB" sz="2500" b="1" i="1" dirty="0" smtClean="0"/>
          </a:p>
          <a:p>
            <a:pPr>
              <a:spcBef>
                <a:spcPts val="0"/>
              </a:spcBef>
            </a:pPr>
            <a:r>
              <a:rPr lang="en-GB" sz="2500" b="1" i="1" dirty="0" smtClean="0"/>
              <a:t>Civilization and Violence </a:t>
            </a:r>
            <a:r>
              <a:rPr lang="en-GB" sz="2500" dirty="0" smtClean="0"/>
              <a:t>(1982)</a:t>
            </a:r>
            <a:endParaRPr lang="en-GB" sz="2500" i="1" dirty="0" smtClean="0"/>
          </a:p>
        </p:txBody>
      </p:sp>
      <p:pic>
        <p:nvPicPr>
          <p:cNvPr id="5" name="Picture 18" descr="[jacket image]"/>
          <p:cNvPicPr>
            <a:picLocks noGrp="1" noChangeAspect="1" noChangeArrowheads="1"/>
          </p:cNvPicPr>
          <p:nvPr>
            <p:ph sz="half" idx="2"/>
          </p:nvPr>
        </p:nvPicPr>
        <p:blipFill>
          <a:blip r:embed="rId3" cstate="print"/>
          <a:srcRect/>
          <a:stretch>
            <a:fillRect/>
          </a:stretch>
        </p:blipFill>
        <p:spPr bwMode="auto">
          <a:xfrm>
            <a:off x="6300192" y="1556792"/>
            <a:ext cx="2592288" cy="4032448"/>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260648"/>
            <a:ext cx="7056784" cy="562074"/>
          </a:xfrm>
        </p:spPr>
        <p:txBody>
          <a:bodyPr>
            <a:normAutofit fontScale="90000"/>
          </a:bodyPr>
          <a:lstStyle/>
          <a:p>
            <a:r>
              <a:rPr lang="en-GB" sz="4000" b="1" dirty="0" smtClean="0"/>
              <a:t>   Norbert </a:t>
            </a:r>
            <a:r>
              <a:rPr lang="en-GB" sz="4000" b="1" dirty="0" smtClean="0"/>
              <a:t>Elias</a:t>
            </a:r>
            <a:r>
              <a:rPr lang="en-GB" sz="4000" dirty="0" smtClean="0"/>
              <a:t> (1897-1990)</a:t>
            </a:r>
            <a:endParaRPr lang="en-GB" sz="4000" dirty="0"/>
          </a:p>
        </p:txBody>
      </p:sp>
      <p:sp>
        <p:nvSpPr>
          <p:cNvPr id="3" name="Content Placeholder 2"/>
          <p:cNvSpPr>
            <a:spLocks noGrp="1"/>
          </p:cNvSpPr>
          <p:nvPr>
            <p:ph idx="1"/>
          </p:nvPr>
        </p:nvSpPr>
        <p:spPr>
          <a:xfrm>
            <a:off x="251520" y="1052736"/>
            <a:ext cx="8568952" cy="5544616"/>
          </a:xfrm>
        </p:spPr>
        <p:txBody>
          <a:bodyPr/>
          <a:lstStyle/>
          <a:p>
            <a:pPr>
              <a:spcBef>
                <a:spcPts val="0"/>
              </a:spcBef>
            </a:pPr>
            <a:r>
              <a:rPr lang="en-GB" sz="2800" dirty="0" smtClean="0">
                <a:solidFill>
                  <a:schemeClr val="bg2">
                    <a:lumMod val="10000"/>
                  </a:schemeClr>
                </a:solidFill>
              </a:rPr>
              <a:t>He is now regarded as ‘one of the world’s most original and penetrating sociological minds’. </a:t>
            </a:r>
          </a:p>
          <a:p>
            <a:pPr>
              <a:spcBef>
                <a:spcPts val="0"/>
              </a:spcBef>
            </a:pPr>
            <a:endParaRPr lang="en-GB" sz="2800" dirty="0" smtClean="0">
              <a:solidFill>
                <a:schemeClr val="bg2">
                  <a:lumMod val="10000"/>
                </a:schemeClr>
              </a:solidFill>
            </a:endParaRPr>
          </a:p>
          <a:p>
            <a:pPr>
              <a:spcBef>
                <a:spcPts val="0"/>
              </a:spcBef>
            </a:pPr>
            <a:r>
              <a:rPr lang="en-GB" sz="2800" dirty="0" smtClean="0">
                <a:solidFill>
                  <a:schemeClr val="bg2">
                    <a:lumMod val="10000"/>
                  </a:schemeClr>
                </a:solidFill>
              </a:rPr>
              <a:t>The convergence of Elias’s personal biography and his sociological theory in his propositions about </a:t>
            </a:r>
            <a:r>
              <a:rPr lang="en-GB" sz="2800" b="1" dirty="0" smtClean="0">
                <a:solidFill>
                  <a:schemeClr val="bg2">
                    <a:lumMod val="10000"/>
                  </a:schemeClr>
                </a:solidFill>
              </a:rPr>
              <a:t>established-outsiders relationships</a:t>
            </a:r>
            <a:r>
              <a:rPr lang="en-GB" sz="2800" dirty="0" smtClean="0">
                <a:solidFill>
                  <a:schemeClr val="bg2">
                    <a:lumMod val="10000"/>
                  </a:schemeClr>
                </a:solidFill>
              </a:rPr>
              <a:t>.</a:t>
            </a:r>
          </a:p>
          <a:p>
            <a:pPr>
              <a:spcBef>
                <a:spcPts val="0"/>
              </a:spcBef>
            </a:pPr>
            <a:endParaRPr lang="en-GB" sz="2800" dirty="0" smtClean="0">
              <a:solidFill>
                <a:schemeClr val="bg2">
                  <a:lumMod val="10000"/>
                </a:schemeClr>
              </a:solidFill>
            </a:endParaRPr>
          </a:p>
          <a:p>
            <a:r>
              <a:rPr lang="en-GB" sz="2800" dirty="0" smtClean="0">
                <a:solidFill>
                  <a:schemeClr val="bg2">
                    <a:lumMod val="10000"/>
                  </a:schemeClr>
                </a:solidFill>
              </a:rPr>
              <a:t>Elias’s biography suggests that critical incidents in his lifetime and the experiences of crossing boundaries – epistemic, academic culture, and territorial boundaries have intimately interwoven and led to new knowledge creation.  </a:t>
            </a:r>
            <a:endParaRPr lang="en-GB" sz="2800" dirty="0">
              <a:solidFill>
                <a:schemeClr val="bg2">
                  <a:lumMod val="10000"/>
                </a:schemeClr>
              </a:solidFill>
            </a:endParaRPr>
          </a:p>
        </p:txBody>
      </p:sp>
    </p:spTree>
    <p:extLst>
      <p:ext uri="{BB962C8B-B14F-4D97-AF65-F5344CB8AC3E}">
        <p14:creationId xmlns:p14="http://schemas.microsoft.com/office/powerpoint/2010/main" val="2088600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332656"/>
            <a:ext cx="8064896" cy="5793507"/>
          </a:xfrm>
        </p:spPr>
        <p:txBody>
          <a:bodyPr/>
          <a:lstStyle/>
          <a:p>
            <a:pPr marL="0" indent="0">
              <a:spcBef>
                <a:spcPts val="600"/>
              </a:spcBef>
              <a:buNone/>
            </a:pPr>
            <a:r>
              <a:rPr lang="en-GB" sz="3100" dirty="0" smtClean="0"/>
              <a:t>Having learnt to be ‘the Other’ means that I can never be Kiwi, nor do I aspire to be; after some years, however, I and other academic migrants like me may even become incapable of re-immersing ourselves in the academic world from which we came. </a:t>
            </a:r>
            <a:r>
              <a:rPr lang="en-GB" sz="3100" b="1" dirty="0" smtClean="0"/>
              <a:t>We become the Other in both worlds and as a result will always be reflexive about our place in academic environments.</a:t>
            </a:r>
          </a:p>
          <a:p>
            <a:pPr marL="0" indent="0">
              <a:buNone/>
            </a:pPr>
            <a:endParaRPr lang="en-GB" sz="2200" dirty="0" smtClean="0"/>
          </a:p>
          <a:p>
            <a:pPr marL="0" indent="0">
              <a:buNone/>
            </a:pPr>
            <a:r>
              <a:rPr lang="en-GB" sz="2200" dirty="0" smtClean="0"/>
              <a:t>(</a:t>
            </a:r>
            <a:r>
              <a:rPr lang="en-GB" sz="2200" dirty="0" err="1" smtClean="0"/>
              <a:t>Bönisch-Brednich</a:t>
            </a:r>
            <a:r>
              <a:rPr lang="en-GB" sz="2200" dirty="0" smtClean="0"/>
              <a:t>, German Professor of </a:t>
            </a:r>
          </a:p>
          <a:p>
            <a:pPr marL="0" indent="0">
              <a:buNone/>
            </a:pPr>
            <a:r>
              <a:rPr lang="en-GB" sz="2200" dirty="0" smtClean="0"/>
              <a:t> Anthropology in NZ, 2011).</a:t>
            </a:r>
          </a:p>
        </p:txBody>
      </p:sp>
      <p:pic>
        <p:nvPicPr>
          <p:cNvPr id="4" name="Content Placeholder 3" descr="brigitte-bonisch-brednich.jpg"/>
          <p:cNvPicPr>
            <a:picLocks noChangeAspect="1"/>
          </p:cNvPicPr>
          <p:nvPr/>
        </p:nvPicPr>
        <p:blipFill>
          <a:blip r:embed="rId3" cstate="print"/>
          <a:stretch>
            <a:fillRect/>
          </a:stretch>
        </p:blipFill>
        <p:spPr bwMode="auto">
          <a:xfrm>
            <a:off x="6876256" y="4509120"/>
            <a:ext cx="1656184" cy="1944216"/>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ChangeArrowheads="1"/>
          </p:cNvSpPr>
          <p:nvPr>
            <p:ph type="body" idx="1"/>
          </p:nvPr>
        </p:nvSpPr>
        <p:spPr>
          <a:xfrm>
            <a:off x="468313" y="0"/>
            <a:ext cx="8424862" cy="6669088"/>
          </a:xfrm>
        </p:spPr>
        <p:txBody>
          <a:bodyPr/>
          <a:lstStyle/>
          <a:p>
            <a:pPr>
              <a:lnSpc>
                <a:spcPct val="80000"/>
              </a:lnSpc>
              <a:buFontTx/>
              <a:buNone/>
            </a:pPr>
            <a:r>
              <a:rPr lang="en-US" sz="1800" dirty="0"/>
              <a:t>  </a:t>
            </a:r>
          </a:p>
          <a:p>
            <a:pPr>
              <a:lnSpc>
                <a:spcPct val="80000"/>
              </a:lnSpc>
              <a:buFontTx/>
              <a:buNone/>
            </a:pPr>
            <a:endParaRPr lang="en-US" sz="1800" dirty="0"/>
          </a:p>
          <a:p>
            <a:pPr>
              <a:lnSpc>
                <a:spcPct val="80000"/>
              </a:lnSpc>
              <a:buFontTx/>
              <a:buNone/>
            </a:pPr>
            <a:r>
              <a:rPr lang="en-US" sz="1800" dirty="0"/>
              <a:t>                                               </a:t>
            </a:r>
            <a:r>
              <a:rPr lang="en-US" sz="2400" dirty="0"/>
              <a:t>Georg </a:t>
            </a:r>
            <a:r>
              <a:rPr lang="en-US" sz="2400" dirty="0" err="1"/>
              <a:t>Simmel</a:t>
            </a:r>
            <a:r>
              <a:rPr lang="en-US" sz="2400" dirty="0"/>
              <a:t> (1858-1918) in his </a:t>
            </a:r>
          </a:p>
          <a:p>
            <a:pPr>
              <a:lnSpc>
                <a:spcPct val="80000"/>
              </a:lnSpc>
              <a:buFontTx/>
              <a:buNone/>
            </a:pPr>
            <a:r>
              <a:rPr lang="en-US" sz="2400" dirty="0"/>
              <a:t>                                    essay ‘The Stranger’ in </a:t>
            </a:r>
            <a:r>
              <a:rPr lang="en-GB" sz="2400" i="1" dirty="0" err="1"/>
              <a:t>Soziologie</a:t>
            </a:r>
            <a:r>
              <a:rPr lang="en-GB" sz="2400" dirty="0"/>
              <a:t> </a:t>
            </a:r>
          </a:p>
          <a:p>
            <a:pPr>
              <a:lnSpc>
                <a:spcPct val="80000"/>
              </a:lnSpc>
              <a:buFontTx/>
              <a:buNone/>
            </a:pPr>
            <a:r>
              <a:rPr lang="en-GB" sz="2400" dirty="0"/>
              <a:t>                                    (1908)</a:t>
            </a:r>
            <a:r>
              <a:rPr lang="en-US" sz="2400" dirty="0"/>
              <a:t> argued:</a:t>
            </a:r>
          </a:p>
          <a:p>
            <a:pPr>
              <a:lnSpc>
                <a:spcPct val="80000"/>
              </a:lnSpc>
              <a:buFontTx/>
              <a:buNone/>
            </a:pPr>
            <a:endParaRPr lang="en-US" sz="2400" dirty="0"/>
          </a:p>
          <a:p>
            <a:pPr>
              <a:lnSpc>
                <a:spcPct val="80000"/>
              </a:lnSpc>
              <a:buFontTx/>
              <a:buNone/>
            </a:pPr>
            <a:endParaRPr lang="en-US" sz="1800" dirty="0"/>
          </a:p>
          <a:p>
            <a:pPr>
              <a:buFontTx/>
              <a:buNone/>
            </a:pPr>
            <a:endParaRPr lang="en-US" sz="1800" dirty="0"/>
          </a:p>
          <a:p>
            <a:pPr>
              <a:buFontTx/>
              <a:buNone/>
            </a:pPr>
            <a:endParaRPr lang="en-US" sz="1800" dirty="0"/>
          </a:p>
          <a:p>
            <a:pPr>
              <a:lnSpc>
                <a:spcPct val="105000"/>
              </a:lnSpc>
              <a:buFontTx/>
              <a:buNone/>
            </a:pPr>
            <a:r>
              <a:rPr lang="en-US" sz="1800" dirty="0"/>
              <a:t>    </a:t>
            </a:r>
            <a:r>
              <a:rPr lang="en-US" sz="2400" dirty="0"/>
              <a:t>“</a:t>
            </a:r>
            <a:r>
              <a:rPr lang="en-US" sz="2400" b="1" dirty="0"/>
              <a:t>To be a stranger</a:t>
            </a:r>
            <a:r>
              <a:rPr lang="en-GB" sz="2400" b="1" dirty="0"/>
              <a:t> is naturally a very positive relation</a:t>
            </a:r>
            <a:r>
              <a:rPr lang="en-GB" sz="2400" dirty="0"/>
              <a:t>; it is a specific form of interaction… He [the stranger] is not radically committed to the unique ingredients and peculiar tendencies of the group, and therefore approaches them with the specific attitude of “objectivity.” But objectivity does not simply involve passivity and detachment; it is a particular structure composed of distance and nearness, indifference and involvement.”                    </a:t>
            </a:r>
          </a:p>
          <a:p>
            <a:pPr>
              <a:buFontTx/>
              <a:buNone/>
            </a:pPr>
            <a:r>
              <a:rPr lang="en-GB" sz="2400" dirty="0"/>
              <a:t>                                               </a:t>
            </a:r>
            <a:r>
              <a:rPr lang="en-GB" sz="2000" dirty="0"/>
              <a:t>(Wolff, trans. Ed. 1950, 402-408).</a:t>
            </a:r>
            <a:r>
              <a:rPr lang="en-GB" sz="1600" dirty="0"/>
              <a:t> </a:t>
            </a:r>
          </a:p>
        </p:txBody>
      </p:sp>
      <p:pic>
        <p:nvPicPr>
          <p:cNvPr id="277507" name="Picture 3" descr="df_Simmel"/>
          <p:cNvPicPr>
            <a:picLocks noChangeAspect="1" noChangeArrowheads="1"/>
          </p:cNvPicPr>
          <p:nvPr/>
        </p:nvPicPr>
        <p:blipFill>
          <a:blip r:embed="rId2" cstate="print"/>
          <a:srcRect/>
          <a:stretch>
            <a:fillRect/>
          </a:stretch>
        </p:blipFill>
        <p:spPr bwMode="auto">
          <a:xfrm>
            <a:off x="755650" y="260350"/>
            <a:ext cx="1871663" cy="2530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p:cNvSpPr>
            <a:spLocks noGrp="1" noChangeArrowheads="1"/>
          </p:cNvSpPr>
          <p:nvPr>
            <p:ph type="body" idx="1"/>
          </p:nvPr>
        </p:nvSpPr>
        <p:spPr>
          <a:xfrm>
            <a:off x="251520" y="142852"/>
            <a:ext cx="8640960" cy="7031061"/>
          </a:xfrm>
        </p:spPr>
        <p:txBody>
          <a:bodyPr/>
          <a:lstStyle/>
          <a:p>
            <a:pPr marL="266700" indent="0">
              <a:lnSpc>
                <a:spcPct val="120000"/>
              </a:lnSpc>
              <a:spcBef>
                <a:spcPts val="0"/>
              </a:spcBef>
              <a:buFontTx/>
              <a:buNone/>
            </a:pPr>
            <a:r>
              <a:rPr lang="en-GB" altLang="ko-KR" sz="2400" b="1" dirty="0" smtClean="0"/>
              <a:t>Becoming </a:t>
            </a:r>
            <a:r>
              <a:rPr lang="en-GB" altLang="ko-KR" sz="2400" b="1" dirty="0"/>
              <a:t>a </a:t>
            </a:r>
            <a:r>
              <a:rPr lang="en-GB" altLang="ko-KR" sz="2400" b="1" dirty="0" smtClean="0"/>
              <a:t>transnational </a:t>
            </a:r>
            <a:r>
              <a:rPr lang="en-GB" altLang="ko-KR" sz="2400" b="1" dirty="0"/>
              <a:t>academic is </a:t>
            </a:r>
            <a:r>
              <a:rPr lang="en-GB" altLang="ko-KR" sz="2400" b="1" dirty="0" smtClean="0"/>
              <a:t>like assuming the position of a stranger -</a:t>
            </a:r>
            <a:r>
              <a:rPr lang="en-GB" altLang="ko-KR" sz="2400" dirty="0" smtClean="0"/>
              <a:t> </a:t>
            </a:r>
            <a:r>
              <a:rPr lang="en-GB" altLang="ko-KR" sz="2400" dirty="0"/>
              <a:t>as conceptualised by </a:t>
            </a:r>
            <a:endParaRPr lang="en-GB" altLang="ko-KR" sz="2400" dirty="0" smtClean="0"/>
          </a:p>
          <a:p>
            <a:pPr marL="266700" indent="0">
              <a:lnSpc>
                <a:spcPct val="120000"/>
              </a:lnSpc>
              <a:spcBef>
                <a:spcPts val="0"/>
              </a:spcBef>
              <a:buFontTx/>
              <a:buNone/>
            </a:pPr>
            <a:r>
              <a:rPr lang="en-GB" altLang="ko-KR" sz="2400" dirty="0" smtClean="0"/>
              <a:t>Georg </a:t>
            </a:r>
            <a:r>
              <a:rPr lang="en-GB" altLang="ko-KR" sz="2400" dirty="0" err="1"/>
              <a:t>Simmel</a:t>
            </a:r>
            <a:r>
              <a:rPr lang="en-GB" altLang="ko-KR" sz="2400" dirty="0"/>
              <a:t> (1908): </a:t>
            </a:r>
          </a:p>
          <a:p>
            <a:pPr>
              <a:lnSpc>
                <a:spcPct val="120000"/>
              </a:lnSpc>
              <a:spcBef>
                <a:spcPts val="0"/>
              </a:spcBef>
              <a:buFontTx/>
              <a:buNone/>
            </a:pPr>
            <a:r>
              <a:rPr lang="en-GB" altLang="ko-KR" sz="2400" dirty="0"/>
              <a:t>   </a:t>
            </a:r>
          </a:p>
          <a:p>
            <a:pPr>
              <a:lnSpc>
                <a:spcPct val="120000"/>
              </a:lnSpc>
              <a:spcBef>
                <a:spcPts val="0"/>
              </a:spcBef>
              <a:buNone/>
            </a:pPr>
            <a:r>
              <a:rPr lang="en-GB" altLang="ko-KR" sz="2400" dirty="0"/>
              <a:t>   “</a:t>
            </a:r>
            <a:r>
              <a:rPr lang="en-US" altLang="ko-KR" sz="2400" dirty="0"/>
              <a:t>the man who comes today and stays tomorrow, the potential wanderer has not quite gotten over the freedom of coming and going</a:t>
            </a:r>
            <a:r>
              <a:rPr lang="en-US" altLang="ko-KR" sz="2400" dirty="0" smtClean="0"/>
              <a:t>. </a:t>
            </a:r>
            <a:r>
              <a:rPr lang="en-GB" sz="2400" dirty="0" smtClean="0"/>
              <a:t>He is fixed within a certain spatial circle – or within a group whose boundaries are analogous to spatial boundaries – but </a:t>
            </a:r>
            <a:r>
              <a:rPr lang="en-GB" sz="2400" b="1" dirty="0" smtClean="0"/>
              <a:t>his position within it is fundamentally affected by the fact that he does not belong in it initially and that he brings qualities into it that are not, and cannot be, indigenous to it.”</a:t>
            </a:r>
            <a:r>
              <a:rPr lang="en-US" sz="2400" b="1" dirty="0" smtClean="0"/>
              <a:t> </a:t>
            </a:r>
          </a:p>
          <a:p>
            <a:pPr>
              <a:spcBef>
                <a:spcPts val="0"/>
              </a:spcBef>
              <a:buNone/>
            </a:pPr>
            <a:endParaRPr lang="en-US" sz="2400" dirty="0" smtClean="0"/>
          </a:p>
          <a:p>
            <a:pPr>
              <a:spcBef>
                <a:spcPts val="0"/>
              </a:spcBef>
              <a:buNone/>
            </a:pPr>
            <a:r>
              <a:rPr lang="en-US" sz="2400" dirty="0" smtClean="0"/>
              <a:t>   (</a:t>
            </a:r>
            <a:r>
              <a:rPr lang="en-US" sz="2400" dirty="0" err="1"/>
              <a:t>Simmel</a:t>
            </a:r>
            <a:r>
              <a:rPr lang="en-US" sz="2400" dirty="0"/>
              <a:t>: Levine, D. trans. Ed. 1971: 143)  </a:t>
            </a:r>
            <a:endParaRPr lang="en-GB" sz="2400" dirty="0"/>
          </a:p>
        </p:txBody>
      </p:sp>
      <p:pic>
        <p:nvPicPr>
          <p:cNvPr id="3" name="Picture 3" descr="df_Simmel"/>
          <p:cNvPicPr>
            <a:picLocks noChangeAspect="1" noChangeArrowheads="1"/>
          </p:cNvPicPr>
          <p:nvPr/>
        </p:nvPicPr>
        <p:blipFill>
          <a:blip r:embed="rId3" cstate="print"/>
          <a:srcRect/>
          <a:stretch>
            <a:fillRect/>
          </a:stretch>
        </p:blipFill>
        <p:spPr bwMode="auto">
          <a:xfrm>
            <a:off x="7524328" y="5085184"/>
            <a:ext cx="1368152" cy="15121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7" name="Content Placeholder 2"/>
          <p:cNvSpPr>
            <a:spLocks noGrp="1"/>
          </p:cNvSpPr>
          <p:nvPr>
            <p:ph idx="4294967295"/>
          </p:nvPr>
        </p:nvSpPr>
        <p:spPr>
          <a:xfrm>
            <a:off x="539750" y="404813"/>
            <a:ext cx="8424863" cy="6264275"/>
          </a:xfrm>
        </p:spPr>
        <p:txBody>
          <a:bodyPr/>
          <a:lstStyle/>
          <a:p>
            <a:pPr>
              <a:lnSpc>
                <a:spcPct val="60000"/>
              </a:lnSpc>
              <a:spcBef>
                <a:spcPct val="0"/>
              </a:spcBef>
              <a:spcAft>
                <a:spcPts val="1400"/>
              </a:spcAft>
              <a:buClr>
                <a:srgbClr val="000000"/>
              </a:buClr>
              <a:buSzPct val="76000"/>
              <a:buFont typeface="StarSymbol" charset="0"/>
              <a:buNone/>
            </a:pPr>
            <a:r>
              <a:rPr lang="en-GB" sz="2400" dirty="0">
                <a:solidFill>
                  <a:srgbClr val="000000"/>
                </a:solidFill>
                <a:latin typeface="Arial" charset="0"/>
              </a:rPr>
              <a:t>                         “</a:t>
            </a:r>
            <a:r>
              <a:rPr lang="en-GB" sz="2500" dirty="0">
                <a:solidFill>
                  <a:srgbClr val="000000"/>
                </a:solidFill>
                <a:latin typeface="Arial" charset="0"/>
              </a:rPr>
              <a:t>I definitely think that not just in science, </a:t>
            </a:r>
          </a:p>
          <a:p>
            <a:pPr>
              <a:lnSpc>
                <a:spcPct val="60000"/>
              </a:lnSpc>
              <a:spcBef>
                <a:spcPct val="0"/>
              </a:spcBef>
              <a:spcAft>
                <a:spcPts val="1400"/>
              </a:spcAft>
              <a:buClr>
                <a:srgbClr val="000000"/>
              </a:buClr>
              <a:buSzPct val="76000"/>
              <a:buFont typeface="StarSymbol" charset="0"/>
              <a:buNone/>
            </a:pPr>
            <a:r>
              <a:rPr lang="en-GB" sz="2500" dirty="0">
                <a:solidFill>
                  <a:srgbClr val="000000"/>
                </a:solidFill>
                <a:latin typeface="Arial" charset="0"/>
              </a:rPr>
              <a:t>                         but in any creative field of endeavour, it is       </a:t>
            </a:r>
          </a:p>
          <a:p>
            <a:pPr>
              <a:lnSpc>
                <a:spcPct val="60000"/>
              </a:lnSpc>
              <a:spcBef>
                <a:spcPct val="0"/>
              </a:spcBef>
              <a:spcAft>
                <a:spcPts val="1400"/>
              </a:spcAft>
              <a:buClr>
                <a:srgbClr val="000000"/>
              </a:buClr>
              <a:buSzPct val="76000"/>
              <a:buFont typeface="StarSymbol" charset="0"/>
              <a:buNone/>
            </a:pPr>
            <a:r>
              <a:rPr lang="en-GB" sz="2500" dirty="0">
                <a:solidFill>
                  <a:srgbClr val="000000"/>
                </a:solidFill>
                <a:latin typeface="Arial" charset="0"/>
              </a:rPr>
              <a:t>                         an advantage to have been a ‘minority’…, </a:t>
            </a:r>
          </a:p>
          <a:p>
            <a:pPr>
              <a:lnSpc>
                <a:spcPct val="60000"/>
              </a:lnSpc>
              <a:spcBef>
                <a:spcPct val="0"/>
              </a:spcBef>
              <a:spcAft>
                <a:spcPts val="1400"/>
              </a:spcAft>
              <a:buClr>
                <a:srgbClr val="000000"/>
              </a:buClr>
              <a:buSzPct val="76000"/>
              <a:buFont typeface="StarSymbol" charset="0"/>
              <a:buNone/>
            </a:pPr>
            <a:r>
              <a:rPr lang="en-GB" sz="2500" dirty="0">
                <a:solidFill>
                  <a:srgbClr val="000000"/>
                </a:solidFill>
                <a:latin typeface="Arial" charset="0"/>
              </a:rPr>
              <a:t>                         be it through religion, ethnicity, or </a:t>
            </a:r>
            <a:r>
              <a:rPr lang="en-GB" sz="2500" dirty="0" smtClean="0">
                <a:solidFill>
                  <a:srgbClr val="000000"/>
                </a:solidFill>
                <a:latin typeface="Arial" charset="0"/>
              </a:rPr>
              <a:t>even                             </a:t>
            </a:r>
          </a:p>
          <a:p>
            <a:pPr>
              <a:lnSpc>
                <a:spcPct val="60000"/>
              </a:lnSpc>
              <a:spcBef>
                <a:spcPct val="0"/>
              </a:spcBef>
              <a:spcAft>
                <a:spcPts val="1400"/>
              </a:spcAft>
              <a:buClr>
                <a:srgbClr val="000000"/>
              </a:buClr>
              <a:buSzPct val="76000"/>
              <a:buFont typeface="StarSymbol" charset="0"/>
              <a:buNone/>
            </a:pPr>
            <a:r>
              <a:rPr lang="en-GB" sz="2500" dirty="0" smtClean="0">
                <a:solidFill>
                  <a:srgbClr val="000000"/>
                </a:solidFill>
                <a:latin typeface="Arial" charset="0"/>
              </a:rPr>
              <a:t>                         left-handedness</a:t>
            </a:r>
            <a:r>
              <a:rPr lang="en-GB" sz="2500" dirty="0">
                <a:solidFill>
                  <a:srgbClr val="000000"/>
                </a:solidFill>
                <a:latin typeface="Arial" charset="0"/>
              </a:rPr>
              <a:t>.”….</a:t>
            </a:r>
          </a:p>
          <a:p>
            <a:pPr>
              <a:lnSpc>
                <a:spcPct val="105000"/>
              </a:lnSpc>
              <a:spcBef>
                <a:spcPct val="0"/>
              </a:spcBef>
              <a:spcAft>
                <a:spcPts val="1400"/>
              </a:spcAft>
              <a:buClr>
                <a:srgbClr val="000000"/>
              </a:buClr>
              <a:buSzPct val="76000"/>
              <a:buFont typeface="StarSymbol" charset="0"/>
              <a:buNone/>
            </a:pPr>
            <a:r>
              <a:rPr lang="en-GB" sz="2400" dirty="0">
                <a:solidFill>
                  <a:srgbClr val="000000"/>
                </a:solidFill>
                <a:latin typeface="Arial" charset="0"/>
              </a:rPr>
              <a:t>   </a:t>
            </a:r>
          </a:p>
          <a:p>
            <a:pPr>
              <a:lnSpc>
                <a:spcPct val="105000"/>
              </a:lnSpc>
              <a:spcBef>
                <a:spcPct val="0"/>
              </a:spcBef>
              <a:spcAft>
                <a:spcPts val="1400"/>
              </a:spcAft>
              <a:buClr>
                <a:srgbClr val="000000"/>
              </a:buClr>
              <a:buSzPct val="76000"/>
              <a:buFont typeface="StarSymbol" charset="0"/>
              <a:buNone/>
            </a:pPr>
            <a:r>
              <a:rPr lang="en-GB" sz="2400" dirty="0">
                <a:solidFill>
                  <a:srgbClr val="000000"/>
                </a:solidFill>
                <a:latin typeface="Arial" charset="0"/>
              </a:rPr>
              <a:t>    “</a:t>
            </a:r>
            <a:r>
              <a:rPr lang="en-GB" sz="2500" dirty="0">
                <a:solidFill>
                  <a:srgbClr val="000000"/>
                </a:solidFill>
                <a:latin typeface="Arial" charset="0"/>
              </a:rPr>
              <a:t>How far the experience of maintaining and defending </a:t>
            </a:r>
            <a:r>
              <a:rPr lang="en-GB" sz="2400" dirty="0">
                <a:solidFill>
                  <a:srgbClr val="000000"/>
                </a:solidFill>
                <a:latin typeface="Arial" charset="0"/>
              </a:rPr>
              <a:t>- sometimes in public and in the face of some ridicule - </a:t>
            </a:r>
            <a:r>
              <a:rPr lang="en-GB" sz="2500" dirty="0">
                <a:solidFill>
                  <a:srgbClr val="000000"/>
                </a:solidFill>
                <a:latin typeface="Arial" charset="0"/>
              </a:rPr>
              <a:t>beliefs and attitudes not shared by the vast majority of my compatriots may have influenced my subsequent attitude to physics and indeed to life in general</a:t>
            </a:r>
            <a:r>
              <a:rPr lang="en-GB" sz="2400" dirty="0">
                <a:solidFill>
                  <a:srgbClr val="000000"/>
                </a:solidFill>
                <a:latin typeface="Arial" charset="0"/>
              </a:rPr>
              <a:t>.” </a:t>
            </a:r>
          </a:p>
          <a:p>
            <a:pPr>
              <a:lnSpc>
                <a:spcPct val="105000"/>
              </a:lnSpc>
              <a:spcBef>
                <a:spcPct val="0"/>
              </a:spcBef>
              <a:spcAft>
                <a:spcPts val="1400"/>
              </a:spcAft>
              <a:buClr>
                <a:srgbClr val="000000"/>
              </a:buClr>
              <a:buSzPct val="76000"/>
              <a:buFont typeface="StarSymbol" charset="0"/>
              <a:buNone/>
            </a:pPr>
            <a:r>
              <a:rPr lang="en-GB" sz="2400" dirty="0">
                <a:solidFill>
                  <a:srgbClr val="000000"/>
                </a:solidFill>
                <a:latin typeface="Arial" charset="0"/>
              </a:rPr>
              <a:t> </a:t>
            </a:r>
          </a:p>
          <a:p>
            <a:pPr>
              <a:lnSpc>
                <a:spcPct val="105000"/>
              </a:lnSpc>
              <a:spcBef>
                <a:spcPct val="0"/>
              </a:spcBef>
              <a:spcAft>
                <a:spcPts val="1400"/>
              </a:spcAft>
              <a:buClr>
                <a:srgbClr val="000000"/>
              </a:buClr>
              <a:buSzPct val="76000"/>
              <a:buFont typeface="StarSymbol" charset="0"/>
              <a:buNone/>
            </a:pPr>
            <a:r>
              <a:rPr lang="en-GB" sz="2400" dirty="0">
                <a:solidFill>
                  <a:srgbClr val="000000"/>
                </a:solidFill>
                <a:latin typeface="Arial" charset="0"/>
              </a:rPr>
              <a:t>    (</a:t>
            </a:r>
            <a:r>
              <a:rPr lang="en-GB" sz="2000" dirty="0">
                <a:solidFill>
                  <a:srgbClr val="000000"/>
                </a:solidFill>
                <a:latin typeface="Arial" charset="0"/>
              </a:rPr>
              <a:t>Anthony Leggett (b1938), US-based British physicist &amp; Nobel  Prize winner in 2003, </a:t>
            </a:r>
            <a:r>
              <a:rPr lang="en-GB" sz="2000" i="1" dirty="0">
                <a:solidFill>
                  <a:srgbClr val="000000"/>
                </a:solidFill>
                <a:latin typeface="Arial" charset="0"/>
              </a:rPr>
              <a:t>Times Higher Education</a:t>
            </a:r>
            <a:r>
              <a:rPr lang="en-GB" sz="2000" dirty="0">
                <a:solidFill>
                  <a:srgbClr val="000000"/>
                </a:solidFill>
                <a:latin typeface="Arial" charset="0"/>
              </a:rPr>
              <a:t> 8 May 2008)</a:t>
            </a:r>
          </a:p>
          <a:p>
            <a:endParaRPr lang="en-GB" sz="2000" dirty="0"/>
          </a:p>
        </p:txBody>
      </p:sp>
      <p:pic>
        <p:nvPicPr>
          <p:cNvPr id="272389" name="Picture 5" descr="Anthony Leggett"/>
          <p:cNvPicPr>
            <a:picLocks noChangeAspect="1" noChangeArrowheads="1"/>
          </p:cNvPicPr>
          <p:nvPr/>
        </p:nvPicPr>
        <p:blipFill>
          <a:blip r:embed="rId3" cstate="print"/>
          <a:srcRect/>
          <a:stretch>
            <a:fillRect/>
          </a:stretch>
        </p:blipFill>
        <p:spPr bwMode="auto">
          <a:xfrm>
            <a:off x="468313" y="260350"/>
            <a:ext cx="1871662" cy="2519363"/>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Grp="1" noChangeArrowheads="1"/>
          </p:cNvSpPr>
          <p:nvPr>
            <p:ph type="body" idx="1"/>
          </p:nvPr>
        </p:nvSpPr>
        <p:spPr>
          <a:xfrm>
            <a:off x="457200" y="549275"/>
            <a:ext cx="8229600" cy="6119813"/>
          </a:xfrm>
        </p:spPr>
        <p:txBody>
          <a:bodyPr/>
          <a:lstStyle/>
          <a:p>
            <a:pPr eaLnBrk="1" hangingPunct="1">
              <a:buFontTx/>
              <a:buNone/>
            </a:pPr>
            <a:r>
              <a:rPr lang="en-GB" sz="2800" dirty="0" smtClean="0"/>
              <a:t>   The concept of boundaries is partly drawn from work on collective identities - as explored by Barth (1969) and Jenkins (1996). </a:t>
            </a:r>
          </a:p>
          <a:p>
            <a:pPr eaLnBrk="1" hangingPunct="1">
              <a:buFontTx/>
              <a:buNone/>
            </a:pPr>
            <a:endParaRPr lang="en-GB" sz="2800" dirty="0" smtClean="0"/>
          </a:p>
          <a:p>
            <a:pPr eaLnBrk="1" hangingPunct="1">
              <a:buFontTx/>
              <a:buNone/>
            </a:pPr>
            <a:r>
              <a:rPr lang="en-GB" dirty="0" smtClean="0"/>
              <a:t>  </a:t>
            </a:r>
            <a:r>
              <a:rPr lang="en-GB" sz="3600" dirty="0" smtClean="0"/>
              <a:t>“Boundaries are permeable, persisting despite the flow of personnel across them, and identity is constructed in transactions which occur at and across the boundary.”</a:t>
            </a:r>
          </a:p>
          <a:p>
            <a:pPr algn="r" eaLnBrk="1" hangingPunct="1">
              <a:buFontTx/>
              <a:buNone/>
            </a:pPr>
            <a:r>
              <a:rPr lang="en-GB" dirty="0" smtClean="0"/>
              <a:t> </a:t>
            </a:r>
          </a:p>
          <a:p>
            <a:pPr algn="r" eaLnBrk="1" hangingPunct="1">
              <a:buFontTx/>
              <a:buNone/>
            </a:pPr>
            <a:r>
              <a:rPr lang="en-GB" sz="2800" dirty="0" smtClean="0"/>
              <a:t>(Jenkins, 1996, p. 24)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611560" y="692696"/>
            <a:ext cx="7772400" cy="647700"/>
          </a:xfrm>
        </p:spPr>
        <p:txBody>
          <a:bodyPr/>
          <a:lstStyle/>
          <a:p>
            <a:pPr eaLnBrk="1" hangingPunct="1"/>
            <a:r>
              <a:rPr lang="en-GB" sz="3200" b="1" dirty="0" smtClean="0"/>
              <a:t>Transnational Academic Mobility</a:t>
            </a:r>
            <a:r>
              <a:rPr lang="en-GB" b="1" dirty="0" smtClean="0">
                <a:solidFill>
                  <a:srgbClr val="0000FF"/>
                </a:solidFill>
              </a:rPr>
              <a:t/>
            </a:r>
            <a:br>
              <a:rPr lang="en-GB" b="1" dirty="0" smtClean="0">
                <a:solidFill>
                  <a:srgbClr val="0000FF"/>
                </a:solidFill>
              </a:rPr>
            </a:br>
            <a:r>
              <a:rPr lang="en-GB" b="1" dirty="0" smtClean="0">
                <a:solidFill>
                  <a:srgbClr val="0000FF"/>
                </a:solidFill>
              </a:rPr>
              <a:t>Making Boundaries (</a:t>
            </a:r>
            <a:r>
              <a:rPr lang="en-GB" b="1" dirty="0" err="1" smtClean="0">
                <a:solidFill>
                  <a:srgbClr val="0000FF"/>
                </a:solidFill>
              </a:rPr>
              <a:t>i</a:t>
            </a:r>
            <a:r>
              <a:rPr lang="en-GB" b="1" dirty="0" smtClean="0">
                <a:solidFill>
                  <a:srgbClr val="0000FF"/>
                </a:solidFill>
              </a:rPr>
              <a:t>)</a:t>
            </a:r>
          </a:p>
        </p:txBody>
      </p:sp>
      <p:sp>
        <p:nvSpPr>
          <p:cNvPr id="13315" name="Rectangle 3"/>
          <p:cNvSpPr>
            <a:spLocks noGrp="1" noChangeArrowheads="1"/>
          </p:cNvSpPr>
          <p:nvPr>
            <p:ph type="subTitle" idx="1"/>
          </p:nvPr>
        </p:nvSpPr>
        <p:spPr>
          <a:xfrm>
            <a:off x="323850" y="2060848"/>
            <a:ext cx="8280400" cy="4248472"/>
          </a:xfrm>
        </p:spPr>
        <p:txBody>
          <a:bodyPr/>
          <a:lstStyle/>
          <a:p>
            <a:pPr algn="l" eaLnBrk="1" hangingPunct="1">
              <a:lnSpc>
                <a:spcPct val="80000"/>
              </a:lnSpc>
            </a:pPr>
            <a:r>
              <a:rPr lang="en-GB" dirty="0" smtClean="0"/>
              <a:t>    --- &gt;&gt; </a:t>
            </a:r>
            <a:r>
              <a:rPr lang="en-GB" sz="2800" i="1" dirty="0" smtClean="0"/>
              <a:t>Transnational Academic Mobility  ---  &gt;&gt; </a:t>
            </a:r>
          </a:p>
          <a:p>
            <a:pPr algn="l" eaLnBrk="1" hangingPunct="1">
              <a:lnSpc>
                <a:spcPct val="80000"/>
              </a:lnSpc>
            </a:pPr>
            <a:endParaRPr lang="en-GB" sz="2800" i="1" dirty="0" smtClean="0"/>
          </a:p>
          <a:p>
            <a:pPr algn="l" eaLnBrk="1" hangingPunct="1">
              <a:lnSpc>
                <a:spcPct val="80000"/>
              </a:lnSpc>
            </a:pPr>
            <a:r>
              <a:rPr lang="en-GB" sz="4000" b="1" dirty="0" smtClean="0"/>
              <a:t>Hard	  		             	    Soft</a:t>
            </a:r>
          </a:p>
          <a:p>
            <a:pPr algn="l" eaLnBrk="1" hangingPunct="1">
              <a:lnSpc>
                <a:spcPct val="80000"/>
              </a:lnSpc>
            </a:pPr>
            <a:r>
              <a:rPr lang="en-GB" sz="4000" dirty="0" smtClean="0"/>
              <a:t>____________________________</a:t>
            </a:r>
          </a:p>
          <a:p>
            <a:pPr algn="l" eaLnBrk="1" hangingPunct="1">
              <a:lnSpc>
                <a:spcPct val="80000"/>
              </a:lnSpc>
            </a:pPr>
            <a:endParaRPr lang="fr-FR" sz="4000" b="1" dirty="0" smtClean="0"/>
          </a:p>
          <a:p>
            <a:pPr algn="l" eaLnBrk="1" hangingPunct="1">
              <a:lnSpc>
                <a:spcPct val="80000"/>
              </a:lnSpc>
            </a:pPr>
            <a:r>
              <a:rPr lang="fr-FR" sz="4000" b="1" dirty="0" smtClean="0"/>
              <a:t>Explicit  </a:t>
            </a:r>
            <a:r>
              <a:rPr lang="fr-FR" sz="4000" dirty="0" smtClean="0"/>
              <a:t>                             </a:t>
            </a:r>
            <a:r>
              <a:rPr lang="fr-FR" sz="4000" b="1" dirty="0" err="1" smtClean="0"/>
              <a:t>Implicit</a:t>
            </a:r>
            <a:endParaRPr lang="fr-FR" sz="4000" b="1" dirty="0" smtClean="0"/>
          </a:p>
          <a:p>
            <a:pPr algn="l" eaLnBrk="1" hangingPunct="1">
              <a:lnSpc>
                <a:spcPct val="80000"/>
              </a:lnSpc>
            </a:pPr>
            <a:endParaRPr lang="fr-FR" sz="4000" dirty="0" smtClean="0"/>
          </a:p>
          <a:p>
            <a:pPr algn="l" eaLnBrk="1" hangingPunct="1">
              <a:lnSpc>
                <a:spcPct val="80000"/>
              </a:lnSpc>
            </a:pPr>
            <a:r>
              <a:rPr lang="fr-FR" b="1" dirty="0" smtClean="0"/>
              <a:t>						  			</a:t>
            </a:r>
            <a:endParaRPr lang="en-GB" b="1" dirty="0" smtClean="0"/>
          </a:p>
        </p:txBody>
      </p:sp>
      <p:cxnSp>
        <p:nvCxnSpPr>
          <p:cNvPr id="5" name="Straight Arrow Connector 4"/>
          <p:cNvCxnSpPr/>
          <p:nvPr/>
        </p:nvCxnSpPr>
        <p:spPr>
          <a:xfrm>
            <a:off x="2843808" y="3284984"/>
            <a:ext cx="3168352"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2915816" y="5229200"/>
            <a:ext cx="288032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sz="3200" dirty="0" smtClean="0"/>
              <a:t>Transnational Academic Mobility  </a:t>
            </a:r>
            <a:r>
              <a:rPr lang="en-US" i="1" dirty="0" smtClean="0">
                <a:solidFill>
                  <a:schemeClr val="tx1"/>
                </a:solidFill>
              </a:rPr>
              <a:t/>
            </a:r>
            <a:br>
              <a:rPr lang="en-US" i="1" dirty="0" smtClean="0">
                <a:solidFill>
                  <a:schemeClr val="tx1"/>
                </a:solidFill>
              </a:rPr>
            </a:br>
            <a:r>
              <a:rPr lang="en-US" b="1" dirty="0" smtClean="0">
                <a:solidFill>
                  <a:srgbClr val="0000FF"/>
                </a:solidFill>
              </a:rPr>
              <a:t>Making Boundaries (ii)</a:t>
            </a:r>
          </a:p>
        </p:txBody>
      </p:sp>
      <p:sp>
        <p:nvSpPr>
          <p:cNvPr id="14339" name="Content Placeholder 2"/>
          <p:cNvSpPr>
            <a:spLocks noGrp="1"/>
          </p:cNvSpPr>
          <p:nvPr>
            <p:ph idx="1"/>
          </p:nvPr>
        </p:nvSpPr>
        <p:spPr>
          <a:xfrm>
            <a:off x="395288" y="1557338"/>
            <a:ext cx="8435975" cy="4895850"/>
          </a:xfrm>
        </p:spPr>
        <p:txBody>
          <a:bodyPr/>
          <a:lstStyle/>
          <a:p>
            <a:pPr eaLnBrk="1" hangingPunct="1">
              <a:buFontTx/>
              <a:buNone/>
            </a:pPr>
            <a:r>
              <a:rPr lang="fr-FR" sz="4000" b="1" dirty="0" smtClean="0"/>
              <a:t>Visible  			        Invisible</a:t>
            </a:r>
          </a:p>
          <a:p>
            <a:pPr eaLnBrk="1" hangingPunct="1">
              <a:buFontTx/>
              <a:buNone/>
            </a:pPr>
            <a:r>
              <a:rPr lang="fr-FR" sz="4000" b="1" dirty="0" smtClean="0"/>
              <a:t>_____________________________</a:t>
            </a:r>
          </a:p>
          <a:p>
            <a:pPr eaLnBrk="1" hangingPunct="1">
              <a:lnSpc>
                <a:spcPct val="80000"/>
              </a:lnSpc>
              <a:buFontTx/>
              <a:buNone/>
            </a:pPr>
            <a:r>
              <a:rPr lang="fr-FR" sz="4000" b="1" dirty="0" err="1" smtClean="0"/>
              <a:t>Legal</a:t>
            </a:r>
            <a:r>
              <a:rPr lang="fr-FR" sz="4000" b="1" dirty="0" smtClean="0"/>
              <a:t>-rational</a:t>
            </a:r>
            <a:r>
              <a:rPr lang="fr-FR" sz="4000" dirty="0" smtClean="0"/>
              <a:t>                 </a:t>
            </a:r>
            <a:r>
              <a:rPr lang="fr-FR" sz="4000" b="1" dirty="0" smtClean="0"/>
              <a:t>Cultural-				  	               </a:t>
            </a:r>
            <a:r>
              <a:rPr lang="fr-FR" sz="4000" b="1" dirty="0" err="1" smtClean="0"/>
              <a:t>Reflexive</a:t>
            </a:r>
            <a:endParaRPr lang="fr-FR" sz="4000" b="1" dirty="0" smtClean="0"/>
          </a:p>
          <a:p>
            <a:pPr eaLnBrk="1" hangingPunct="1">
              <a:lnSpc>
                <a:spcPct val="80000"/>
              </a:lnSpc>
              <a:buFontTx/>
              <a:buNone/>
            </a:pPr>
            <a:endParaRPr lang="fr-FR" sz="3600" dirty="0" smtClean="0"/>
          </a:p>
          <a:p>
            <a:pPr eaLnBrk="1" hangingPunct="1">
              <a:lnSpc>
                <a:spcPct val="80000"/>
              </a:lnSpc>
              <a:buFontTx/>
              <a:buNone/>
            </a:pPr>
            <a:r>
              <a:rPr lang="fr-FR" sz="3600" b="1" dirty="0" smtClean="0"/>
              <a:t>State				 	  </a:t>
            </a:r>
            <a:r>
              <a:rPr lang="fr-FR" sz="3600" b="1" dirty="0" err="1" smtClean="0"/>
              <a:t>Personal</a:t>
            </a:r>
            <a:r>
              <a:rPr lang="fr-FR" sz="3600" b="1" dirty="0" smtClean="0"/>
              <a:t>	</a:t>
            </a:r>
          </a:p>
          <a:p>
            <a:pPr eaLnBrk="1" hangingPunct="1">
              <a:lnSpc>
                <a:spcPct val="80000"/>
              </a:lnSpc>
              <a:buFontTx/>
              <a:buNone/>
            </a:pPr>
            <a:r>
              <a:rPr lang="fr-FR" sz="3600" b="1" dirty="0" err="1" smtClean="0"/>
              <a:t>Authority</a:t>
            </a:r>
            <a:r>
              <a:rPr lang="fr-FR" sz="3600" b="1" dirty="0" smtClean="0"/>
              <a:t>				  Adaptation	</a:t>
            </a:r>
          </a:p>
          <a:p>
            <a:pPr eaLnBrk="1" hangingPunct="1">
              <a:lnSpc>
                <a:spcPct val="80000"/>
              </a:lnSpc>
              <a:buFontTx/>
              <a:buNone/>
            </a:pPr>
            <a:endParaRPr lang="fr-FR" sz="4000" b="1" dirty="0" smtClean="0"/>
          </a:p>
          <a:p>
            <a:pPr eaLnBrk="1" hangingPunct="1">
              <a:lnSpc>
                <a:spcPct val="80000"/>
              </a:lnSpc>
              <a:buFontTx/>
              <a:buNone/>
            </a:pPr>
            <a:r>
              <a:rPr lang="fr-FR" sz="2800" dirty="0" smtClean="0"/>
              <a:t>                                                              </a:t>
            </a:r>
          </a:p>
          <a:p>
            <a:pPr eaLnBrk="1" hangingPunct="1">
              <a:lnSpc>
                <a:spcPct val="80000"/>
              </a:lnSpc>
            </a:pPr>
            <a:endParaRPr lang="fr-FR" sz="2800" dirty="0" smtClean="0"/>
          </a:p>
        </p:txBody>
      </p:sp>
      <p:cxnSp>
        <p:nvCxnSpPr>
          <p:cNvPr id="5" name="Straight Arrow Connector 4"/>
          <p:cNvCxnSpPr/>
          <p:nvPr/>
        </p:nvCxnSpPr>
        <p:spPr>
          <a:xfrm>
            <a:off x="4644008" y="1916832"/>
            <a:ext cx="0" cy="338437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a:off x="3491880" y="2348880"/>
            <a:ext cx="1944216"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7811" name="Rectangle 3"/>
          <p:cNvSpPr>
            <a:spLocks noGrp="1" noChangeArrowheads="1"/>
          </p:cNvSpPr>
          <p:nvPr>
            <p:ph type="body" idx="1"/>
          </p:nvPr>
        </p:nvSpPr>
        <p:spPr>
          <a:xfrm>
            <a:off x="179512" y="260649"/>
            <a:ext cx="8712968" cy="6264695"/>
          </a:xfrm>
        </p:spPr>
        <p:txBody>
          <a:bodyPr/>
          <a:lstStyle/>
          <a:p>
            <a:pPr marL="266700" indent="0">
              <a:lnSpc>
                <a:spcPct val="110000"/>
              </a:lnSpc>
              <a:spcBef>
                <a:spcPts val="0"/>
              </a:spcBef>
              <a:spcAft>
                <a:spcPts val="0"/>
              </a:spcAft>
              <a:buFont typeface="StarSymbol" charset="0"/>
              <a:buNone/>
            </a:pPr>
            <a:r>
              <a:rPr lang="en-GB" altLang="ko-KR" sz="2200" dirty="0" smtClean="0"/>
              <a:t>The </a:t>
            </a:r>
            <a:r>
              <a:rPr lang="en-GB" altLang="ko-KR" sz="2200" dirty="0"/>
              <a:t>patterns of academic mobility </a:t>
            </a:r>
            <a:r>
              <a:rPr lang="en-GB" altLang="ko-KR" sz="2200" dirty="0" smtClean="0"/>
              <a:t>overlap with, and are constructed by, the characteristics of </a:t>
            </a:r>
            <a:r>
              <a:rPr lang="en-GB" altLang="ko-KR" sz="2200" b="1" dirty="0" smtClean="0">
                <a:solidFill>
                  <a:srgbClr val="CC0000"/>
                </a:solidFill>
              </a:rPr>
              <a:t>contemporary neoliberal market-framed universities: </a:t>
            </a:r>
          </a:p>
          <a:p>
            <a:pPr marL="919163" indent="-812800">
              <a:lnSpc>
                <a:spcPct val="110000"/>
              </a:lnSpc>
              <a:spcBef>
                <a:spcPts val="0"/>
              </a:spcBef>
              <a:spcAft>
                <a:spcPts val="0"/>
              </a:spcAft>
              <a:buFont typeface="StarSymbol" charset="0"/>
              <a:buNone/>
            </a:pPr>
            <a:endParaRPr lang="en-GB" altLang="ko-KR" sz="2200" dirty="0"/>
          </a:p>
          <a:p>
            <a:pPr marL="533400" indent="-427038">
              <a:lnSpc>
                <a:spcPct val="110000"/>
              </a:lnSpc>
              <a:spcBef>
                <a:spcPts val="0"/>
              </a:spcBef>
              <a:spcAft>
                <a:spcPts val="0"/>
              </a:spcAft>
              <a:buFont typeface="StarSymbol" charset="0"/>
              <a:buAutoNum type="arabicPeriod"/>
            </a:pPr>
            <a:r>
              <a:rPr lang="en-GB" sz="2200" b="1" dirty="0" smtClean="0"/>
              <a:t>new </a:t>
            </a:r>
            <a:r>
              <a:rPr lang="en-GB" sz="2200" b="1" dirty="0"/>
              <a:t>division of academic labour </a:t>
            </a:r>
            <a:r>
              <a:rPr lang="en-GB" sz="2200" dirty="0"/>
              <a:t>– research vs. teaching </a:t>
            </a:r>
            <a:endParaRPr lang="en-GB" sz="2200" dirty="0" smtClean="0"/>
          </a:p>
          <a:p>
            <a:pPr marL="563562" indent="-457200">
              <a:lnSpc>
                <a:spcPct val="110000"/>
              </a:lnSpc>
              <a:spcBef>
                <a:spcPts val="0"/>
              </a:spcBef>
              <a:spcAft>
                <a:spcPts val="0"/>
              </a:spcAft>
              <a:buNone/>
            </a:pPr>
            <a:r>
              <a:rPr lang="en-GB" sz="2200" dirty="0" smtClean="0"/>
              <a:t>     vs</a:t>
            </a:r>
            <a:r>
              <a:rPr lang="en-GB" sz="2200" dirty="0"/>
              <a:t>. </a:t>
            </a:r>
            <a:r>
              <a:rPr lang="en-GB" sz="2200" dirty="0" smtClean="0"/>
              <a:t>management</a:t>
            </a:r>
          </a:p>
          <a:p>
            <a:pPr marL="563562" indent="-457200">
              <a:lnSpc>
                <a:spcPct val="110000"/>
              </a:lnSpc>
              <a:spcBef>
                <a:spcPts val="0"/>
              </a:spcBef>
              <a:spcAft>
                <a:spcPts val="0"/>
              </a:spcAft>
              <a:buNone/>
            </a:pPr>
            <a:r>
              <a:rPr lang="en-GB" sz="2200" b="1" dirty="0" smtClean="0"/>
              <a:t>2.  severe </a:t>
            </a:r>
            <a:r>
              <a:rPr lang="en-GB" sz="2200" b="1" dirty="0"/>
              <a:t>competition for external research funding and international recruitment of research staff </a:t>
            </a:r>
            <a:r>
              <a:rPr lang="en-GB" sz="2200" dirty="0"/>
              <a:t>and </a:t>
            </a:r>
            <a:r>
              <a:rPr lang="en-GB" sz="2200" dirty="0" smtClean="0"/>
              <a:t>students</a:t>
            </a:r>
          </a:p>
          <a:p>
            <a:pPr marL="563562" indent="-457200">
              <a:lnSpc>
                <a:spcPct val="110000"/>
              </a:lnSpc>
              <a:spcBef>
                <a:spcPts val="0"/>
              </a:spcBef>
              <a:spcAft>
                <a:spcPts val="0"/>
              </a:spcAft>
              <a:buNone/>
            </a:pPr>
            <a:r>
              <a:rPr lang="en-GB" sz="2200" b="1" dirty="0" smtClean="0"/>
              <a:t>3.  </a:t>
            </a:r>
            <a:r>
              <a:rPr lang="en-GB" sz="2200" b="1" dirty="0" err="1" smtClean="0"/>
              <a:t>casualisation</a:t>
            </a:r>
            <a:r>
              <a:rPr lang="en-GB" sz="2200" b="1" dirty="0" smtClean="0"/>
              <a:t> </a:t>
            </a:r>
            <a:r>
              <a:rPr lang="en-GB" sz="2200" b="1" dirty="0"/>
              <a:t>of academic labour</a:t>
            </a:r>
            <a:r>
              <a:rPr lang="en-GB" sz="2200" dirty="0"/>
              <a:t> in short-term, fixed-term contract-based </a:t>
            </a:r>
            <a:r>
              <a:rPr lang="en-GB" sz="2200" dirty="0" smtClean="0"/>
              <a:t>staffing</a:t>
            </a:r>
          </a:p>
          <a:p>
            <a:pPr marL="533400" indent="-427038">
              <a:lnSpc>
                <a:spcPct val="110000"/>
              </a:lnSpc>
              <a:spcBef>
                <a:spcPts val="0"/>
              </a:spcBef>
              <a:spcAft>
                <a:spcPts val="0"/>
              </a:spcAft>
              <a:buNone/>
            </a:pPr>
            <a:r>
              <a:rPr lang="en-GB" sz="2200" b="1" dirty="0" smtClean="0"/>
              <a:t>4.  implementation </a:t>
            </a:r>
            <a:r>
              <a:rPr lang="en-GB" sz="2200" b="1" dirty="0"/>
              <a:t>of immigration policies favourable to </a:t>
            </a:r>
            <a:r>
              <a:rPr lang="en-GB" sz="2200" b="1" dirty="0" smtClean="0"/>
              <a:t>highly </a:t>
            </a:r>
            <a:r>
              <a:rPr lang="en-GB" sz="2200" b="1" dirty="0"/>
              <a:t>skilled foreign knowledge </a:t>
            </a:r>
            <a:r>
              <a:rPr lang="en-GB" sz="2200" b="1" dirty="0" smtClean="0"/>
              <a:t>workers</a:t>
            </a:r>
          </a:p>
          <a:p>
            <a:pPr marL="533400" indent="-427038">
              <a:lnSpc>
                <a:spcPct val="110000"/>
              </a:lnSpc>
              <a:spcBef>
                <a:spcPts val="0"/>
              </a:spcBef>
              <a:spcAft>
                <a:spcPts val="0"/>
              </a:spcAft>
              <a:buNone/>
            </a:pPr>
            <a:r>
              <a:rPr lang="en-GB" sz="2200" b="1" dirty="0" smtClean="0"/>
              <a:t>5.  changing </a:t>
            </a:r>
            <a:r>
              <a:rPr lang="en-GB" sz="2200" b="1" dirty="0"/>
              <a:t>styles of university leadership in </a:t>
            </a:r>
            <a:r>
              <a:rPr lang="en-GB" sz="2200" b="1" dirty="0" smtClean="0"/>
              <a:t>corporatist governance </a:t>
            </a:r>
            <a:r>
              <a:rPr lang="en-GB" sz="2200" b="1" dirty="0"/>
              <a:t>and </a:t>
            </a:r>
            <a:r>
              <a:rPr lang="en-GB" sz="2200" b="1" dirty="0" smtClean="0"/>
              <a:t>management  </a:t>
            </a:r>
          </a:p>
          <a:p>
            <a:pPr marL="533400" indent="-427038">
              <a:lnSpc>
                <a:spcPct val="110000"/>
              </a:lnSpc>
              <a:spcBef>
                <a:spcPts val="0"/>
              </a:spcBef>
              <a:spcAft>
                <a:spcPts val="0"/>
              </a:spcAft>
              <a:buNone/>
            </a:pPr>
            <a:r>
              <a:rPr lang="en-GB" sz="2200" dirty="0" smtClean="0">
                <a:sym typeface="Wingdings" pitchFamily="2" charset="2"/>
              </a:rPr>
              <a:t>     </a:t>
            </a:r>
            <a:r>
              <a:rPr lang="en-GB" sz="2200" dirty="0" smtClean="0"/>
              <a:t> Conversion required from academic leadership (</a:t>
            </a:r>
            <a:r>
              <a:rPr lang="en-GB" sz="2200" b="1" i="1" dirty="0" smtClean="0">
                <a:solidFill>
                  <a:srgbClr val="0000FF"/>
                </a:solidFill>
              </a:rPr>
              <a:t>primus inter pares</a:t>
            </a:r>
            <a:r>
              <a:rPr lang="en-GB" sz="2200" dirty="0" smtClean="0"/>
              <a:t>) to Managerial skills &amp; competencies (</a:t>
            </a:r>
            <a:r>
              <a:rPr lang="en-GB" sz="2200" b="1" dirty="0" smtClean="0">
                <a:solidFill>
                  <a:srgbClr val="0000FF"/>
                </a:solidFill>
              </a:rPr>
              <a:t>line management</a:t>
            </a:r>
            <a:r>
              <a:rPr lang="en-GB" sz="2200" dirty="0" smtClean="0"/>
              <a:t>)</a:t>
            </a:r>
            <a:endParaRPr lang="en-GB" sz="22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78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78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781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781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7811">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7811">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7811">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781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811"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a:xfrm>
            <a:off x="1692275" y="260350"/>
            <a:ext cx="7023100" cy="1727200"/>
          </a:xfrm>
          <a:ln/>
        </p:spPr>
        <p:txBody>
          <a:bodyPr/>
          <a:lstStyle/>
          <a:p>
            <a:pPr algn="ctr">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3200" b="1" u="sng"/>
              <a:t> </a:t>
            </a:r>
            <a:endParaRPr lang="en-GB" sz="3200" b="1"/>
          </a:p>
        </p:txBody>
      </p:sp>
      <p:sp>
        <p:nvSpPr>
          <p:cNvPr id="141315" name="Rectangle 3"/>
          <p:cNvSpPr>
            <a:spLocks noGrp="1" noChangeArrowheads="1"/>
          </p:cNvSpPr>
          <p:nvPr>
            <p:ph type="body" idx="1"/>
          </p:nvPr>
        </p:nvSpPr>
        <p:spPr>
          <a:xfrm>
            <a:off x="468313" y="333375"/>
            <a:ext cx="8331200" cy="6119961"/>
          </a:xfrm>
          <a:ln/>
        </p:spPr>
        <p:txBody>
          <a:bodyPr>
            <a:normAutofit/>
          </a:bodyPr>
          <a:lstStyle/>
          <a:p>
            <a:pPr marL="214313" indent="-107950">
              <a:lnSpc>
                <a:spcPct val="120000"/>
              </a:lnSpc>
              <a:spcAft>
                <a:spcPts val="1400"/>
              </a:spcAft>
              <a:buFont typeface="StarSymbol" charset="0"/>
              <a:buNone/>
              <a:tabLst>
                <a:tab pos="230188" algn="l"/>
                <a:tab pos="679450" algn="l"/>
                <a:tab pos="1128713" algn="l"/>
                <a:tab pos="1577975" algn="l"/>
                <a:tab pos="2027238" algn="l"/>
                <a:tab pos="2476500" algn="l"/>
                <a:tab pos="2925763" algn="l"/>
                <a:tab pos="3375025" algn="l"/>
                <a:tab pos="3824288" algn="l"/>
                <a:tab pos="4273550" algn="l"/>
                <a:tab pos="4722813" algn="l"/>
                <a:tab pos="5172075" algn="l"/>
                <a:tab pos="5621338" algn="l"/>
                <a:tab pos="6070600" algn="l"/>
                <a:tab pos="6519863" algn="l"/>
                <a:tab pos="6969125" algn="l"/>
                <a:tab pos="7418388" algn="l"/>
                <a:tab pos="7867650" algn="l"/>
                <a:tab pos="8316913" algn="l"/>
                <a:tab pos="8766175" algn="l"/>
              </a:tabLst>
            </a:pPr>
            <a:r>
              <a:rPr lang="en-GB" sz="2800" dirty="0">
                <a:solidFill>
                  <a:schemeClr val="tx1">
                    <a:lumMod val="75000"/>
                  </a:schemeClr>
                </a:solidFill>
              </a:rPr>
              <a:t>    </a:t>
            </a:r>
            <a:r>
              <a:rPr lang="en-GB" sz="2800" dirty="0" smtClean="0">
                <a:solidFill>
                  <a:schemeClr val="tx1">
                    <a:lumMod val="75000"/>
                  </a:schemeClr>
                </a:solidFill>
              </a:rPr>
              <a:t>There </a:t>
            </a:r>
            <a:r>
              <a:rPr lang="en-GB" sz="2800" dirty="0">
                <a:solidFill>
                  <a:schemeClr val="tx1">
                    <a:lumMod val="75000"/>
                  </a:schemeClr>
                </a:solidFill>
              </a:rPr>
              <a:t>are </a:t>
            </a:r>
            <a:r>
              <a:rPr lang="en-GB" sz="2800" b="1" dirty="0">
                <a:solidFill>
                  <a:schemeClr val="tx1">
                    <a:lumMod val="75000"/>
                  </a:schemeClr>
                </a:solidFill>
              </a:rPr>
              <a:t>two major </a:t>
            </a:r>
            <a:r>
              <a:rPr lang="en-GB" sz="2800" b="1" dirty="0" smtClean="0">
                <a:solidFill>
                  <a:schemeClr val="tx1">
                    <a:lumMod val="75000"/>
                  </a:schemeClr>
                </a:solidFill>
              </a:rPr>
              <a:t>processes </a:t>
            </a:r>
            <a:r>
              <a:rPr lang="en-GB" sz="2800" dirty="0" smtClean="0">
                <a:solidFill>
                  <a:schemeClr val="tx1">
                    <a:lumMod val="75000"/>
                  </a:schemeClr>
                </a:solidFill>
              </a:rPr>
              <a:t>occurring</a:t>
            </a:r>
            <a:r>
              <a:rPr lang="en-GB" sz="2800" dirty="0">
                <a:solidFill>
                  <a:schemeClr val="tx1">
                    <a:lumMod val="75000"/>
                  </a:schemeClr>
                </a:solidFill>
              </a:rPr>
              <a:t>:</a:t>
            </a:r>
          </a:p>
          <a:p>
            <a:pPr marL="360363" indent="-360363">
              <a:lnSpc>
                <a:spcPct val="120000"/>
              </a:lnSpc>
              <a:spcBef>
                <a:spcPts val="0"/>
              </a:spcBef>
              <a:tabLst>
                <a:tab pos="230188" algn="l"/>
                <a:tab pos="679450" algn="l"/>
                <a:tab pos="1128713" algn="l"/>
                <a:tab pos="1577975" algn="l"/>
                <a:tab pos="2027238" algn="l"/>
                <a:tab pos="2476500" algn="l"/>
                <a:tab pos="2925763" algn="l"/>
                <a:tab pos="3375025" algn="l"/>
                <a:tab pos="3824288" algn="l"/>
                <a:tab pos="4273550" algn="l"/>
                <a:tab pos="4722813" algn="l"/>
                <a:tab pos="5172075" algn="l"/>
                <a:tab pos="5621338" algn="l"/>
                <a:tab pos="6070600" algn="l"/>
                <a:tab pos="6519863" algn="l"/>
                <a:tab pos="6969125" algn="l"/>
                <a:tab pos="7418388" algn="l"/>
                <a:tab pos="7867650" algn="l"/>
                <a:tab pos="8316913" algn="l"/>
                <a:tab pos="8766175" algn="l"/>
              </a:tabLst>
            </a:pPr>
            <a:r>
              <a:rPr lang="en-GB" sz="2400" b="1" dirty="0" smtClean="0">
                <a:solidFill>
                  <a:schemeClr val="bg2">
                    <a:lumMod val="10000"/>
                  </a:schemeClr>
                </a:solidFill>
              </a:rPr>
              <a:t>very </a:t>
            </a:r>
            <a:r>
              <a:rPr lang="en-GB" sz="2400" b="1" dirty="0">
                <a:solidFill>
                  <a:schemeClr val="bg2">
                    <a:lumMod val="10000"/>
                  </a:schemeClr>
                </a:solidFill>
              </a:rPr>
              <a:t>rapid changes in political space, particularly the creation of regional spaces</a:t>
            </a:r>
            <a:r>
              <a:rPr lang="en-GB" altLang="ko-KR" sz="2400" dirty="0">
                <a:solidFill>
                  <a:schemeClr val="bg2">
                    <a:lumMod val="10000"/>
                  </a:schemeClr>
                </a:solidFill>
              </a:rPr>
              <a:t>,</a:t>
            </a:r>
            <a:r>
              <a:rPr lang="en-GB" sz="2400" dirty="0">
                <a:solidFill>
                  <a:schemeClr val="bg2">
                    <a:lumMod val="10000"/>
                  </a:schemeClr>
                </a:solidFill>
              </a:rPr>
              <a:t> within which transnational academic mobility occurs; </a:t>
            </a:r>
            <a:endParaRPr lang="en-GB" sz="2400" dirty="0" smtClean="0">
              <a:solidFill>
                <a:schemeClr val="bg2">
                  <a:lumMod val="10000"/>
                </a:schemeClr>
              </a:solidFill>
            </a:endParaRPr>
          </a:p>
          <a:p>
            <a:pPr marL="360363" indent="-360363">
              <a:lnSpc>
                <a:spcPct val="120000"/>
              </a:lnSpc>
              <a:spcBef>
                <a:spcPts val="0"/>
              </a:spcBef>
              <a:tabLst>
                <a:tab pos="230188" algn="l"/>
                <a:tab pos="679450" algn="l"/>
                <a:tab pos="1128713" algn="l"/>
                <a:tab pos="1577975" algn="l"/>
                <a:tab pos="2027238" algn="l"/>
                <a:tab pos="2476500" algn="l"/>
                <a:tab pos="2925763" algn="l"/>
                <a:tab pos="3375025" algn="l"/>
                <a:tab pos="3824288" algn="l"/>
                <a:tab pos="4273550" algn="l"/>
                <a:tab pos="4722813" algn="l"/>
                <a:tab pos="5172075" algn="l"/>
                <a:tab pos="5621338" algn="l"/>
                <a:tab pos="6070600" algn="l"/>
                <a:tab pos="6519863" algn="l"/>
                <a:tab pos="6969125" algn="l"/>
                <a:tab pos="7418388" algn="l"/>
                <a:tab pos="7867650" algn="l"/>
                <a:tab pos="8316913" algn="l"/>
                <a:tab pos="8766175" algn="l"/>
              </a:tabLst>
            </a:pPr>
            <a:endParaRPr lang="en-GB" sz="2400" dirty="0">
              <a:solidFill>
                <a:schemeClr val="bg2">
                  <a:lumMod val="10000"/>
                </a:schemeClr>
              </a:solidFill>
            </a:endParaRPr>
          </a:p>
          <a:p>
            <a:pPr marL="360363" indent="-360363">
              <a:lnSpc>
                <a:spcPct val="110000"/>
              </a:lnSpc>
              <a:spcBef>
                <a:spcPts val="0"/>
              </a:spcBef>
              <a:tabLst>
                <a:tab pos="230188" algn="l"/>
                <a:tab pos="679450" algn="l"/>
                <a:tab pos="1128713" algn="l"/>
                <a:tab pos="1577975" algn="l"/>
                <a:tab pos="2027238" algn="l"/>
                <a:tab pos="2476500" algn="l"/>
                <a:tab pos="2925763" algn="l"/>
                <a:tab pos="3375025" algn="l"/>
                <a:tab pos="3824288" algn="l"/>
                <a:tab pos="4273550" algn="l"/>
                <a:tab pos="4722813" algn="l"/>
                <a:tab pos="5172075" algn="l"/>
                <a:tab pos="5621338" algn="l"/>
                <a:tab pos="6070600" algn="l"/>
                <a:tab pos="6519863" algn="l"/>
                <a:tab pos="6969125" algn="l"/>
                <a:tab pos="7418388" algn="l"/>
                <a:tab pos="7867650" algn="l"/>
                <a:tab pos="8316913" algn="l"/>
                <a:tab pos="8766175" algn="l"/>
              </a:tabLst>
            </a:pPr>
            <a:r>
              <a:rPr lang="en-GB" sz="2400" dirty="0" smtClean="0">
                <a:solidFill>
                  <a:schemeClr val="bg2">
                    <a:lumMod val="10000"/>
                  </a:schemeClr>
                </a:solidFill>
              </a:rPr>
              <a:t>and </a:t>
            </a:r>
            <a:r>
              <a:rPr lang="en-GB" sz="2400" dirty="0">
                <a:solidFill>
                  <a:schemeClr val="bg2">
                    <a:lumMod val="10000"/>
                  </a:schemeClr>
                </a:solidFill>
              </a:rPr>
              <a:t>– almost everywhere – </a:t>
            </a:r>
            <a:r>
              <a:rPr lang="en-GB" altLang="ko-KR" sz="2400" b="1" dirty="0">
                <a:solidFill>
                  <a:schemeClr val="bg2">
                    <a:lumMod val="10000"/>
                  </a:schemeClr>
                </a:solidFill>
              </a:rPr>
              <a:t>policies are being written and implemented</a:t>
            </a:r>
            <a:r>
              <a:rPr lang="en-GB" altLang="ko-KR" sz="2400" dirty="0">
                <a:solidFill>
                  <a:schemeClr val="bg2">
                    <a:lumMod val="10000"/>
                  </a:schemeClr>
                </a:solidFill>
              </a:rPr>
              <a:t> by international and supranational agencies</a:t>
            </a:r>
            <a:r>
              <a:rPr lang="en-GB" altLang="ko-KR" sz="2400" dirty="0" smtClean="0">
                <a:solidFill>
                  <a:schemeClr val="bg2">
                    <a:lumMod val="10000"/>
                  </a:schemeClr>
                </a:solidFill>
              </a:rPr>
              <a:t>.</a:t>
            </a:r>
          </a:p>
          <a:p>
            <a:pPr marL="360363" indent="-360363">
              <a:lnSpc>
                <a:spcPct val="110000"/>
              </a:lnSpc>
              <a:spcBef>
                <a:spcPts val="0"/>
              </a:spcBef>
              <a:tabLst>
                <a:tab pos="93663" algn="l"/>
                <a:tab pos="679450" algn="l"/>
                <a:tab pos="1128713" algn="l"/>
                <a:tab pos="1577975" algn="l"/>
                <a:tab pos="2027238" algn="l"/>
                <a:tab pos="2476500" algn="l"/>
                <a:tab pos="2925763" algn="l"/>
                <a:tab pos="3375025" algn="l"/>
                <a:tab pos="3824288" algn="l"/>
                <a:tab pos="4273550" algn="l"/>
                <a:tab pos="4722813" algn="l"/>
                <a:tab pos="5172075" algn="l"/>
                <a:tab pos="5621338" algn="l"/>
                <a:tab pos="6070600" algn="l"/>
                <a:tab pos="6519863" algn="l"/>
                <a:tab pos="6969125" algn="l"/>
                <a:tab pos="7418388" algn="l"/>
                <a:tab pos="7867650" algn="l"/>
                <a:tab pos="8316913" algn="l"/>
                <a:tab pos="8766175" algn="l"/>
              </a:tabLst>
            </a:pPr>
            <a:endParaRPr lang="en-GB" altLang="ko-KR" sz="2400" dirty="0" smtClean="0">
              <a:solidFill>
                <a:schemeClr val="bg2">
                  <a:lumMod val="10000"/>
                </a:schemeClr>
              </a:solidFill>
            </a:endParaRPr>
          </a:p>
          <a:p>
            <a:pPr marL="179388" indent="0">
              <a:lnSpc>
                <a:spcPct val="110000"/>
              </a:lnSpc>
              <a:spcBef>
                <a:spcPts val="0"/>
              </a:spcBef>
              <a:buNone/>
              <a:tabLst>
                <a:tab pos="93663" algn="l"/>
                <a:tab pos="679450" algn="l"/>
                <a:tab pos="1128713" algn="l"/>
                <a:tab pos="1577975" algn="l"/>
                <a:tab pos="2027238" algn="l"/>
                <a:tab pos="2476500" algn="l"/>
                <a:tab pos="2925763" algn="l"/>
                <a:tab pos="3375025" algn="l"/>
                <a:tab pos="3824288" algn="l"/>
                <a:tab pos="4273550" algn="l"/>
                <a:tab pos="4722813" algn="l"/>
                <a:tab pos="5172075" algn="l"/>
                <a:tab pos="5621338" algn="l"/>
                <a:tab pos="6070600" algn="l"/>
                <a:tab pos="6519863" algn="l"/>
                <a:tab pos="6969125" algn="l"/>
                <a:tab pos="7418388" algn="l"/>
                <a:tab pos="7867650" algn="l"/>
                <a:tab pos="8316913" algn="l"/>
                <a:tab pos="8766175" algn="l"/>
              </a:tabLst>
            </a:pPr>
            <a:r>
              <a:rPr lang="en-GB" altLang="ko-KR" sz="2400" dirty="0" smtClean="0">
                <a:solidFill>
                  <a:schemeClr val="bg2">
                    <a:lumMod val="10000"/>
                  </a:schemeClr>
                </a:solidFill>
              </a:rPr>
              <a:t>Previous </a:t>
            </a:r>
            <a:r>
              <a:rPr lang="en-GB" altLang="ko-KR" sz="2400" dirty="0">
                <a:solidFill>
                  <a:schemeClr val="bg2">
                    <a:lumMod val="10000"/>
                  </a:schemeClr>
                </a:solidFill>
              </a:rPr>
              <a:t>sporadic, exceptional and limited inter-national academic links have become </a:t>
            </a:r>
            <a:r>
              <a:rPr lang="en-GB" altLang="ko-KR" sz="2400" b="1" dirty="0">
                <a:solidFill>
                  <a:schemeClr val="bg2">
                    <a:lumMod val="10000"/>
                  </a:schemeClr>
                </a:solidFill>
              </a:rPr>
              <a:t>systematic, dense, and multiple trans-national</a:t>
            </a:r>
            <a:r>
              <a:rPr lang="en-GB" altLang="ko-KR" sz="2400" dirty="0">
                <a:solidFill>
                  <a:schemeClr val="bg2">
                    <a:lumMod val="10000"/>
                  </a:schemeClr>
                </a:solidFill>
              </a:rPr>
              <a:t>, which is especially visible in Europe. </a:t>
            </a:r>
            <a:r>
              <a:rPr lang="en-GB" altLang="ko-KR" sz="2400" dirty="0" smtClean="0">
                <a:solidFill>
                  <a:schemeClr val="bg2">
                    <a:lumMod val="10000"/>
                  </a:schemeClr>
                </a:solidFill>
              </a:rPr>
              <a:t>								                (Kim, 2009)</a:t>
            </a:r>
            <a:endParaRPr lang="en-GB" sz="2400" dirty="0">
              <a:solidFill>
                <a:schemeClr val="bg2">
                  <a:lumMod val="10000"/>
                </a:schemeClr>
              </a:solidFill>
            </a:endParaRPr>
          </a:p>
          <a:p>
            <a:pPr marL="360363" indent="-360363" algn="r">
              <a:lnSpc>
                <a:spcPct val="110000"/>
              </a:lnSpc>
              <a:spcAft>
                <a:spcPts val="600"/>
              </a:spcAft>
              <a:buFont typeface="StarSymbol" charset="0"/>
              <a:buNone/>
              <a:tabLst>
                <a:tab pos="230188" algn="l"/>
                <a:tab pos="679450" algn="l"/>
                <a:tab pos="1128713" algn="l"/>
                <a:tab pos="1577975" algn="l"/>
                <a:tab pos="2027238" algn="l"/>
                <a:tab pos="2476500" algn="l"/>
                <a:tab pos="2925763" algn="l"/>
                <a:tab pos="3375025" algn="l"/>
                <a:tab pos="3824288" algn="l"/>
                <a:tab pos="4273550" algn="l"/>
                <a:tab pos="4722813" algn="l"/>
                <a:tab pos="5172075" algn="l"/>
                <a:tab pos="5621338" algn="l"/>
                <a:tab pos="6070600" algn="l"/>
                <a:tab pos="6519863" algn="l"/>
                <a:tab pos="6969125" algn="l"/>
                <a:tab pos="7418388" algn="l"/>
                <a:tab pos="7867650" algn="l"/>
                <a:tab pos="8316913" algn="l"/>
                <a:tab pos="8766175" algn="l"/>
              </a:tabLst>
            </a:pPr>
            <a:endParaRPr lang="en-GB" sz="2400" dirty="0">
              <a:solidFill>
                <a:schemeClr val="bg2">
                  <a:lumMod val="10000"/>
                </a:schemeClr>
              </a:solidFill>
            </a:endParaRPr>
          </a:p>
        </p:txBody>
      </p:sp>
    </p:spTree>
    <p:extLst>
      <p:ext uri="{BB962C8B-B14F-4D97-AF65-F5344CB8AC3E}">
        <p14:creationId xmlns:p14="http://schemas.microsoft.com/office/powerpoint/2010/main" val="193778322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5223" name="Picture 7" descr="Andy Hamilton"/>
          <p:cNvPicPr>
            <a:picLocks noChangeAspect="1" noChangeArrowheads="1"/>
          </p:cNvPicPr>
          <p:nvPr/>
        </p:nvPicPr>
        <p:blipFill>
          <a:blip r:embed="rId3" cstate="print"/>
          <a:srcRect/>
          <a:stretch>
            <a:fillRect/>
          </a:stretch>
        </p:blipFill>
        <p:spPr bwMode="auto">
          <a:xfrm>
            <a:off x="1979713" y="1196975"/>
            <a:ext cx="2263676" cy="2808288"/>
          </a:xfrm>
          <a:prstGeom prst="rect">
            <a:avLst/>
          </a:prstGeom>
          <a:noFill/>
        </p:spPr>
      </p:pic>
      <p:pic>
        <p:nvPicPr>
          <p:cNvPr id="265226" name="Picture 10" descr="john hood"/>
          <p:cNvPicPr>
            <a:picLocks noChangeAspect="1" noChangeArrowheads="1"/>
          </p:cNvPicPr>
          <p:nvPr/>
        </p:nvPicPr>
        <p:blipFill>
          <a:blip r:embed="rId4" cstate="print"/>
          <a:srcRect/>
          <a:stretch>
            <a:fillRect/>
          </a:stretch>
        </p:blipFill>
        <p:spPr bwMode="auto">
          <a:xfrm>
            <a:off x="395289" y="1196975"/>
            <a:ext cx="1800448" cy="2808288"/>
          </a:xfrm>
          <a:prstGeom prst="rect">
            <a:avLst/>
          </a:prstGeom>
          <a:noFill/>
        </p:spPr>
      </p:pic>
      <p:pic>
        <p:nvPicPr>
          <p:cNvPr id="265228" name="Picture 12" descr="Professor Alison Richard"/>
          <p:cNvPicPr>
            <a:picLocks noChangeAspect="1" noChangeArrowheads="1"/>
          </p:cNvPicPr>
          <p:nvPr/>
        </p:nvPicPr>
        <p:blipFill>
          <a:blip r:embed="rId5" cstate="print"/>
          <a:srcRect/>
          <a:stretch>
            <a:fillRect/>
          </a:stretch>
        </p:blipFill>
        <p:spPr bwMode="auto">
          <a:xfrm>
            <a:off x="3059832" y="3645024"/>
            <a:ext cx="3667125" cy="2160239"/>
          </a:xfrm>
          <a:prstGeom prst="rect">
            <a:avLst/>
          </a:prstGeom>
          <a:noFill/>
        </p:spPr>
      </p:pic>
      <p:pic>
        <p:nvPicPr>
          <p:cNvPr id="265230" name="Picture 14" descr="Malcolm Grant"/>
          <p:cNvPicPr>
            <a:picLocks noChangeAspect="1" noChangeArrowheads="1"/>
          </p:cNvPicPr>
          <p:nvPr/>
        </p:nvPicPr>
        <p:blipFill>
          <a:blip r:embed="rId6" cstate="print"/>
          <a:srcRect/>
          <a:stretch>
            <a:fillRect/>
          </a:stretch>
        </p:blipFill>
        <p:spPr bwMode="auto">
          <a:xfrm>
            <a:off x="7308304" y="1052736"/>
            <a:ext cx="1584325" cy="2951163"/>
          </a:xfrm>
          <a:prstGeom prst="rect">
            <a:avLst/>
          </a:prstGeom>
          <a:noFill/>
        </p:spPr>
      </p:pic>
      <p:pic>
        <p:nvPicPr>
          <p:cNvPr id="265232" name="Picture 16" descr="Vice Chancellor of the University of London"/>
          <p:cNvPicPr>
            <a:picLocks noChangeAspect="1" noChangeArrowheads="1"/>
          </p:cNvPicPr>
          <p:nvPr/>
        </p:nvPicPr>
        <p:blipFill>
          <a:blip r:embed="rId7" cstate="print"/>
          <a:srcRect/>
          <a:stretch>
            <a:fillRect/>
          </a:stretch>
        </p:blipFill>
        <p:spPr bwMode="auto">
          <a:xfrm>
            <a:off x="3995936" y="1052736"/>
            <a:ext cx="1800225" cy="2664296"/>
          </a:xfrm>
          <a:prstGeom prst="rect">
            <a:avLst/>
          </a:prstGeom>
          <a:noFill/>
        </p:spPr>
      </p:pic>
      <p:pic>
        <p:nvPicPr>
          <p:cNvPr id="265234" name="Picture 18" descr="University of London"/>
          <p:cNvPicPr>
            <a:picLocks noChangeAspect="1" noChangeArrowheads="1"/>
          </p:cNvPicPr>
          <p:nvPr/>
        </p:nvPicPr>
        <p:blipFill>
          <a:blip r:embed="rId8" cstate="print"/>
          <a:srcRect/>
          <a:stretch>
            <a:fillRect/>
          </a:stretch>
        </p:blipFill>
        <p:spPr bwMode="auto">
          <a:xfrm>
            <a:off x="3707904" y="620688"/>
            <a:ext cx="1872208" cy="546100"/>
          </a:xfrm>
          <a:prstGeom prst="rect">
            <a:avLst/>
          </a:prstGeom>
          <a:noFill/>
        </p:spPr>
      </p:pic>
      <p:pic>
        <p:nvPicPr>
          <p:cNvPr id="265240" name="Picture 24" descr="UCL-logo-new.png">
            <a:hlinkClick r:id="rId9"/>
          </p:cNvPr>
          <p:cNvPicPr>
            <a:picLocks noChangeAspect="1" noChangeArrowheads="1"/>
          </p:cNvPicPr>
          <p:nvPr/>
        </p:nvPicPr>
        <p:blipFill>
          <a:blip r:embed="rId10" cstate="print"/>
          <a:srcRect/>
          <a:stretch>
            <a:fillRect/>
          </a:stretch>
        </p:blipFill>
        <p:spPr bwMode="auto">
          <a:xfrm>
            <a:off x="7452320" y="476672"/>
            <a:ext cx="1496418" cy="576064"/>
          </a:xfrm>
          <a:prstGeom prst="rect">
            <a:avLst/>
          </a:prstGeom>
          <a:noFill/>
        </p:spPr>
      </p:pic>
      <p:pic>
        <p:nvPicPr>
          <p:cNvPr id="265242" name="Picture 26" descr="University of Oxford">
            <a:hlinkClick r:id="rId11"/>
          </p:cNvPr>
          <p:cNvPicPr>
            <a:picLocks noChangeAspect="1" noChangeArrowheads="1"/>
          </p:cNvPicPr>
          <p:nvPr/>
        </p:nvPicPr>
        <p:blipFill>
          <a:blip r:embed="rId12" cstate="print"/>
          <a:srcRect/>
          <a:stretch>
            <a:fillRect/>
          </a:stretch>
        </p:blipFill>
        <p:spPr bwMode="auto">
          <a:xfrm>
            <a:off x="900113" y="476250"/>
            <a:ext cx="2390775" cy="742950"/>
          </a:xfrm>
          <a:prstGeom prst="rect">
            <a:avLst/>
          </a:prstGeom>
          <a:noFill/>
        </p:spPr>
      </p:pic>
      <p:pic>
        <p:nvPicPr>
          <p:cNvPr id="265244" name="Picture 28" descr="University of Cambridge"/>
          <p:cNvPicPr>
            <a:picLocks noChangeAspect="1" noChangeArrowheads="1"/>
          </p:cNvPicPr>
          <p:nvPr/>
        </p:nvPicPr>
        <p:blipFill>
          <a:blip r:embed="rId13" cstate="print"/>
          <a:srcRect/>
          <a:stretch>
            <a:fillRect/>
          </a:stretch>
        </p:blipFill>
        <p:spPr bwMode="auto">
          <a:xfrm>
            <a:off x="3923928" y="5805264"/>
            <a:ext cx="1828800" cy="438150"/>
          </a:xfrm>
          <a:prstGeom prst="rect">
            <a:avLst/>
          </a:prstGeom>
          <a:noFill/>
        </p:spPr>
      </p:pic>
      <p:pic>
        <p:nvPicPr>
          <p:cNvPr id="265246" name="Picture 30" descr="Professor Brenda Gourley"/>
          <p:cNvPicPr>
            <a:picLocks noChangeAspect="1" noChangeArrowheads="1"/>
          </p:cNvPicPr>
          <p:nvPr/>
        </p:nvPicPr>
        <p:blipFill>
          <a:blip r:embed="rId14" cstate="print"/>
          <a:srcRect/>
          <a:stretch>
            <a:fillRect/>
          </a:stretch>
        </p:blipFill>
        <p:spPr bwMode="auto">
          <a:xfrm>
            <a:off x="395288" y="3789041"/>
            <a:ext cx="1800225" cy="2016448"/>
          </a:xfrm>
          <a:prstGeom prst="rect">
            <a:avLst/>
          </a:prstGeom>
          <a:noFill/>
        </p:spPr>
      </p:pic>
      <p:pic>
        <p:nvPicPr>
          <p:cNvPr id="265250" name="Picture 34" descr="Martin%20Bean"/>
          <p:cNvPicPr>
            <a:picLocks noChangeAspect="1" noChangeArrowheads="1"/>
          </p:cNvPicPr>
          <p:nvPr/>
        </p:nvPicPr>
        <p:blipFill>
          <a:blip r:embed="rId15" cstate="print"/>
          <a:srcRect/>
          <a:stretch>
            <a:fillRect/>
          </a:stretch>
        </p:blipFill>
        <p:spPr bwMode="auto">
          <a:xfrm>
            <a:off x="2124075" y="3717032"/>
            <a:ext cx="1871861" cy="2088457"/>
          </a:xfrm>
          <a:prstGeom prst="rect">
            <a:avLst/>
          </a:prstGeom>
          <a:noFill/>
        </p:spPr>
      </p:pic>
      <p:pic>
        <p:nvPicPr>
          <p:cNvPr id="265253" name="Picture 37" descr="The Open University">
            <a:hlinkClick r:id="rId16"/>
          </p:cNvPr>
          <p:cNvPicPr>
            <a:picLocks noChangeAspect="1" noChangeArrowheads="1"/>
          </p:cNvPicPr>
          <p:nvPr/>
        </p:nvPicPr>
        <p:blipFill>
          <a:blip r:embed="rId17" cstate="print"/>
          <a:srcRect/>
          <a:stretch>
            <a:fillRect/>
          </a:stretch>
        </p:blipFill>
        <p:spPr bwMode="auto">
          <a:xfrm>
            <a:off x="1547813" y="5516563"/>
            <a:ext cx="1008062" cy="811212"/>
          </a:xfrm>
          <a:prstGeom prst="rect">
            <a:avLst/>
          </a:prstGeom>
          <a:noFill/>
        </p:spPr>
      </p:pic>
      <p:pic>
        <p:nvPicPr>
          <p:cNvPr id="265255" name="Picture 39" descr="Dr Louise Richardson - Principal and Vice Chancellor"/>
          <p:cNvPicPr>
            <a:picLocks noChangeAspect="1" noChangeArrowheads="1"/>
          </p:cNvPicPr>
          <p:nvPr/>
        </p:nvPicPr>
        <p:blipFill>
          <a:blip r:embed="rId18" cstate="print"/>
          <a:srcRect/>
          <a:stretch>
            <a:fillRect/>
          </a:stretch>
        </p:blipFill>
        <p:spPr bwMode="auto">
          <a:xfrm>
            <a:off x="7308304" y="3717032"/>
            <a:ext cx="1570013" cy="2088926"/>
          </a:xfrm>
          <a:prstGeom prst="rect">
            <a:avLst/>
          </a:prstGeom>
          <a:noFill/>
        </p:spPr>
      </p:pic>
      <p:pic>
        <p:nvPicPr>
          <p:cNvPr id="265261" name="Picture 45" descr="University of St Andrews crest">
            <a:hlinkClick r:id="rId19" tooltip="University of St Andrews home"/>
          </p:cNvPr>
          <p:cNvPicPr>
            <a:picLocks noChangeAspect="1" noChangeArrowheads="1"/>
          </p:cNvPicPr>
          <p:nvPr/>
        </p:nvPicPr>
        <p:blipFill>
          <a:blip r:embed="rId20" cstate="print"/>
          <a:srcRect/>
          <a:stretch>
            <a:fillRect/>
          </a:stretch>
        </p:blipFill>
        <p:spPr bwMode="auto">
          <a:xfrm>
            <a:off x="7020272" y="5877272"/>
            <a:ext cx="400050" cy="495300"/>
          </a:xfrm>
          <a:prstGeom prst="rect">
            <a:avLst/>
          </a:prstGeom>
          <a:noFill/>
        </p:spPr>
      </p:pic>
      <p:sp>
        <p:nvSpPr>
          <p:cNvPr id="265262" name="Rectangle 46"/>
          <p:cNvSpPr>
            <a:spLocks noChangeArrowheads="1"/>
          </p:cNvSpPr>
          <p:nvPr/>
        </p:nvSpPr>
        <p:spPr bwMode="auto">
          <a:xfrm>
            <a:off x="7560246" y="5805264"/>
            <a:ext cx="1583754" cy="646331"/>
          </a:xfrm>
          <a:prstGeom prst="rect">
            <a:avLst/>
          </a:prstGeom>
          <a:noFill/>
          <a:ln w="9525">
            <a:noFill/>
            <a:miter lim="800000"/>
            <a:headEnd/>
            <a:tailEnd/>
          </a:ln>
          <a:effectLst/>
        </p:spPr>
        <p:txBody>
          <a:bodyPr wrap="square" anchor="ctr">
            <a:spAutoFit/>
          </a:bodyPr>
          <a:lstStyle/>
          <a:p>
            <a:pPr fontAlgn="base">
              <a:spcBef>
                <a:spcPct val="0"/>
              </a:spcBef>
              <a:spcAft>
                <a:spcPct val="0"/>
              </a:spcAft>
            </a:pPr>
            <a:r>
              <a:rPr lang="en-GB" b="1" dirty="0">
                <a:solidFill>
                  <a:srgbClr val="000000"/>
                </a:solidFill>
                <a:latin typeface="Times New Roman" pitchFamily="18" charset="0"/>
              </a:rPr>
              <a:t>University of </a:t>
            </a:r>
          </a:p>
          <a:p>
            <a:pPr fontAlgn="base">
              <a:spcBef>
                <a:spcPct val="0"/>
              </a:spcBef>
              <a:spcAft>
                <a:spcPct val="0"/>
              </a:spcAft>
            </a:pPr>
            <a:r>
              <a:rPr lang="en-GB" b="1" dirty="0">
                <a:solidFill>
                  <a:srgbClr val="000000"/>
                </a:solidFill>
                <a:latin typeface="Times New Roman" pitchFamily="18" charset="0"/>
              </a:rPr>
              <a:t>St Andrews</a:t>
            </a:r>
            <a:r>
              <a:rPr lang="en-GB" dirty="0">
                <a:solidFill>
                  <a:srgbClr val="000000"/>
                </a:solidFill>
                <a:latin typeface="Arial" charset="0"/>
              </a:rPr>
              <a:t> </a:t>
            </a:r>
          </a:p>
        </p:txBody>
      </p:sp>
      <p:pic>
        <p:nvPicPr>
          <p:cNvPr id="265264" name="Picture 48" descr="Professor Alan Gilbert, President and Vice Chancellor"/>
          <p:cNvPicPr>
            <a:picLocks noChangeAspect="1" noChangeArrowheads="1"/>
          </p:cNvPicPr>
          <p:nvPr/>
        </p:nvPicPr>
        <p:blipFill>
          <a:blip r:embed="rId21" cstate="print"/>
          <a:srcRect/>
          <a:stretch>
            <a:fillRect/>
          </a:stretch>
        </p:blipFill>
        <p:spPr bwMode="auto">
          <a:xfrm>
            <a:off x="5724128" y="4077072"/>
            <a:ext cx="1656184" cy="1728192"/>
          </a:xfrm>
          <a:prstGeom prst="rect">
            <a:avLst/>
          </a:prstGeom>
          <a:noFill/>
        </p:spPr>
      </p:pic>
      <p:pic>
        <p:nvPicPr>
          <p:cNvPr id="265266" name="Picture 50" descr="The University of Manchester, established in 1824.">
            <a:hlinkClick r:id="rId22"/>
          </p:cNvPr>
          <p:cNvPicPr>
            <a:picLocks noChangeAspect="1" noChangeArrowheads="1"/>
          </p:cNvPicPr>
          <p:nvPr/>
        </p:nvPicPr>
        <p:blipFill>
          <a:blip r:embed="rId23" cstate="print"/>
          <a:srcRect/>
          <a:stretch>
            <a:fillRect/>
          </a:stretch>
        </p:blipFill>
        <p:spPr bwMode="auto">
          <a:xfrm>
            <a:off x="5724128" y="3573016"/>
            <a:ext cx="1656333" cy="503238"/>
          </a:xfrm>
          <a:prstGeom prst="rect">
            <a:avLst/>
          </a:prstGeom>
          <a:noFill/>
        </p:spPr>
      </p:pic>
      <p:pic>
        <p:nvPicPr>
          <p:cNvPr id="26626" name="Picture 2" descr="Craig Calhoun"/>
          <p:cNvPicPr>
            <a:picLocks noChangeAspect="1" noChangeArrowheads="1"/>
          </p:cNvPicPr>
          <p:nvPr/>
        </p:nvPicPr>
        <p:blipFill>
          <a:blip r:embed="rId24" cstate="print"/>
          <a:srcRect/>
          <a:stretch>
            <a:fillRect/>
          </a:stretch>
        </p:blipFill>
        <p:spPr bwMode="auto">
          <a:xfrm>
            <a:off x="5796136" y="1196752"/>
            <a:ext cx="1584176" cy="2376264"/>
          </a:xfrm>
          <a:prstGeom prst="rect">
            <a:avLst/>
          </a:prstGeom>
          <a:noFill/>
        </p:spPr>
      </p:pic>
      <p:pic>
        <p:nvPicPr>
          <p:cNvPr id="26628" name="Picture 4" descr="http://www2.lse.ac.uk/v4global/images/lselogo-overlay.gif"/>
          <p:cNvPicPr>
            <a:picLocks noChangeAspect="1" noChangeArrowheads="1"/>
          </p:cNvPicPr>
          <p:nvPr/>
        </p:nvPicPr>
        <p:blipFill>
          <a:blip r:embed="rId25" cstate="print"/>
          <a:srcRect/>
          <a:stretch>
            <a:fillRect/>
          </a:stretch>
        </p:blipFill>
        <p:spPr bwMode="auto">
          <a:xfrm>
            <a:off x="155575" y="-334963"/>
            <a:ext cx="704850" cy="704851"/>
          </a:xfrm>
          <a:prstGeom prst="rect">
            <a:avLst/>
          </a:prstGeom>
          <a:noFill/>
        </p:spPr>
      </p:pic>
      <p:pic>
        <p:nvPicPr>
          <p:cNvPr id="26630" name="Picture 6" descr="http://www2.lse.ac.uk/v4global/images/lselogo-overlay.gif"/>
          <p:cNvPicPr>
            <a:picLocks noChangeAspect="1" noChangeArrowheads="1"/>
          </p:cNvPicPr>
          <p:nvPr/>
        </p:nvPicPr>
        <p:blipFill>
          <a:blip r:embed="rId25" cstate="print"/>
          <a:srcRect/>
          <a:stretch>
            <a:fillRect/>
          </a:stretch>
        </p:blipFill>
        <p:spPr bwMode="auto">
          <a:xfrm>
            <a:off x="155575" y="-334963"/>
            <a:ext cx="704850" cy="704851"/>
          </a:xfrm>
          <a:prstGeom prst="rect">
            <a:avLst/>
          </a:prstGeom>
          <a:noFill/>
        </p:spPr>
      </p:pic>
      <p:pic>
        <p:nvPicPr>
          <p:cNvPr id="26632" name="Picture 8" descr="http://www2.lse.ac.uk/v4global/images/lselogo-overlay.gif"/>
          <p:cNvPicPr>
            <a:picLocks noChangeAspect="1" noChangeArrowheads="1"/>
          </p:cNvPicPr>
          <p:nvPr/>
        </p:nvPicPr>
        <p:blipFill>
          <a:blip r:embed="rId25" cstate="print"/>
          <a:srcRect/>
          <a:stretch>
            <a:fillRect/>
          </a:stretch>
        </p:blipFill>
        <p:spPr bwMode="auto">
          <a:xfrm>
            <a:off x="155575" y="-334963"/>
            <a:ext cx="704850" cy="704851"/>
          </a:xfrm>
          <a:prstGeom prst="rect">
            <a:avLst/>
          </a:prstGeom>
          <a:noFill/>
        </p:spPr>
      </p:pic>
      <p:pic>
        <p:nvPicPr>
          <p:cNvPr id="26634" name="Picture 10" descr="http://hwstone.files.wordpress.com/2011/04/lse_logo_long.jpg"/>
          <p:cNvPicPr>
            <a:picLocks noChangeAspect="1" noChangeArrowheads="1"/>
          </p:cNvPicPr>
          <p:nvPr/>
        </p:nvPicPr>
        <p:blipFill>
          <a:blip r:embed="rId26" cstate="print"/>
          <a:srcRect/>
          <a:stretch>
            <a:fillRect/>
          </a:stretch>
        </p:blipFill>
        <p:spPr bwMode="auto">
          <a:xfrm>
            <a:off x="5652120" y="476672"/>
            <a:ext cx="1728192" cy="792088"/>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74638"/>
            <a:ext cx="8208912" cy="778098"/>
          </a:xfrm>
        </p:spPr>
        <p:txBody>
          <a:bodyPr>
            <a:normAutofit fontScale="90000"/>
          </a:bodyPr>
          <a:lstStyle/>
          <a:p>
            <a:r>
              <a:rPr lang="en-GB" sz="2800" b="1" dirty="0" smtClean="0">
                <a:latin typeface="Arial" pitchFamily="34" charset="0"/>
                <a:cs typeface="Arial" pitchFamily="34" charset="0"/>
              </a:rPr>
              <a:t>Academic migrants in the contemporary neoliberal market-framed university</a:t>
            </a:r>
            <a:endParaRPr lang="en-GB" sz="2800" b="1" dirty="0">
              <a:latin typeface="Arial" pitchFamily="34" charset="0"/>
              <a:cs typeface="Arial" pitchFamily="34" charset="0"/>
            </a:endParaRPr>
          </a:p>
        </p:txBody>
      </p:sp>
      <p:sp>
        <p:nvSpPr>
          <p:cNvPr id="3" name="Content Placeholder 2"/>
          <p:cNvSpPr>
            <a:spLocks noGrp="1"/>
          </p:cNvSpPr>
          <p:nvPr>
            <p:ph idx="1"/>
          </p:nvPr>
        </p:nvSpPr>
        <p:spPr>
          <a:xfrm>
            <a:off x="251520" y="1340768"/>
            <a:ext cx="8568952" cy="5328592"/>
          </a:xfrm>
        </p:spPr>
        <p:txBody>
          <a:bodyPr>
            <a:normAutofit lnSpcReduction="10000"/>
          </a:bodyPr>
          <a:lstStyle/>
          <a:p>
            <a:pPr marL="171450" indent="0">
              <a:lnSpc>
                <a:spcPct val="110000"/>
              </a:lnSpc>
              <a:spcBef>
                <a:spcPts val="0"/>
              </a:spcBef>
              <a:buNone/>
            </a:pPr>
            <a:r>
              <a:rPr lang="en-GB" sz="2300" dirty="0" smtClean="0">
                <a:solidFill>
                  <a:schemeClr val="bg2">
                    <a:lumMod val="10000"/>
                  </a:schemeClr>
                </a:solidFill>
              </a:rPr>
              <a:t>Such pressures to become a ‘self-managing academic’ who adheres to business thinking… are difficult enough for locals who have been slowly coerced into the corporatist </a:t>
            </a:r>
            <a:r>
              <a:rPr lang="en-GB" sz="2300" dirty="0" err="1" smtClean="0">
                <a:solidFill>
                  <a:schemeClr val="bg2">
                    <a:lumMod val="10000"/>
                  </a:schemeClr>
                </a:solidFill>
              </a:rPr>
              <a:t>performativity</a:t>
            </a:r>
            <a:r>
              <a:rPr lang="en-GB" sz="2300" dirty="0" smtClean="0">
                <a:solidFill>
                  <a:schemeClr val="bg2">
                    <a:lumMod val="10000"/>
                  </a:schemeClr>
                </a:solidFill>
              </a:rPr>
              <a:t> regime….  </a:t>
            </a:r>
          </a:p>
          <a:p>
            <a:pPr marL="171450" indent="0">
              <a:lnSpc>
                <a:spcPct val="110000"/>
              </a:lnSpc>
              <a:spcBef>
                <a:spcPts val="0"/>
              </a:spcBef>
              <a:buNone/>
            </a:pPr>
            <a:r>
              <a:rPr lang="en-GB" sz="2300" dirty="0" smtClean="0">
                <a:solidFill>
                  <a:schemeClr val="bg2">
                    <a:lumMod val="10000"/>
                  </a:schemeClr>
                </a:solidFill>
              </a:rPr>
              <a:t>   </a:t>
            </a:r>
          </a:p>
          <a:p>
            <a:pPr marL="171450" indent="0">
              <a:lnSpc>
                <a:spcPct val="110000"/>
              </a:lnSpc>
              <a:spcBef>
                <a:spcPts val="0"/>
              </a:spcBef>
              <a:buNone/>
            </a:pPr>
            <a:r>
              <a:rPr lang="en-GB" sz="2300" dirty="0" smtClean="0">
                <a:solidFill>
                  <a:schemeClr val="bg2">
                    <a:lumMod val="10000"/>
                  </a:schemeClr>
                </a:solidFill>
              </a:rPr>
              <a:t>As an academic migrant, this often creates another layer of culture shock, experienced as a deep intrusion into my academic identity. Moreover, it is an imposition of another learning process: a third birth, </a:t>
            </a:r>
            <a:r>
              <a:rPr lang="en-GB" sz="2300" b="1" dirty="0" smtClean="0">
                <a:solidFill>
                  <a:schemeClr val="bg2">
                    <a:lumMod val="10000"/>
                  </a:schemeClr>
                </a:solidFill>
              </a:rPr>
              <a:t>a re-making of the academic self into a participant in an entrepreneurial system of producing and selling knowledge</a:t>
            </a:r>
            <a:r>
              <a:rPr lang="en-GB" sz="2300" dirty="0" smtClean="0">
                <a:solidFill>
                  <a:schemeClr val="bg2">
                    <a:lumMod val="10000"/>
                  </a:schemeClr>
                </a:solidFill>
              </a:rPr>
              <a:t>. </a:t>
            </a:r>
            <a:r>
              <a:rPr lang="en-GB" sz="2300" b="1" dirty="0" smtClean="0">
                <a:solidFill>
                  <a:schemeClr val="bg2">
                    <a:lumMod val="10000"/>
                  </a:schemeClr>
                </a:solidFill>
              </a:rPr>
              <a:t>Resisting this often means a slow or sudden professional death</a:t>
            </a:r>
            <a:r>
              <a:rPr lang="en-GB" sz="2300" dirty="0" smtClean="0">
                <a:solidFill>
                  <a:schemeClr val="bg2">
                    <a:lumMod val="10000"/>
                  </a:schemeClr>
                </a:solidFill>
              </a:rPr>
              <a:t>… </a:t>
            </a:r>
          </a:p>
          <a:p>
            <a:pPr marL="0" indent="0" algn="r">
              <a:buNone/>
            </a:pPr>
            <a:endParaRPr lang="en-GB" sz="1900" dirty="0" smtClean="0">
              <a:solidFill>
                <a:schemeClr val="bg2">
                  <a:lumMod val="10000"/>
                </a:schemeClr>
              </a:solidFill>
            </a:endParaRPr>
          </a:p>
          <a:p>
            <a:pPr marL="0" indent="0" algn="r">
              <a:buNone/>
            </a:pPr>
            <a:r>
              <a:rPr lang="en-GB" sz="1900" dirty="0" smtClean="0">
                <a:solidFill>
                  <a:schemeClr val="bg2">
                    <a:lumMod val="10000"/>
                  </a:schemeClr>
                </a:solidFill>
              </a:rPr>
              <a:t>(</a:t>
            </a:r>
            <a:r>
              <a:rPr lang="en-GB" sz="1900" dirty="0" err="1" smtClean="0">
                <a:solidFill>
                  <a:schemeClr val="bg2">
                    <a:lumMod val="10000"/>
                  </a:schemeClr>
                </a:solidFill>
              </a:rPr>
              <a:t>Bönisch-Brednich</a:t>
            </a:r>
            <a:r>
              <a:rPr lang="en-GB" sz="1900" dirty="0" smtClean="0">
                <a:solidFill>
                  <a:schemeClr val="bg2">
                    <a:lumMod val="10000"/>
                  </a:schemeClr>
                </a:solidFill>
              </a:rPr>
              <a:t>, German Professor of Anthropology in NZ, 2011).</a:t>
            </a:r>
          </a:p>
          <a:p>
            <a:endParaRPr lang="en-GB" dirty="0" smtClean="0">
              <a:solidFill>
                <a:schemeClr val="bg2">
                  <a:lumMod val="10000"/>
                </a:schemeClr>
              </a:solidFill>
            </a:endParaRPr>
          </a:p>
          <a:p>
            <a:endParaRPr lang="en-GB" dirty="0" smtClean="0">
              <a:solidFill>
                <a:schemeClr val="bg2">
                  <a:lumMod val="10000"/>
                </a:schemeClr>
              </a:solidFill>
            </a:endParaRPr>
          </a:p>
          <a:p>
            <a:endParaRPr lang="en-GB" dirty="0">
              <a:solidFill>
                <a:schemeClr val="bg2">
                  <a:lumMod val="10000"/>
                </a:schemeClr>
              </a:solidFill>
            </a:endParaRPr>
          </a:p>
        </p:txBody>
      </p:sp>
    </p:spTree>
    <p:extLst>
      <p:ext uri="{BB962C8B-B14F-4D97-AF65-F5344CB8AC3E}">
        <p14:creationId xmlns:p14="http://schemas.microsoft.com/office/powerpoint/2010/main" val="16555052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260648"/>
            <a:ext cx="8424936" cy="6336704"/>
          </a:xfrm>
        </p:spPr>
        <p:txBody>
          <a:bodyPr/>
          <a:lstStyle/>
          <a:p>
            <a:pPr marL="0" indent="0">
              <a:lnSpc>
                <a:spcPct val="110000"/>
              </a:lnSpc>
              <a:spcBef>
                <a:spcPts val="0"/>
              </a:spcBef>
              <a:buNone/>
            </a:pPr>
            <a:r>
              <a:rPr lang="en-GB" sz="2400" dirty="0" smtClean="0">
                <a:solidFill>
                  <a:srgbClr val="000099"/>
                </a:solidFill>
              </a:rPr>
              <a:t>When do you feel foreign (i.e. as a non-UK national/European) in your academic and non-academic communities in the UK?</a:t>
            </a:r>
            <a:r>
              <a:rPr lang="en-GB" sz="2400" dirty="0" smtClean="0"/>
              <a:t/>
            </a:r>
            <a:br>
              <a:rPr lang="en-GB" sz="2400" dirty="0" smtClean="0"/>
            </a:br>
            <a:r>
              <a:rPr lang="en-GB" sz="2400" dirty="0" smtClean="0"/>
              <a:t/>
            </a:r>
            <a:br>
              <a:rPr lang="en-GB" sz="2400" dirty="0" smtClean="0"/>
            </a:br>
            <a:r>
              <a:rPr lang="en-GB" sz="2400" dirty="0" smtClean="0"/>
              <a:t>“The only situation when I could possible get a feel of foreignness is when I am in a management meeting, surrounded by people who take things all too seriously, without a sense of distance, sober reflection, or critical examination of the system and its dogmas. But this lack of critical distance could be found amongst people from different cultures, it is not a national trait; it is a specific mentality that seems to be proliferating in the new academic culture.”</a:t>
            </a:r>
          </a:p>
          <a:p>
            <a:pPr marL="0" indent="0">
              <a:lnSpc>
                <a:spcPct val="110000"/>
              </a:lnSpc>
              <a:spcBef>
                <a:spcPts val="0"/>
              </a:spcBef>
              <a:buNone/>
            </a:pPr>
            <a:endParaRPr lang="en-US" sz="1800" dirty="0" smtClean="0"/>
          </a:p>
          <a:p>
            <a:pPr marL="0" indent="0">
              <a:lnSpc>
                <a:spcPct val="110000"/>
              </a:lnSpc>
              <a:spcBef>
                <a:spcPts val="0"/>
              </a:spcBef>
              <a:buNone/>
            </a:pPr>
            <a:r>
              <a:rPr lang="en-US" sz="1800" dirty="0" smtClean="0"/>
              <a:t>(Excerpted from the interview with Professor </a:t>
            </a:r>
            <a:r>
              <a:rPr lang="en-US" sz="1800" dirty="0" err="1" smtClean="0"/>
              <a:t>Galin</a:t>
            </a:r>
            <a:r>
              <a:rPr lang="en-US" sz="1800" dirty="0" smtClean="0"/>
              <a:t> </a:t>
            </a:r>
            <a:r>
              <a:rPr lang="en-US" sz="1800" dirty="0" err="1" smtClean="0"/>
              <a:t>Tihanov</a:t>
            </a:r>
            <a:r>
              <a:rPr lang="en-US" sz="1800" dirty="0" smtClean="0"/>
              <a:t> -</a:t>
            </a:r>
            <a:r>
              <a:rPr lang="en-GB" sz="1800" dirty="0" smtClean="0"/>
              <a:t>George Steiner Chair o</a:t>
            </a:r>
            <a:r>
              <a:rPr lang="en-US" sz="1800" dirty="0" smtClean="0"/>
              <a:t>f Comparative Literature, Queen Mary, University of London, Dec. 2011)</a:t>
            </a:r>
            <a:endParaRPr lang="en-GB" sz="1800" dirty="0" smtClean="0"/>
          </a:p>
          <a:p>
            <a:pPr marL="0" indent="0">
              <a:lnSpc>
                <a:spcPct val="110000"/>
              </a:lnSpc>
              <a:spcBef>
                <a:spcPts val="0"/>
              </a:spcBef>
              <a:buNone/>
            </a:pPr>
            <a:r>
              <a:rPr lang="en-GB" dirty="0" smtClean="0"/>
              <a:t/>
            </a:r>
            <a:br>
              <a:rPr lang="en-GB" dirty="0" smtClean="0"/>
            </a:br>
            <a:endParaRPr lang="en-GB" dirty="0" smtClean="0"/>
          </a:p>
          <a:p>
            <a:pPr marL="0" indent="0">
              <a:lnSpc>
                <a:spcPct val="110000"/>
              </a:lnSpc>
              <a:spcBef>
                <a:spcPts val="0"/>
              </a:spcBef>
              <a:buNone/>
            </a:pPr>
            <a:endParaRPr lang="en-GB"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2"/>
          <p:cNvSpPr>
            <a:spLocks noGrp="1" noChangeArrowheads="1"/>
          </p:cNvSpPr>
          <p:nvPr>
            <p:ph type="body" idx="1"/>
          </p:nvPr>
        </p:nvSpPr>
        <p:spPr>
          <a:xfrm>
            <a:off x="468313" y="-171450"/>
            <a:ext cx="8362950" cy="7345363"/>
          </a:xfrm>
        </p:spPr>
        <p:txBody>
          <a:bodyPr/>
          <a:lstStyle/>
          <a:p>
            <a:pPr>
              <a:lnSpc>
                <a:spcPct val="90000"/>
              </a:lnSpc>
              <a:buFontTx/>
              <a:buNone/>
            </a:pPr>
            <a:r>
              <a:rPr lang="en-US" sz="2800" dirty="0"/>
              <a:t>   </a:t>
            </a:r>
          </a:p>
          <a:p>
            <a:pPr>
              <a:lnSpc>
                <a:spcPct val="105000"/>
              </a:lnSpc>
              <a:buFontTx/>
              <a:buNone/>
            </a:pPr>
            <a:r>
              <a:rPr lang="en-GB" dirty="0"/>
              <a:t>   “</a:t>
            </a:r>
            <a:r>
              <a:rPr lang="en-GB" sz="2800" dirty="0"/>
              <a:t>Having been prepared by the colonial education, I knew England from the inside. But I’m not and never will be ‘English’. I know both places intimately, but I am not wholly of either place. And </a:t>
            </a:r>
            <a:r>
              <a:rPr lang="en-GB" sz="2800" b="1" dirty="0"/>
              <a:t>that’s exactly the </a:t>
            </a:r>
            <a:r>
              <a:rPr lang="en-GB" sz="2800" b="1" dirty="0" err="1"/>
              <a:t>diasporic</a:t>
            </a:r>
            <a:r>
              <a:rPr lang="en-GB" sz="2800" b="1" dirty="0"/>
              <a:t> experience, far away enough to experience the sense of exile and loss, close enough to understand the enigma of an always-postponed ‘arrival’.”</a:t>
            </a:r>
            <a:r>
              <a:rPr lang="en-GB" sz="2800" dirty="0"/>
              <a:t> </a:t>
            </a:r>
          </a:p>
          <a:p>
            <a:pPr>
              <a:lnSpc>
                <a:spcPct val="105000"/>
              </a:lnSpc>
              <a:buFontTx/>
              <a:buNone/>
            </a:pPr>
            <a:endParaRPr lang="en-GB" sz="2400" dirty="0"/>
          </a:p>
          <a:p>
            <a:pPr>
              <a:lnSpc>
                <a:spcPct val="90000"/>
              </a:lnSpc>
              <a:buFontTx/>
              <a:buNone/>
            </a:pPr>
            <a:r>
              <a:rPr lang="en-GB" sz="2400" dirty="0"/>
              <a:t>                                      </a:t>
            </a:r>
            <a:r>
              <a:rPr lang="en-GB" sz="2400" dirty="0" smtClean="0"/>
              <a:t>(Hall,1996</a:t>
            </a:r>
            <a:r>
              <a:rPr lang="en-GB" sz="2400" dirty="0"/>
              <a:t>: 492</a:t>
            </a:r>
            <a:r>
              <a:rPr lang="en-GB" sz="2400" dirty="0" smtClean="0"/>
              <a:t>)</a:t>
            </a:r>
          </a:p>
          <a:p>
            <a:pPr>
              <a:lnSpc>
                <a:spcPct val="90000"/>
              </a:lnSpc>
              <a:buFontTx/>
              <a:buNone/>
            </a:pPr>
            <a:endParaRPr lang="en-GB" sz="2400" dirty="0"/>
          </a:p>
          <a:p>
            <a:pPr>
              <a:lnSpc>
                <a:spcPct val="90000"/>
              </a:lnSpc>
              <a:buNone/>
            </a:pPr>
            <a:r>
              <a:rPr lang="en-GB" sz="2400" dirty="0"/>
              <a:t>    </a:t>
            </a:r>
            <a:r>
              <a:rPr lang="en-GB" sz="2400" dirty="0" smtClean="0"/>
              <a:t>Stuart Hall - godfather of multiculturalism</a:t>
            </a:r>
          </a:p>
          <a:p>
            <a:pPr>
              <a:lnSpc>
                <a:spcPct val="90000"/>
              </a:lnSpc>
              <a:buNone/>
            </a:pPr>
            <a:r>
              <a:rPr lang="en-GB" sz="2400" dirty="0" smtClean="0"/>
              <a:t>    and one of the UK's leading cultural </a:t>
            </a:r>
          </a:p>
          <a:p>
            <a:pPr>
              <a:lnSpc>
                <a:spcPct val="90000"/>
              </a:lnSpc>
              <a:buNone/>
            </a:pPr>
            <a:r>
              <a:rPr lang="en-GB" sz="2400" dirty="0" smtClean="0"/>
              <a:t>    theorists </a:t>
            </a:r>
          </a:p>
          <a:p>
            <a:pPr>
              <a:lnSpc>
                <a:spcPct val="90000"/>
              </a:lnSpc>
              <a:buFontTx/>
              <a:buNone/>
            </a:pPr>
            <a:endParaRPr lang="en-GB" sz="2400" dirty="0"/>
          </a:p>
        </p:txBody>
      </p:sp>
      <p:pic>
        <p:nvPicPr>
          <p:cNvPr id="286725" name="Picture 5" descr="stuart-hall"/>
          <p:cNvPicPr>
            <a:picLocks noChangeAspect="1" noChangeArrowheads="1"/>
          </p:cNvPicPr>
          <p:nvPr/>
        </p:nvPicPr>
        <p:blipFill>
          <a:blip r:embed="rId3" cstate="print"/>
          <a:srcRect/>
          <a:stretch>
            <a:fillRect/>
          </a:stretch>
        </p:blipFill>
        <p:spPr bwMode="auto">
          <a:xfrm>
            <a:off x="6876256" y="4149080"/>
            <a:ext cx="1690687" cy="2376487"/>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274638"/>
            <a:ext cx="8229600" cy="994122"/>
          </a:xfrm>
        </p:spPr>
        <p:txBody>
          <a:bodyPr/>
          <a:lstStyle/>
          <a:p>
            <a:r>
              <a:rPr lang="en-US" sz="3200" dirty="0" smtClean="0"/>
              <a:t>Transnational Academic Mobility</a:t>
            </a:r>
            <a:r>
              <a:rPr lang="en-US" b="1" i="1" dirty="0" smtClean="0">
                <a:solidFill>
                  <a:schemeClr val="tx1"/>
                </a:solidFill>
              </a:rPr>
              <a:t/>
            </a:r>
            <a:br>
              <a:rPr lang="en-US" b="1" i="1" dirty="0" smtClean="0">
                <a:solidFill>
                  <a:schemeClr val="tx1"/>
                </a:solidFill>
              </a:rPr>
            </a:br>
            <a:r>
              <a:rPr lang="en-US" b="1" dirty="0" smtClean="0">
                <a:solidFill>
                  <a:srgbClr val="0000FF"/>
                </a:solidFill>
              </a:rPr>
              <a:t>Breaking Boundaries (iii)</a:t>
            </a:r>
          </a:p>
        </p:txBody>
      </p:sp>
      <p:sp>
        <p:nvSpPr>
          <p:cNvPr id="15363" name="Content Placeholder 2"/>
          <p:cNvSpPr>
            <a:spLocks noGrp="1"/>
          </p:cNvSpPr>
          <p:nvPr>
            <p:ph idx="1"/>
          </p:nvPr>
        </p:nvSpPr>
        <p:spPr>
          <a:xfrm>
            <a:off x="467544" y="1052736"/>
            <a:ext cx="8424862" cy="5184428"/>
          </a:xfrm>
        </p:spPr>
        <p:txBody>
          <a:bodyPr/>
          <a:lstStyle/>
          <a:p>
            <a:pPr eaLnBrk="1" hangingPunct="1">
              <a:buFontTx/>
              <a:buNone/>
            </a:pPr>
            <a:r>
              <a:rPr lang="en-US" dirty="0" smtClean="0">
                <a:sym typeface="Wingdings" pitchFamily="2" charset="2"/>
              </a:rPr>
              <a:t>  </a:t>
            </a:r>
            <a:endParaRPr lang="en-GB" sz="2800" i="1" dirty="0" smtClean="0"/>
          </a:p>
          <a:p>
            <a:pPr>
              <a:buFontTx/>
              <a:buNone/>
            </a:pPr>
            <a:r>
              <a:rPr lang="fr-FR" sz="3800" b="1" dirty="0" smtClean="0"/>
              <a:t>Policy     	              </a:t>
            </a:r>
            <a:r>
              <a:rPr lang="fr-FR" sz="3800" b="1" dirty="0" err="1" smtClean="0"/>
              <a:t>Implementation</a:t>
            </a:r>
            <a:endParaRPr lang="fr-FR" sz="3800" b="1" dirty="0" smtClean="0"/>
          </a:p>
          <a:p>
            <a:pPr>
              <a:buFontTx/>
              <a:buNone/>
            </a:pPr>
            <a:r>
              <a:rPr lang="fr-FR" sz="3800" b="1" dirty="0" smtClean="0"/>
              <a:t>______________________________</a:t>
            </a:r>
          </a:p>
          <a:p>
            <a:pPr>
              <a:buFontTx/>
              <a:buNone/>
            </a:pPr>
            <a:r>
              <a:rPr lang="fr-FR" sz="3800" b="1" dirty="0" smtClean="0"/>
              <a:t>Official Internationalisation </a:t>
            </a:r>
          </a:p>
          <a:p>
            <a:pPr>
              <a:buFontTx/>
              <a:buNone/>
            </a:pPr>
            <a:r>
              <a:rPr lang="en-US" dirty="0" smtClean="0"/>
              <a:t>			</a:t>
            </a:r>
          </a:p>
          <a:p>
            <a:pPr>
              <a:buFontTx/>
              <a:buNone/>
            </a:pPr>
            <a:r>
              <a:rPr lang="en-US" sz="3600" b="1" dirty="0" smtClean="0"/>
              <a:t>				   </a:t>
            </a:r>
          </a:p>
          <a:p>
            <a:pPr>
              <a:buFontTx/>
              <a:buNone/>
            </a:pPr>
            <a:r>
              <a:rPr lang="en-US" sz="3600" b="1" dirty="0" smtClean="0"/>
              <a:t>                          Cultural </a:t>
            </a:r>
            <a:r>
              <a:rPr lang="en-US" sz="3600" b="1" i="1" dirty="0" smtClean="0">
                <a:solidFill>
                  <a:srgbClr val="FF0000"/>
                </a:solidFill>
              </a:rPr>
              <a:t>Non-inclusion</a:t>
            </a:r>
          </a:p>
          <a:p>
            <a:pPr>
              <a:spcBef>
                <a:spcPts val="0"/>
              </a:spcBef>
              <a:buFontTx/>
              <a:buNone/>
            </a:pPr>
            <a:r>
              <a:rPr lang="en-US" sz="2800" b="1" i="1" dirty="0" smtClean="0">
                <a:solidFill>
                  <a:schemeClr val="accent6">
                    <a:lumMod val="75000"/>
                  </a:schemeClr>
                </a:solidFill>
              </a:rPr>
              <a:t>    Assuming the position of an Inside outsider / </a:t>
            </a:r>
          </a:p>
          <a:p>
            <a:pPr>
              <a:spcBef>
                <a:spcPts val="0"/>
              </a:spcBef>
              <a:buFontTx/>
              <a:buNone/>
            </a:pPr>
            <a:r>
              <a:rPr lang="en-US" sz="2800" b="1" i="1" dirty="0" smtClean="0">
                <a:solidFill>
                  <a:schemeClr val="accent6">
                    <a:lumMod val="75000"/>
                  </a:schemeClr>
                </a:solidFill>
              </a:rPr>
              <a:t>                                                     Outsider within</a:t>
            </a:r>
          </a:p>
          <a:p>
            <a:pPr>
              <a:buFontTx/>
              <a:buNone/>
            </a:pPr>
            <a:endParaRPr lang="en-US" sz="3600" b="1" i="1" dirty="0" smtClean="0">
              <a:solidFill>
                <a:srgbClr val="FF0000"/>
              </a:solidFill>
            </a:endParaRPr>
          </a:p>
          <a:p>
            <a:pPr>
              <a:buFontTx/>
              <a:buNone/>
            </a:pPr>
            <a:r>
              <a:rPr lang="en-US" b="1" i="1" dirty="0" smtClean="0">
                <a:solidFill>
                  <a:srgbClr val="FF0000"/>
                </a:solidFill>
              </a:rPr>
              <a:t>					 	                        </a:t>
            </a:r>
            <a:r>
              <a:rPr lang="en-US" b="1" dirty="0" smtClean="0"/>
              <a:t>       </a:t>
            </a:r>
          </a:p>
        </p:txBody>
      </p:sp>
      <p:cxnSp>
        <p:nvCxnSpPr>
          <p:cNvPr id="10" name="Straight Arrow Connector 9"/>
          <p:cNvCxnSpPr/>
          <p:nvPr/>
        </p:nvCxnSpPr>
        <p:spPr>
          <a:xfrm>
            <a:off x="1331640" y="3501008"/>
            <a:ext cx="0" cy="172819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2483768" y="2636912"/>
            <a:ext cx="1944216"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9" name="Up-Down Arrow 18"/>
          <p:cNvSpPr/>
          <p:nvPr/>
        </p:nvSpPr>
        <p:spPr>
          <a:xfrm>
            <a:off x="7740352" y="3140968"/>
            <a:ext cx="484632" cy="1720208"/>
          </a:xfrm>
          <a:prstGeom prst="up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260648"/>
            <a:ext cx="8568952" cy="5865515"/>
          </a:xfrm>
        </p:spPr>
        <p:txBody>
          <a:bodyPr>
            <a:noAutofit/>
          </a:bodyPr>
          <a:lstStyle/>
          <a:p>
            <a:pPr>
              <a:buNone/>
            </a:pPr>
            <a:r>
              <a:rPr lang="en-GB" sz="1800" dirty="0" smtClean="0">
                <a:solidFill>
                  <a:srgbClr val="0000FF"/>
                </a:solidFill>
              </a:rPr>
              <a:t>Q: How significant are your nationality/ culture and identity to your academic work and new knowledge creation?</a:t>
            </a:r>
          </a:p>
          <a:p>
            <a:pPr marL="0" indent="0">
              <a:buNone/>
            </a:pPr>
            <a:r>
              <a:rPr lang="en-GB" sz="2000" dirty="0" smtClean="0"/>
              <a:t>“</a:t>
            </a:r>
            <a:r>
              <a:rPr lang="en-GB" sz="2000" b="1" dirty="0" smtClean="0"/>
              <a:t>Very significant in that as an expat, I do not feel a strong attachment to either one country or another. This allows a certain amount of academic and cultural freedom to create and explore third cultures--which carries with it the price of an inherent instability and lack of academic or social support.</a:t>
            </a:r>
          </a:p>
          <a:p>
            <a:pPr marL="0" indent="0">
              <a:spcBef>
                <a:spcPts val="0"/>
              </a:spcBef>
              <a:buNone/>
            </a:pPr>
            <a:endParaRPr lang="en-GB" sz="2000" dirty="0" smtClean="0"/>
          </a:p>
          <a:p>
            <a:pPr marL="0" indent="0">
              <a:spcBef>
                <a:spcPts val="0"/>
              </a:spcBef>
              <a:buNone/>
            </a:pPr>
            <a:r>
              <a:rPr lang="en-GB" sz="2000" dirty="0" smtClean="0"/>
              <a:t>This increasing number of foreign academics is an inevitable result of the demand not only for courses taught in English or other languages, but also for alternative perspectives and expertise. Perhaps in some cases, these foreign academics are contributing to the overall internationalization of Korean universities and creating new knowledge, but definitely not in my school, where quite the opposite is occurring--foreign professors are to be </a:t>
            </a:r>
            <a:r>
              <a:rPr lang="en-GB" sz="2000" b="1" dirty="0" smtClean="0"/>
              <a:t>"kept in their place</a:t>
            </a:r>
            <a:r>
              <a:rPr lang="en-GB" sz="2000" dirty="0" smtClean="0"/>
              <a:t>." </a:t>
            </a:r>
            <a:r>
              <a:rPr lang="en-GB" sz="2000" b="1" dirty="0" smtClean="0"/>
              <a:t>A general ethos that permeates the work culture in my school is that foreigners are</a:t>
            </a:r>
            <a:r>
              <a:rPr lang="en-GB" sz="2000" dirty="0" smtClean="0"/>
              <a:t> </a:t>
            </a:r>
            <a:r>
              <a:rPr lang="en-GB" sz="2000" b="1" dirty="0" smtClean="0"/>
              <a:t>not the experts. We are merely hired hands to do the work that locals are unable to do.</a:t>
            </a:r>
            <a:r>
              <a:rPr lang="en-GB" sz="2000" dirty="0" smtClean="0"/>
              <a:t>”</a:t>
            </a:r>
            <a:r>
              <a:rPr lang="en-GB" sz="2000" b="1" dirty="0" smtClean="0"/>
              <a:t>  </a:t>
            </a:r>
          </a:p>
          <a:p>
            <a:pPr marL="0" indent="0">
              <a:spcBef>
                <a:spcPts val="0"/>
              </a:spcBef>
              <a:buNone/>
            </a:pPr>
            <a:endParaRPr lang="en-US" sz="1600" dirty="0" smtClean="0"/>
          </a:p>
          <a:p>
            <a:pPr marL="0" indent="0">
              <a:spcBef>
                <a:spcPts val="0"/>
              </a:spcBef>
              <a:buNone/>
            </a:pPr>
            <a:r>
              <a:rPr lang="en-US" sz="1600" dirty="0" smtClean="0"/>
              <a:t>(Korean-American, male Professor of English Language Education working at one of major universities in Seoul, Korea for more than 10 years, Interviewed in December 2011/January 2012)</a:t>
            </a:r>
            <a:endParaRPr lang="en-GB" sz="16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8"/>
            <a:ext cx="8229600" cy="5865515"/>
          </a:xfrm>
        </p:spPr>
        <p:txBody>
          <a:bodyPr/>
          <a:lstStyle/>
          <a:p>
            <a:pPr marL="0" indent="0">
              <a:lnSpc>
                <a:spcPct val="110000"/>
              </a:lnSpc>
              <a:spcBef>
                <a:spcPts val="0"/>
              </a:spcBef>
              <a:buNone/>
            </a:pPr>
            <a:r>
              <a:rPr lang="en-US" sz="2600" b="1" dirty="0" smtClean="0"/>
              <a:t>“…[my work] demonstrates how reliant I am on an essentially Anglo-Australian-American literature</a:t>
            </a:r>
            <a:r>
              <a:rPr lang="en-US" sz="2600" dirty="0" smtClean="0"/>
              <a:t>… I would not pretend to be as ‘international’ as some people like to lay claim to. In fact </a:t>
            </a:r>
            <a:r>
              <a:rPr lang="en-US" sz="2600" b="1" dirty="0" smtClean="0"/>
              <a:t>I think that sometimes being ‘international’ and having a ‘global’ perspective is over-</a:t>
            </a:r>
            <a:r>
              <a:rPr lang="en-US" sz="2600" b="1" dirty="0" err="1" smtClean="0"/>
              <a:t>emphasised</a:t>
            </a:r>
            <a:r>
              <a:rPr lang="en-US" sz="2600" dirty="0" smtClean="0"/>
              <a:t>, used as a bit of an empty boast and tends to devalue local knowledge and cognitive perspectives that cut across language/culture/nationality. That’s my thought anyway…..  </a:t>
            </a:r>
            <a:r>
              <a:rPr lang="en-US" sz="2600" b="1" dirty="0" smtClean="0"/>
              <a:t>I guess I will always see myself as English and acknowledge that my cultural heritage is key in my work.”</a:t>
            </a:r>
          </a:p>
          <a:p>
            <a:pPr marL="0" indent="0">
              <a:lnSpc>
                <a:spcPct val="110000"/>
              </a:lnSpc>
              <a:spcBef>
                <a:spcPts val="0"/>
              </a:spcBef>
              <a:buNone/>
            </a:pPr>
            <a:endParaRPr lang="en-GB" sz="2600" dirty="0" smtClean="0"/>
          </a:p>
          <a:p>
            <a:pPr marL="0" indent="0">
              <a:lnSpc>
                <a:spcPct val="110000"/>
              </a:lnSpc>
              <a:spcBef>
                <a:spcPts val="0"/>
              </a:spcBef>
              <a:buNone/>
            </a:pPr>
            <a:r>
              <a:rPr lang="en-US" sz="2000" dirty="0" smtClean="0"/>
              <a:t>(Excerpted from the interview with an English male academic working in Hong Kong, July 2011)</a:t>
            </a:r>
            <a:endParaRPr lang="en-GB" sz="20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332656"/>
            <a:ext cx="8301608" cy="5793507"/>
          </a:xfrm>
        </p:spPr>
        <p:txBody>
          <a:bodyPr/>
          <a:lstStyle/>
          <a:p>
            <a:pPr>
              <a:lnSpc>
                <a:spcPct val="120000"/>
              </a:lnSpc>
              <a:buNone/>
            </a:pPr>
            <a:r>
              <a:rPr lang="en-GB" sz="2100" dirty="0" smtClean="0"/>
              <a:t>     “In the US I was doing a </a:t>
            </a:r>
            <a:r>
              <a:rPr lang="en-GB" sz="2100" dirty="0" err="1" smtClean="0"/>
              <a:t>postdoc</a:t>
            </a:r>
            <a:r>
              <a:rPr lang="en-GB" sz="2100" dirty="0" smtClean="0"/>
              <a:t> and most of us were internationals, and worked really hard for a predominantly US faculty. This could be for a variety of reasons: </a:t>
            </a:r>
            <a:r>
              <a:rPr lang="en-GB" sz="2100" dirty="0" err="1" smtClean="0"/>
              <a:t>postdocs</a:t>
            </a:r>
            <a:r>
              <a:rPr lang="en-GB" sz="2100" dirty="0" smtClean="0"/>
              <a:t> tend to move like me or maybe that the scarcity of jobs had little prospects to move up it seemed. This two-tiered system was less visible to me in the UK (or maybe I did not notice it at the time). I am new to the Netherlands so I can't tell. They seemed to be pretty open despite recent changes in the law to make it harder for foreigners to work in the Netherlands...</a:t>
            </a:r>
            <a:r>
              <a:rPr lang="en-GB" sz="2100" b="1" dirty="0" smtClean="0"/>
              <a:t> Generally speaking I constantly feel aware of my mixed ethnic background and the culture that comes with it and how it impacts on the audience to know how I can be authoritative in front of a predominantly male, white and English speaking audience…</a:t>
            </a:r>
            <a:r>
              <a:rPr lang="en-GB" sz="2100" dirty="0" smtClean="0"/>
              <a:t>”</a:t>
            </a:r>
          </a:p>
          <a:p>
            <a:pPr>
              <a:buNone/>
            </a:pPr>
            <a:endParaRPr lang="en-US" sz="1600" dirty="0" smtClean="0"/>
          </a:p>
          <a:p>
            <a:pPr>
              <a:buNone/>
            </a:pPr>
            <a:r>
              <a:rPr lang="en-US" sz="1600" dirty="0" smtClean="0"/>
              <a:t>     (Excerpted from the interview with a French female academic (with mixed ethnic backgrounds) working in the UK, USA and the Netherlands, Feb. 2012 )</a:t>
            </a:r>
            <a:endParaRPr lang="en-GB" sz="16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332656"/>
            <a:ext cx="8496944" cy="6192688"/>
          </a:xfrm>
        </p:spPr>
        <p:txBody>
          <a:bodyPr/>
          <a:lstStyle/>
          <a:p>
            <a:pPr marL="0" indent="0">
              <a:buNone/>
            </a:pPr>
            <a:r>
              <a:rPr lang="en-GB" sz="2000" dirty="0" smtClean="0"/>
              <a:t>“</a:t>
            </a:r>
            <a:r>
              <a:rPr lang="en-GB" sz="2000" b="1" dirty="0" smtClean="0"/>
              <a:t>It is clear to me that I will always be an outsider when it comes to researching some aspects of the system. My choice of area of research the first time that I did make a conscious choice was that of the EU and that was precisely because of this feeling of coming from outside. … </a:t>
            </a:r>
          </a:p>
          <a:p>
            <a:pPr marL="0" indent="0">
              <a:buNone/>
            </a:pPr>
            <a:r>
              <a:rPr lang="en-GB" sz="2000" b="1" dirty="0" smtClean="0"/>
              <a:t>National identity is a bit more tricky because I cannot tell you where the boundaries of one ‘identity’ finish and the other begins (national, cultural, personal …). </a:t>
            </a:r>
            <a:r>
              <a:rPr lang="en-GB" sz="2000" dirty="0" smtClean="0"/>
              <a:t> </a:t>
            </a:r>
            <a:r>
              <a:rPr lang="en-GB" sz="2000" b="1" dirty="0" smtClean="0"/>
              <a:t>Early on in my career I found that many people responded to me as a Greek first rather than as an academic…</a:t>
            </a:r>
            <a:r>
              <a:rPr lang="en-GB" sz="2000" dirty="0" smtClean="0"/>
              <a:t>  For instance, I gave two research seminars to present my work from the PhD in 1999 and 2000. In both of them, I had people at the end coming to ask questions not of the PhD work but of things that, to me, were irrelevant. The comments I would get were ‘your English is so good’, ‘very brave of you to come to a foreign country to study’, etc.. I did find this quite offensive, but not surprising. I had experienced it as well - as a PhD student with one of my supervisors [in Oxford] who would always comment about my language skills and almost never about the content of my work.”</a:t>
            </a:r>
          </a:p>
          <a:p>
            <a:pPr marL="0" indent="0">
              <a:buNone/>
            </a:pPr>
            <a:r>
              <a:rPr lang="en-US" sz="1800" dirty="0" smtClean="0"/>
              <a:t>(Excerpted from the interview with a Greek female academic who worked in England, April 2012)</a:t>
            </a:r>
            <a:endParaRPr lang="en-GB" sz="1800" dirty="0" smtClean="0"/>
          </a:p>
          <a:p>
            <a:pPr marL="0" indent="0">
              <a:buNone/>
            </a:pPr>
            <a:endParaRPr lang="en-GB" sz="24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640960" cy="1066130"/>
          </a:xfrm>
        </p:spPr>
        <p:txBody>
          <a:bodyPr>
            <a:normAutofit fontScale="90000"/>
          </a:bodyPr>
          <a:lstStyle/>
          <a:p>
            <a:pPr algn="ctr"/>
            <a:r>
              <a:rPr lang="en-US" sz="3200" dirty="0" smtClean="0"/>
              <a:t> </a:t>
            </a:r>
            <a:r>
              <a:rPr lang="en-US" sz="3200" b="1" dirty="0" smtClean="0">
                <a:solidFill>
                  <a:schemeClr val="tx1">
                    <a:lumMod val="75000"/>
                  </a:schemeClr>
                </a:solidFill>
              </a:rPr>
              <a:t>On epistemic “predicaments of </a:t>
            </a:r>
            <a:br>
              <a:rPr lang="en-US" sz="3200" b="1" dirty="0" smtClean="0">
                <a:solidFill>
                  <a:schemeClr val="tx1">
                    <a:lumMod val="75000"/>
                  </a:schemeClr>
                </a:solidFill>
              </a:rPr>
            </a:br>
            <a:r>
              <a:rPr lang="en-US" sz="3200" b="1" dirty="0" smtClean="0">
                <a:solidFill>
                  <a:schemeClr val="tx1">
                    <a:lumMod val="75000"/>
                  </a:schemeClr>
                </a:solidFill>
              </a:rPr>
              <a:t>particularity and universality”</a:t>
            </a:r>
            <a:endParaRPr lang="en-GB" sz="3200" b="1" dirty="0">
              <a:solidFill>
                <a:schemeClr val="tx1">
                  <a:lumMod val="75000"/>
                </a:schemeClr>
              </a:solidFill>
            </a:endParaRPr>
          </a:p>
        </p:txBody>
      </p:sp>
      <p:sp>
        <p:nvSpPr>
          <p:cNvPr id="3" name="Content Placeholder 2"/>
          <p:cNvSpPr>
            <a:spLocks noGrp="1"/>
          </p:cNvSpPr>
          <p:nvPr>
            <p:ph idx="1"/>
          </p:nvPr>
        </p:nvSpPr>
        <p:spPr>
          <a:xfrm>
            <a:off x="323528" y="1484784"/>
            <a:ext cx="8496944" cy="5040560"/>
          </a:xfrm>
        </p:spPr>
        <p:txBody>
          <a:bodyPr/>
          <a:lstStyle/>
          <a:p>
            <a:pPr marL="0" indent="0">
              <a:lnSpc>
                <a:spcPct val="110000"/>
              </a:lnSpc>
              <a:spcBef>
                <a:spcPts val="0"/>
              </a:spcBef>
              <a:buNone/>
            </a:pPr>
            <a:r>
              <a:rPr lang="en-US" sz="2000" dirty="0" smtClean="0">
                <a:solidFill>
                  <a:schemeClr val="bg2">
                    <a:lumMod val="10000"/>
                  </a:schemeClr>
                </a:solidFill>
              </a:rPr>
              <a:t>“To be </a:t>
            </a:r>
            <a:r>
              <a:rPr lang="en-US" sz="2000" dirty="0" err="1" smtClean="0">
                <a:solidFill>
                  <a:schemeClr val="bg2">
                    <a:lumMod val="10000"/>
                  </a:schemeClr>
                </a:solidFill>
              </a:rPr>
              <a:t>recognised</a:t>
            </a:r>
            <a:r>
              <a:rPr lang="en-US" sz="2000" dirty="0" smtClean="0">
                <a:solidFill>
                  <a:schemeClr val="bg2">
                    <a:lumMod val="10000"/>
                  </a:schemeClr>
                </a:solidFill>
              </a:rPr>
              <a:t> ‘internationally’, I not only write in English but also formulate my findings in terms of relevant theoretical debates in the English speaking academic </a:t>
            </a:r>
            <a:r>
              <a:rPr lang="en-US" sz="2000" dirty="0" err="1" smtClean="0">
                <a:solidFill>
                  <a:schemeClr val="bg2">
                    <a:lumMod val="10000"/>
                  </a:schemeClr>
                </a:solidFill>
              </a:rPr>
              <a:t>centres</a:t>
            </a:r>
            <a:r>
              <a:rPr lang="en-US" sz="2000" dirty="0" smtClean="0">
                <a:solidFill>
                  <a:schemeClr val="bg2">
                    <a:lumMod val="10000"/>
                  </a:schemeClr>
                </a:solidFill>
              </a:rPr>
              <a:t>. As a Japanese national writing about Japanese education in English, I </a:t>
            </a:r>
            <a:r>
              <a:rPr lang="en-US" sz="2000" b="1" dirty="0" smtClean="0">
                <a:solidFill>
                  <a:schemeClr val="bg2">
                    <a:lumMod val="10000"/>
                  </a:schemeClr>
                </a:solidFill>
              </a:rPr>
              <a:t>am </a:t>
            </a:r>
            <a:r>
              <a:rPr lang="en-US" sz="2000" b="1" dirty="0" err="1" smtClean="0">
                <a:solidFill>
                  <a:schemeClr val="bg2">
                    <a:lumMod val="10000"/>
                  </a:schemeClr>
                </a:solidFill>
              </a:rPr>
              <a:t>otherised</a:t>
            </a:r>
            <a:r>
              <a:rPr lang="en-US" sz="2000" b="1" dirty="0" smtClean="0">
                <a:solidFill>
                  <a:schemeClr val="bg2">
                    <a:lumMod val="10000"/>
                  </a:schemeClr>
                </a:solidFill>
              </a:rPr>
              <a:t> </a:t>
            </a:r>
            <a:r>
              <a:rPr lang="en-US" sz="2000" dirty="0" smtClean="0">
                <a:solidFill>
                  <a:schemeClr val="bg2">
                    <a:lumMod val="10000"/>
                  </a:schemeClr>
                </a:solidFill>
              </a:rPr>
              <a:t>by the English-language scholarship </a:t>
            </a:r>
            <a:r>
              <a:rPr lang="en-US" sz="2000" b="1" dirty="0" smtClean="0">
                <a:solidFill>
                  <a:schemeClr val="bg2">
                    <a:lumMod val="10000"/>
                  </a:schemeClr>
                </a:solidFill>
              </a:rPr>
              <a:t>with my argument defined as </a:t>
            </a:r>
            <a:r>
              <a:rPr lang="en-US" sz="2000" b="1" dirty="0" err="1" smtClean="0">
                <a:solidFill>
                  <a:schemeClr val="bg2">
                    <a:lumMod val="10000"/>
                  </a:schemeClr>
                </a:solidFill>
              </a:rPr>
              <a:t>localised</a:t>
            </a:r>
            <a:r>
              <a:rPr lang="en-US" sz="2000" b="1" dirty="0" smtClean="0">
                <a:solidFill>
                  <a:schemeClr val="bg2">
                    <a:lumMod val="10000"/>
                  </a:schemeClr>
                </a:solidFill>
              </a:rPr>
              <a:t> and nationally specific</a:t>
            </a:r>
            <a:r>
              <a:rPr lang="en-US" sz="2000" dirty="0" smtClean="0">
                <a:solidFill>
                  <a:schemeClr val="bg2">
                    <a:lumMod val="10000"/>
                  </a:schemeClr>
                </a:solidFill>
              </a:rPr>
              <a:t>. The ironic benefit of being </a:t>
            </a:r>
            <a:r>
              <a:rPr lang="en-US" sz="2000" dirty="0" err="1" smtClean="0">
                <a:solidFill>
                  <a:schemeClr val="bg2">
                    <a:lumMod val="10000"/>
                  </a:schemeClr>
                </a:solidFill>
              </a:rPr>
              <a:t>otherised</a:t>
            </a:r>
            <a:r>
              <a:rPr lang="en-US" sz="2000" dirty="0" smtClean="0">
                <a:solidFill>
                  <a:schemeClr val="bg2">
                    <a:lumMod val="10000"/>
                  </a:schemeClr>
                </a:solidFill>
              </a:rPr>
              <a:t>, however, is that I gain authority as the ‘native’ whose voice often enjoys more legitimacy than non-Japanese scholars of Japanese education because of my national and racial ‘authenticity’, though my authority is strictly confined within the </a:t>
            </a:r>
            <a:r>
              <a:rPr lang="en-US" sz="2000" dirty="0" err="1" smtClean="0">
                <a:solidFill>
                  <a:schemeClr val="bg2">
                    <a:lumMod val="10000"/>
                  </a:schemeClr>
                </a:solidFill>
              </a:rPr>
              <a:t>specialised</a:t>
            </a:r>
            <a:r>
              <a:rPr lang="en-US" sz="2000" dirty="0" smtClean="0">
                <a:solidFill>
                  <a:schemeClr val="bg2">
                    <a:lumMod val="10000"/>
                  </a:schemeClr>
                </a:solidFill>
              </a:rPr>
              <a:t> field of Japanese education.” </a:t>
            </a:r>
          </a:p>
          <a:p>
            <a:pPr marL="0" indent="0">
              <a:lnSpc>
                <a:spcPct val="110000"/>
              </a:lnSpc>
              <a:buNone/>
            </a:pPr>
            <a:endParaRPr lang="en-US" sz="2000" dirty="0" smtClean="0">
              <a:solidFill>
                <a:schemeClr val="bg2">
                  <a:lumMod val="10000"/>
                </a:schemeClr>
              </a:solidFill>
            </a:endParaRPr>
          </a:p>
          <a:p>
            <a:pPr marL="0" indent="0">
              <a:lnSpc>
                <a:spcPct val="110000"/>
              </a:lnSpc>
              <a:buNone/>
            </a:pPr>
            <a:r>
              <a:rPr lang="en-US" sz="1800" dirty="0" smtClean="0">
                <a:solidFill>
                  <a:schemeClr val="bg2">
                    <a:lumMod val="10000"/>
                  </a:schemeClr>
                </a:solidFill>
              </a:rPr>
              <a:t>(Keita </a:t>
            </a:r>
            <a:r>
              <a:rPr lang="en-US" sz="1800" dirty="0" err="1" smtClean="0">
                <a:solidFill>
                  <a:schemeClr val="bg2">
                    <a:lumMod val="10000"/>
                  </a:schemeClr>
                </a:solidFill>
              </a:rPr>
              <a:t>Takayama</a:t>
            </a:r>
            <a:r>
              <a:rPr lang="en-US" sz="1800" dirty="0" smtClean="0">
                <a:solidFill>
                  <a:schemeClr val="bg2">
                    <a:lumMod val="10000"/>
                  </a:schemeClr>
                </a:solidFill>
              </a:rPr>
              <a:t>, Japanese academic in Australia; Excerpted from </a:t>
            </a:r>
            <a:r>
              <a:rPr lang="en-US" sz="1800" dirty="0" err="1" smtClean="0">
                <a:solidFill>
                  <a:schemeClr val="bg2">
                    <a:lumMod val="10000"/>
                  </a:schemeClr>
                </a:solidFill>
              </a:rPr>
              <a:t>Takayama</a:t>
            </a:r>
            <a:r>
              <a:rPr lang="en-US" sz="1800" dirty="0" smtClean="0">
                <a:solidFill>
                  <a:schemeClr val="bg2">
                    <a:lumMod val="10000"/>
                  </a:schemeClr>
                </a:solidFill>
              </a:rPr>
              <a:t> (2011) In Comparative Education, 47(4),  451)</a:t>
            </a:r>
            <a:endParaRPr lang="en-GB" sz="1800" dirty="0">
              <a:solidFill>
                <a:schemeClr val="bg2">
                  <a:lumMod val="10000"/>
                </a:schemeClr>
              </a:solidFill>
            </a:endParaRPr>
          </a:p>
        </p:txBody>
      </p:sp>
    </p:spTree>
    <p:extLst>
      <p:ext uri="{BB962C8B-B14F-4D97-AF65-F5344CB8AC3E}">
        <p14:creationId xmlns:p14="http://schemas.microsoft.com/office/powerpoint/2010/main" val="2925228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a:xfrm>
            <a:off x="971600" y="332656"/>
            <a:ext cx="6925121" cy="791369"/>
          </a:xfrm>
          <a:ln/>
        </p:spPr>
        <p:txBody>
          <a:bodyPr/>
          <a:lstStyle/>
          <a:p>
            <a:pPr algn="ctr">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b="1" dirty="0"/>
              <a:t>On a global scale,</a:t>
            </a:r>
          </a:p>
        </p:txBody>
      </p:sp>
      <p:sp>
        <p:nvSpPr>
          <p:cNvPr id="126979" name="Rectangle 3"/>
          <p:cNvSpPr>
            <a:spLocks noGrp="1" noChangeArrowheads="1"/>
          </p:cNvSpPr>
          <p:nvPr>
            <p:ph type="body" idx="1"/>
          </p:nvPr>
        </p:nvSpPr>
        <p:spPr>
          <a:xfrm>
            <a:off x="251520" y="1340768"/>
            <a:ext cx="8424936" cy="5112568"/>
          </a:xfrm>
          <a:ln/>
        </p:spPr>
        <p:txBody>
          <a:bodyPr/>
          <a:lstStyle/>
          <a:p>
            <a:pPr marL="563563" indent="-457200">
              <a:spcAft>
                <a:spcPts val="300"/>
              </a:spcAft>
              <a:buSzPct val="45000"/>
              <a:tabLst>
                <a:tab pos="679450" algn="l"/>
                <a:tab pos="1128713" algn="l"/>
                <a:tab pos="1244600" algn="l"/>
                <a:tab pos="1577975" algn="l"/>
                <a:tab pos="2027238" algn="l"/>
                <a:tab pos="2476500" algn="l"/>
                <a:tab pos="2925763" algn="l"/>
                <a:tab pos="3375025" algn="l"/>
                <a:tab pos="3824288" algn="l"/>
                <a:tab pos="4273550" algn="l"/>
                <a:tab pos="4722813" algn="l"/>
                <a:tab pos="5172075" algn="l"/>
                <a:tab pos="5621338" algn="l"/>
                <a:tab pos="6070600" algn="l"/>
                <a:tab pos="6519863" algn="l"/>
                <a:tab pos="6969125" algn="l"/>
                <a:tab pos="7418388" algn="l"/>
                <a:tab pos="7867650" algn="l"/>
                <a:tab pos="8316913" algn="l"/>
                <a:tab pos="8766175" algn="l"/>
              </a:tabLst>
            </a:pPr>
            <a:r>
              <a:rPr lang="en-GB" sz="2600" dirty="0" smtClean="0">
                <a:solidFill>
                  <a:schemeClr val="bg2">
                    <a:lumMod val="10000"/>
                  </a:schemeClr>
                </a:solidFill>
              </a:rPr>
              <a:t>We </a:t>
            </a:r>
            <a:r>
              <a:rPr lang="en-GB" sz="2600" dirty="0">
                <a:solidFill>
                  <a:schemeClr val="bg2">
                    <a:lumMod val="10000"/>
                  </a:schemeClr>
                </a:solidFill>
              </a:rPr>
              <a:t>are experiencing a mass movement of academics (especially researchers) across borders at the same time as a new mode of knowledge production (Gibbon, </a:t>
            </a:r>
            <a:r>
              <a:rPr lang="en-GB" sz="2600" dirty="0" smtClean="0">
                <a:solidFill>
                  <a:schemeClr val="bg2">
                    <a:lumMod val="10000"/>
                  </a:schemeClr>
                </a:solidFill>
              </a:rPr>
              <a:t>2003; Kim, forthcoming, 2013) </a:t>
            </a:r>
            <a:r>
              <a:rPr lang="en-GB" sz="2600" dirty="0">
                <a:solidFill>
                  <a:schemeClr val="bg2">
                    <a:lumMod val="10000"/>
                  </a:schemeClr>
                </a:solidFill>
              </a:rPr>
              <a:t>and the corporatisation of universities (Kim, 2008</a:t>
            </a:r>
            <a:r>
              <a:rPr lang="en-GB" sz="2600" dirty="0" smtClean="0">
                <a:solidFill>
                  <a:schemeClr val="bg2">
                    <a:lumMod val="10000"/>
                  </a:schemeClr>
                </a:solidFill>
              </a:rPr>
              <a:t>).</a:t>
            </a:r>
          </a:p>
          <a:p>
            <a:pPr marL="620713" indent="-514350">
              <a:lnSpc>
                <a:spcPct val="100000"/>
              </a:lnSpc>
              <a:spcAft>
                <a:spcPts val="300"/>
              </a:spcAft>
              <a:buSzPct val="45000"/>
              <a:tabLst>
                <a:tab pos="679450" algn="l"/>
                <a:tab pos="812800" algn="l"/>
                <a:tab pos="1128713" algn="l"/>
                <a:tab pos="1577975" algn="l"/>
                <a:tab pos="2027238" algn="l"/>
                <a:tab pos="2476500" algn="l"/>
                <a:tab pos="2925763" algn="l"/>
                <a:tab pos="3375025" algn="l"/>
                <a:tab pos="3824288" algn="l"/>
                <a:tab pos="4273550" algn="l"/>
                <a:tab pos="4722813" algn="l"/>
                <a:tab pos="5172075" algn="l"/>
                <a:tab pos="5621338" algn="l"/>
                <a:tab pos="6070600" algn="l"/>
                <a:tab pos="6519863" algn="l"/>
                <a:tab pos="6969125" algn="l"/>
                <a:tab pos="7418388" algn="l"/>
                <a:tab pos="7867650" algn="l"/>
                <a:tab pos="8316913" algn="l"/>
                <a:tab pos="8766175" algn="l"/>
              </a:tabLst>
            </a:pPr>
            <a:endParaRPr lang="en-GB" sz="2600" dirty="0" smtClean="0">
              <a:solidFill>
                <a:schemeClr val="bg2">
                  <a:lumMod val="10000"/>
                </a:schemeClr>
              </a:solidFill>
            </a:endParaRPr>
          </a:p>
          <a:p>
            <a:pPr marL="620713" indent="-514350">
              <a:lnSpc>
                <a:spcPct val="100000"/>
              </a:lnSpc>
              <a:spcAft>
                <a:spcPts val="300"/>
              </a:spcAft>
              <a:buSzPct val="45000"/>
              <a:tabLst>
                <a:tab pos="679450" algn="l"/>
                <a:tab pos="812800" algn="l"/>
                <a:tab pos="1128713" algn="l"/>
                <a:tab pos="1577975" algn="l"/>
                <a:tab pos="2027238" algn="l"/>
                <a:tab pos="2476500" algn="l"/>
                <a:tab pos="2925763" algn="l"/>
                <a:tab pos="3375025" algn="l"/>
                <a:tab pos="3824288" algn="l"/>
                <a:tab pos="4273550" algn="l"/>
                <a:tab pos="4722813" algn="l"/>
                <a:tab pos="5172075" algn="l"/>
                <a:tab pos="5621338" algn="l"/>
                <a:tab pos="6070600" algn="l"/>
                <a:tab pos="6519863" algn="l"/>
                <a:tab pos="6969125" algn="l"/>
                <a:tab pos="7418388" algn="l"/>
                <a:tab pos="7867650" algn="l"/>
                <a:tab pos="8316913" algn="l"/>
                <a:tab pos="8766175" algn="l"/>
              </a:tabLst>
            </a:pPr>
            <a:r>
              <a:rPr lang="en-GB" sz="2600" dirty="0" smtClean="0">
                <a:solidFill>
                  <a:schemeClr val="bg2">
                    <a:lumMod val="10000"/>
                  </a:schemeClr>
                </a:solidFill>
              </a:rPr>
              <a:t>HE </a:t>
            </a:r>
            <a:r>
              <a:rPr lang="en-GB" sz="2600" dirty="0">
                <a:solidFill>
                  <a:schemeClr val="bg2">
                    <a:lumMod val="10000"/>
                  </a:schemeClr>
                </a:solidFill>
              </a:rPr>
              <a:t>has </a:t>
            </a:r>
            <a:r>
              <a:rPr lang="en-GB" sz="2600" dirty="0" smtClean="0">
                <a:solidFill>
                  <a:schemeClr val="bg2">
                    <a:lumMod val="10000"/>
                  </a:schemeClr>
                </a:solidFill>
              </a:rPr>
              <a:t>become an </a:t>
            </a:r>
            <a:r>
              <a:rPr lang="en-GB" sz="2600" dirty="0">
                <a:solidFill>
                  <a:schemeClr val="bg2">
                    <a:lumMod val="10000"/>
                  </a:schemeClr>
                </a:solidFill>
              </a:rPr>
              <a:t>indicator of economic super-power; and universities are regarded as ‘ideal talent-catching machines</a:t>
            </a:r>
            <a:r>
              <a:rPr lang="en-GB" sz="2600" dirty="0" smtClean="0">
                <a:solidFill>
                  <a:schemeClr val="bg2">
                    <a:lumMod val="10000"/>
                  </a:schemeClr>
                </a:solidFill>
              </a:rPr>
              <a:t>’ </a:t>
            </a:r>
            <a:r>
              <a:rPr lang="en-GB" sz="2800" dirty="0" smtClean="0">
                <a:solidFill>
                  <a:schemeClr val="bg2">
                    <a:lumMod val="10000"/>
                  </a:schemeClr>
                </a:solidFill>
                <a:sym typeface="Wingdings" pitchFamily="2" charset="2"/>
              </a:rPr>
              <a:t> </a:t>
            </a:r>
            <a:r>
              <a:rPr lang="en-GB" sz="3000" b="1" dirty="0" smtClean="0">
                <a:solidFill>
                  <a:schemeClr val="bg2">
                    <a:lumMod val="10000"/>
                  </a:schemeClr>
                </a:solidFill>
                <a:sym typeface="Wingdings" pitchFamily="2" charset="2"/>
              </a:rPr>
              <a:t>International students become migrant workers</a:t>
            </a:r>
            <a:r>
              <a:rPr lang="en-GB" sz="3000" b="1" dirty="0" smtClean="0">
                <a:solidFill>
                  <a:schemeClr val="bg2">
                    <a:lumMod val="10000"/>
                  </a:schemeClr>
                </a:solidFill>
              </a:rPr>
              <a:t>.</a:t>
            </a:r>
            <a:endParaRPr lang="en-GB" sz="3000" b="1" dirty="0">
              <a:solidFill>
                <a:schemeClr val="bg2">
                  <a:lumMod val="10000"/>
                </a:schemeClr>
              </a:solidFill>
            </a:endParaRPr>
          </a:p>
        </p:txBody>
      </p:sp>
    </p:spTree>
    <p:extLst>
      <p:ext uri="{BB962C8B-B14F-4D97-AF65-F5344CB8AC3E}">
        <p14:creationId xmlns:p14="http://schemas.microsoft.com/office/powerpoint/2010/main" val="110335724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ChangeArrowheads="1"/>
          </p:cNvSpPr>
          <p:nvPr>
            <p:ph type="title"/>
          </p:nvPr>
        </p:nvSpPr>
        <p:spPr>
          <a:xfrm>
            <a:off x="467544" y="116632"/>
            <a:ext cx="8136904" cy="1152128"/>
          </a:xfrm>
        </p:spPr>
        <p:txBody>
          <a:bodyPr/>
          <a:lstStyle/>
          <a:p>
            <a:pPr algn="ctr"/>
            <a:r>
              <a:rPr lang="en-GB" b="1" dirty="0" smtClean="0"/>
              <a:t>Conclusion</a:t>
            </a:r>
            <a:endParaRPr lang="en-GB" b="1" dirty="0"/>
          </a:p>
        </p:txBody>
      </p:sp>
      <p:sp>
        <p:nvSpPr>
          <p:cNvPr id="233475" name="Rectangle 3"/>
          <p:cNvSpPr>
            <a:spLocks noGrp="1" noChangeArrowheads="1"/>
          </p:cNvSpPr>
          <p:nvPr>
            <p:ph type="body" idx="1"/>
          </p:nvPr>
        </p:nvSpPr>
        <p:spPr>
          <a:xfrm>
            <a:off x="251520" y="1268761"/>
            <a:ext cx="8552755" cy="5125690"/>
          </a:xfrm>
        </p:spPr>
        <p:txBody>
          <a:bodyPr/>
          <a:lstStyle/>
          <a:p>
            <a:pPr marL="514350" indent="-514350">
              <a:lnSpc>
                <a:spcPct val="110000"/>
              </a:lnSpc>
              <a:spcAft>
                <a:spcPts val="1400"/>
              </a:spcAft>
              <a:buFont typeface="+mj-lt"/>
              <a:buAutoNum type="arabicPeriod"/>
            </a:pPr>
            <a:r>
              <a:rPr lang="en-GB" altLang="ko-KR" sz="2600" dirty="0">
                <a:solidFill>
                  <a:schemeClr val="bg2">
                    <a:lumMod val="10000"/>
                  </a:schemeClr>
                </a:solidFill>
              </a:rPr>
              <a:t>The condition of transnational mobility and the position of mobile academics have been structured by political and economic forces determining the boundaries and direction of flows, and also involve personal choices and professional networks </a:t>
            </a:r>
            <a:r>
              <a:rPr lang="en-GB" sz="2600" dirty="0">
                <a:solidFill>
                  <a:schemeClr val="bg2">
                    <a:lumMod val="10000"/>
                  </a:schemeClr>
                </a:solidFill>
              </a:rPr>
              <a:t>(Kim 2008: 322-333).  </a:t>
            </a:r>
          </a:p>
          <a:p>
            <a:pPr marL="514350" indent="-514350">
              <a:lnSpc>
                <a:spcPct val="110000"/>
              </a:lnSpc>
              <a:spcAft>
                <a:spcPts val="1400"/>
              </a:spcAft>
              <a:buFont typeface="+mj-lt"/>
              <a:buAutoNum type="arabicPeriod"/>
            </a:pPr>
            <a:r>
              <a:rPr lang="en-GB" altLang="ko-KR" sz="2600" b="1" dirty="0">
                <a:solidFill>
                  <a:schemeClr val="bg2">
                    <a:lumMod val="10000"/>
                  </a:schemeClr>
                </a:solidFill>
              </a:rPr>
              <a:t>The transnational flows of academic mobility and migration </a:t>
            </a:r>
            <a:r>
              <a:rPr lang="en-GB" altLang="ko-KR" sz="2600" dirty="0">
                <a:solidFill>
                  <a:schemeClr val="bg2">
                    <a:lumMod val="10000"/>
                  </a:schemeClr>
                </a:solidFill>
              </a:rPr>
              <a:t>are </a:t>
            </a:r>
            <a:r>
              <a:rPr lang="en-GB" altLang="ko-KR" sz="2600" b="1" dirty="0">
                <a:solidFill>
                  <a:schemeClr val="bg2">
                    <a:lumMod val="10000"/>
                  </a:schemeClr>
                </a:solidFill>
              </a:rPr>
              <a:t>more often shaped by the intellectual centre/periphery relationships</a:t>
            </a:r>
            <a:r>
              <a:rPr lang="en-GB" altLang="ko-KR" sz="2600" dirty="0">
                <a:solidFill>
                  <a:schemeClr val="bg2">
                    <a:lumMod val="10000"/>
                  </a:schemeClr>
                </a:solidFill>
              </a:rPr>
              <a:t> rather than merely directed by pure economic incentives. </a:t>
            </a:r>
            <a:endParaRPr lang="en-GB" sz="2600" dirty="0">
              <a:solidFill>
                <a:schemeClr val="bg2">
                  <a:lumMod val="10000"/>
                </a:schemeClr>
              </a:solidFill>
            </a:endParaRPr>
          </a:p>
        </p:txBody>
      </p:sp>
    </p:spTree>
    <p:extLst>
      <p:ext uri="{BB962C8B-B14F-4D97-AF65-F5344CB8AC3E}">
        <p14:creationId xmlns:p14="http://schemas.microsoft.com/office/powerpoint/2010/main" val="1459118769"/>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229600" cy="648072"/>
          </a:xfrm>
        </p:spPr>
        <p:txBody>
          <a:bodyPr>
            <a:normAutofit fontScale="90000"/>
          </a:bodyPr>
          <a:lstStyle/>
          <a:p>
            <a:pPr algn="ctr"/>
            <a:r>
              <a:rPr lang="en-US" altLang="ko-KR" sz="3000" b="1" dirty="0" smtClean="0">
                <a:solidFill>
                  <a:srgbClr val="C00000"/>
                </a:solidFill>
              </a:rPr>
              <a:t>Significance of Marginality in </a:t>
            </a:r>
            <a:br>
              <a:rPr lang="en-US" altLang="ko-KR" sz="3000" b="1" dirty="0" smtClean="0">
                <a:solidFill>
                  <a:srgbClr val="C00000"/>
                </a:solidFill>
              </a:rPr>
            </a:br>
            <a:r>
              <a:rPr lang="en-US" altLang="ko-KR" sz="3000" b="1" dirty="0" smtClean="0">
                <a:solidFill>
                  <a:srgbClr val="C00000"/>
                </a:solidFill>
              </a:rPr>
              <a:t>Knowledge  Creation</a:t>
            </a:r>
            <a:r>
              <a:rPr lang="en-US" altLang="ko-KR" sz="3000" b="1" dirty="0" smtClean="0"/>
              <a:t/>
            </a:r>
            <a:br>
              <a:rPr lang="en-US" altLang="ko-KR" sz="3000" b="1" dirty="0" smtClean="0"/>
            </a:br>
            <a:endParaRPr lang="en-GB" sz="3000" b="1" dirty="0"/>
          </a:p>
        </p:txBody>
      </p:sp>
      <p:sp>
        <p:nvSpPr>
          <p:cNvPr id="3" name="Content Placeholder 2"/>
          <p:cNvSpPr>
            <a:spLocks noGrp="1"/>
          </p:cNvSpPr>
          <p:nvPr>
            <p:ph idx="1"/>
          </p:nvPr>
        </p:nvSpPr>
        <p:spPr>
          <a:xfrm>
            <a:off x="251520" y="1196752"/>
            <a:ext cx="8712968" cy="5328592"/>
          </a:xfrm>
        </p:spPr>
        <p:txBody>
          <a:bodyPr>
            <a:normAutofit lnSpcReduction="10000"/>
          </a:bodyPr>
          <a:lstStyle/>
          <a:p>
            <a:pPr marL="457200" indent="-457200">
              <a:buAutoNum type="arabicPeriod" startAt="3"/>
            </a:pPr>
            <a:r>
              <a:rPr lang="en-GB" sz="2300" dirty="0" smtClean="0">
                <a:solidFill>
                  <a:schemeClr val="bg2">
                    <a:lumMod val="10000"/>
                  </a:schemeClr>
                </a:solidFill>
              </a:rPr>
              <a:t>The position of </a:t>
            </a:r>
            <a:r>
              <a:rPr lang="en-GB" sz="2300" b="1" dirty="0" smtClean="0">
                <a:solidFill>
                  <a:schemeClr val="bg2">
                    <a:lumMod val="10000"/>
                  </a:schemeClr>
                </a:solidFill>
              </a:rPr>
              <a:t>a stranger </a:t>
            </a:r>
            <a:r>
              <a:rPr lang="en-GB" sz="2300" dirty="0" smtClean="0">
                <a:solidFill>
                  <a:schemeClr val="bg2">
                    <a:lumMod val="10000"/>
                  </a:schemeClr>
                </a:solidFill>
              </a:rPr>
              <a:t>enables mobile academics to explore the possibilities of </a:t>
            </a:r>
            <a:r>
              <a:rPr lang="en-GB" sz="2500" b="1" dirty="0" smtClean="0">
                <a:solidFill>
                  <a:srgbClr val="0070C0"/>
                </a:solidFill>
              </a:rPr>
              <a:t>a professionalization of </a:t>
            </a:r>
            <a:r>
              <a:rPr lang="en-GB" sz="2500" b="1" dirty="0" err="1" smtClean="0">
                <a:solidFill>
                  <a:srgbClr val="0070C0"/>
                </a:solidFill>
              </a:rPr>
              <a:t>strangerhood</a:t>
            </a:r>
            <a:r>
              <a:rPr lang="en-GB" sz="2500" b="1" dirty="0" smtClean="0">
                <a:solidFill>
                  <a:srgbClr val="0070C0"/>
                </a:solidFill>
              </a:rPr>
              <a:t> </a:t>
            </a:r>
            <a:r>
              <a:rPr lang="en-GB" sz="2500" dirty="0" smtClean="0">
                <a:solidFill>
                  <a:schemeClr val="bg2">
                    <a:lumMod val="10000"/>
                  </a:schemeClr>
                </a:solidFill>
              </a:rPr>
              <a:t>i</a:t>
            </a:r>
            <a:r>
              <a:rPr lang="en-GB" sz="2300" dirty="0" smtClean="0">
                <a:solidFill>
                  <a:schemeClr val="bg2">
                    <a:lumMod val="10000"/>
                  </a:schemeClr>
                </a:solidFill>
              </a:rPr>
              <a:t>n knowledge creation.</a:t>
            </a:r>
          </a:p>
          <a:p>
            <a:pPr marL="457200" indent="-457200">
              <a:spcBef>
                <a:spcPts val="0"/>
              </a:spcBef>
              <a:buNone/>
            </a:pPr>
            <a:endParaRPr lang="en-GB" sz="2300" dirty="0" smtClean="0">
              <a:solidFill>
                <a:schemeClr val="bg2">
                  <a:lumMod val="10000"/>
                </a:schemeClr>
              </a:solidFill>
            </a:endParaRPr>
          </a:p>
          <a:p>
            <a:pPr marL="457200" indent="-457200">
              <a:spcBef>
                <a:spcPts val="0"/>
              </a:spcBef>
              <a:buNone/>
            </a:pPr>
            <a:r>
              <a:rPr lang="en-GB" sz="2300" dirty="0" smtClean="0">
                <a:solidFill>
                  <a:schemeClr val="bg2">
                    <a:lumMod val="10000"/>
                  </a:schemeClr>
                </a:solidFill>
              </a:rPr>
              <a:t>4.   However, it is not yet clear to what extent the new forms and types of transnational academic mobility in the contemporary neoliberal period have impacted on the recognition and promotion of diverse academic cultures, </a:t>
            </a:r>
            <a:r>
              <a:rPr lang="en-GB" sz="2500" b="1" dirty="0" smtClean="0">
                <a:solidFill>
                  <a:srgbClr val="0070C0"/>
                </a:solidFill>
              </a:rPr>
              <a:t>leading to new knowledge creation and innovation.</a:t>
            </a:r>
          </a:p>
          <a:p>
            <a:pPr marL="457200" indent="-457200">
              <a:spcBef>
                <a:spcPts val="0"/>
              </a:spcBef>
              <a:buFont typeface="+mj-lt"/>
              <a:buAutoNum type="arabicPeriod"/>
            </a:pPr>
            <a:endParaRPr lang="en-GB" sz="2300" dirty="0" smtClean="0">
              <a:solidFill>
                <a:schemeClr val="bg2">
                  <a:lumMod val="10000"/>
                </a:schemeClr>
              </a:solidFill>
            </a:endParaRPr>
          </a:p>
          <a:p>
            <a:pPr marL="457200" indent="-457200">
              <a:spcBef>
                <a:spcPts val="0"/>
              </a:spcBef>
              <a:buNone/>
            </a:pPr>
            <a:r>
              <a:rPr lang="en-GB" sz="2300" dirty="0" smtClean="0">
                <a:solidFill>
                  <a:schemeClr val="bg2">
                    <a:lumMod val="10000"/>
                  </a:schemeClr>
                </a:solidFill>
              </a:rPr>
              <a:t>5.   Meanwhile, the global expansion of neoliberal market-framed university regimes may leave </a:t>
            </a:r>
            <a:r>
              <a:rPr lang="en-GB" sz="2500" dirty="0" smtClean="0">
                <a:solidFill>
                  <a:schemeClr val="bg2">
                    <a:lumMod val="10000"/>
                  </a:schemeClr>
                </a:solidFill>
              </a:rPr>
              <a:t>very little space for</a:t>
            </a:r>
            <a:r>
              <a:rPr lang="en-GB" sz="2500" b="1" dirty="0" smtClean="0">
                <a:solidFill>
                  <a:schemeClr val="bg2">
                    <a:lumMod val="10000"/>
                  </a:schemeClr>
                </a:solidFill>
              </a:rPr>
              <a:t> </a:t>
            </a:r>
            <a:r>
              <a:rPr lang="en-GB" sz="2500" b="1" dirty="0" smtClean="0">
                <a:solidFill>
                  <a:srgbClr val="0070C0"/>
                </a:solidFill>
              </a:rPr>
              <a:t>free floating mobile academic intellectuals</a:t>
            </a:r>
            <a:r>
              <a:rPr lang="en-GB" sz="2500" dirty="0" smtClean="0">
                <a:solidFill>
                  <a:schemeClr val="bg2">
                    <a:lumMod val="10000"/>
                  </a:schemeClr>
                </a:solidFill>
              </a:rPr>
              <a:t>, </a:t>
            </a:r>
            <a:r>
              <a:rPr lang="en-GB" sz="2300" dirty="0" smtClean="0">
                <a:solidFill>
                  <a:schemeClr val="bg2">
                    <a:lumMod val="10000"/>
                  </a:schemeClr>
                </a:solidFill>
              </a:rPr>
              <a:t>whose positions as an inside outsider, or outsider within, whose work produces new comparative insights and creative knowledge. </a:t>
            </a:r>
          </a:p>
          <a:p>
            <a:pPr marL="514350" indent="-514350">
              <a:spcBef>
                <a:spcPts val="0"/>
              </a:spcBef>
              <a:buFont typeface="+mj-lt"/>
              <a:buAutoNum type="arabicPeriod"/>
            </a:pPr>
            <a:endParaRPr lang="en-GB" dirty="0">
              <a:solidFill>
                <a:schemeClr val="bg2">
                  <a:lumMod val="10000"/>
                </a:schemeClr>
              </a:solidFill>
            </a:endParaRPr>
          </a:p>
        </p:txBody>
      </p:sp>
    </p:spTree>
    <p:extLst>
      <p:ext uri="{BB962C8B-B14F-4D97-AF65-F5344CB8AC3E}">
        <p14:creationId xmlns:p14="http://schemas.microsoft.com/office/powerpoint/2010/main" val="8242625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rmAutofit fontScale="90000"/>
          </a:bodyPr>
          <a:lstStyle/>
          <a:p>
            <a:pPr algn="ctr"/>
            <a:r>
              <a:rPr lang="en-GB" sz="3800" b="1" dirty="0" smtClean="0"/>
              <a:t>Further reflection </a:t>
            </a:r>
            <a:br>
              <a:rPr lang="en-GB" sz="3800" b="1" dirty="0" smtClean="0"/>
            </a:br>
            <a:r>
              <a:rPr lang="en-GB" sz="3600" b="1" dirty="0" smtClean="0"/>
              <a:t>in my Conclusion</a:t>
            </a:r>
            <a:endParaRPr lang="en-GB" sz="3600" b="1" dirty="0"/>
          </a:p>
        </p:txBody>
      </p:sp>
      <p:sp>
        <p:nvSpPr>
          <p:cNvPr id="3" name="Content Placeholder 2"/>
          <p:cNvSpPr>
            <a:spLocks noGrp="1"/>
          </p:cNvSpPr>
          <p:nvPr>
            <p:ph idx="1"/>
          </p:nvPr>
        </p:nvSpPr>
        <p:spPr>
          <a:xfrm>
            <a:off x="251520" y="1412776"/>
            <a:ext cx="8435280" cy="5112568"/>
          </a:xfrm>
        </p:spPr>
        <p:txBody>
          <a:bodyPr/>
          <a:lstStyle/>
          <a:p>
            <a:r>
              <a:rPr lang="en-GB" sz="2800" dirty="0" smtClean="0">
                <a:solidFill>
                  <a:schemeClr val="bg2">
                    <a:lumMod val="10000"/>
                  </a:schemeClr>
                </a:solidFill>
              </a:rPr>
              <a:t>There </a:t>
            </a:r>
            <a:r>
              <a:rPr lang="en-GB" sz="2800" b="1" dirty="0" smtClean="0">
                <a:solidFill>
                  <a:schemeClr val="bg2">
                    <a:lumMod val="10000"/>
                  </a:schemeClr>
                </a:solidFill>
              </a:rPr>
              <a:t>are unequal power relations in forming and shaping new knowledge and identity capital </a:t>
            </a:r>
            <a:r>
              <a:rPr lang="en-GB" sz="2800" dirty="0" smtClean="0">
                <a:solidFill>
                  <a:schemeClr val="bg2">
                    <a:lumMod val="10000"/>
                  </a:schemeClr>
                </a:solidFill>
              </a:rPr>
              <a:t>– which are made visible in the life history of mobile academics and also in the structure of knowledge (re)production in higher education.</a:t>
            </a:r>
          </a:p>
          <a:p>
            <a:endParaRPr lang="en-GB" sz="2800" dirty="0" smtClean="0">
              <a:solidFill>
                <a:schemeClr val="bg2">
                  <a:lumMod val="10000"/>
                </a:schemeClr>
              </a:solidFill>
            </a:endParaRPr>
          </a:p>
          <a:p>
            <a:pPr lvl="0"/>
            <a:r>
              <a:rPr lang="en-GB" sz="2800" dirty="0" smtClean="0">
                <a:solidFill>
                  <a:schemeClr val="bg2">
                    <a:lumMod val="10000"/>
                  </a:schemeClr>
                </a:solidFill>
              </a:rPr>
              <a:t>Geometries of global-local power and knowledge, through which </a:t>
            </a:r>
            <a:r>
              <a:rPr lang="en-GB" sz="2800" dirty="0" err="1" smtClean="0">
                <a:solidFill>
                  <a:schemeClr val="bg2">
                    <a:lumMod val="10000"/>
                  </a:schemeClr>
                </a:solidFill>
              </a:rPr>
              <a:t>interculturality</a:t>
            </a:r>
            <a:r>
              <a:rPr lang="en-GB" sz="2800" dirty="0" smtClean="0">
                <a:solidFill>
                  <a:schemeClr val="bg2">
                    <a:lumMod val="10000"/>
                  </a:schemeClr>
                </a:solidFill>
              </a:rPr>
              <a:t> is enmeshed with de-</a:t>
            </a:r>
            <a:r>
              <a:rPr lang="en-GB" sz="2800" dirty="0" err="1" smtClean="0">
                <a:solidFill>
                  <a:schemeClr val="bg2">
                    <a:lumMod val="10000"/>
                  </a:schemeClr>
                </a:solidFill>
              </a:rPr>
              <a:t>coloniality</a:t>
            </a:r>
            <a:r>
              <a:rPr lang="en-GB" sz="2800" dirty="0" smtClean="0">
                <a:solidFill>
                  <a:schemeClr val="bg2">
                    <a:lumMod val="10000"/>
                  </a:schemeClr>
                </a:solidFill>
              </a:rPr>
              <a:t> and re-</a:t>
            </a:r>
            <a:r>
              <a:rPr lang="en-GB" sz="2800" dirty="0" err="1" smtClean="0">
                <a:solidFill>
                  <a:schemeClr val="bg2">
                    <a:lumMod val="10000"/>
                  </a:schemeClr>
                </a:solidFill>
              </a:rPr>
              <a:t>coloniality</a:t>
            </a:r>
            <a:r>
              <a:rPr lang="en-GB" sz="2800" dirty="0" smtClean="0">
                <a:solidFill>
                  <a:schemeClr val="bg2">
                    <a:lumMod val="10000"/>
                  </a:schemeClr>
                </a:solidFill>
              </a:rPr>
              <a:t> simultaneously.</a:t>
            </a:r>
          </a:p>
          <a:p>
            <a:endParaRPr lang="en-GB" sz="2800" dirty="0">
              <a:solidFill>
                <a:schemeClr val="bg2">
                  <a:lumMod val="10000"/>
                </a:schemeClr>
              </a:solidFill>
            </a:endParaRPr>
          </a:p>
        </p:txBody>
      </p:sp>
    </p:spTree>
    <p:extLst>
      <p:ext uri="{BB962C8B-B14F-4D97-AF65-F5344CB8AC3E}">
        <p14:creationId xmlns:p14="http://schemas.microsoft.com/office/powerpoint/2010/main" val="6769860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5" name="Rectangle 3"/>
          <p:cNvSpPr>
            <a:spLocks noGrp="1" noChangeArrowheads="1"/>
          </p:cNvSpPr>
          <p:nvPr>
            <p:ph type="body" idx="1"/>
          </p:nvPr>
        </p:nvSpPr>
        <p:spPr>
          <a:xfrm>
            <a:off x="179512" y="476672"/>
            <a:ext cx="8712968" cy="6120679"/>
          </a:xfrm>
        </p:spPr>
        <p:txBody>
          <a:bodyPr/>
          <a:lstStyle/>
          <a:p>
            <a:pPr marL="539750" indent="-444500">
              <a:lnSpc>
                <a:spcPct val="110000"/>
              </a:lnSpc>
              <a:spcBef>
                <a:spcPts val="0"/>
              </a:spcBef>
              <a:spcAft>
                <a:spcPts val="0"/>
              </a:spcAft>
            </a:pPr>
            <a:r>
              <a:rPr lang="en-GB" altLang="ko-KR" sz="2400" dirty="0" smtClean="0"/>
              <a:t>Mobile academics and universities can no longer afford to ignore this. Whilst more and more academics are mobile, and becoming transnational, perhaps </a:t>
            </a:r>
            <a:r>
              <a:rPr lang="en-GB" altLang="ko-KR" sz="2400" b="1" dirty="0" smtClean="0"/>
              <a:t>not many of them are aware of the considerable power and values of transnational identity capital, or even its own existence.  </a:t>
            </a:r>
          </a:p>
          <a:p>
            <a:pPr marL="539750" indent="-444500">
              <a:lnSpc>
                <a:spcPct val="110000"/>
              </a:lnSpc>
              <a:spcBef>
                <a:spcPts val="0"/>
              </a:spcBef>
              <a:spcAft>
                <a:spcPts val="0"/>
              </a:spcAft>
            </a:pPr>
            <a:endParaRPr lang="en-GB" altLang="ko-KR" sz="2400" b="1" dirty="0" smtClean="0"/>
          </a:p>
          <a:p>
            <a:pPr marL="539750" indent="-444500">
              <a:lnSpc>
                <a:spcPct val="110000"/>
              </a:lnSpc>
              <a:spcBef>
                <a:spcPts val="0"/>
              </a:spcBef>
              <a:spcAft>
                <a:spcPts val="0"/>
              </a:spcAft>
            </a:pPr>
            <a:r>
              <a:rPr lang="en-GB" altLang="ko-KR" sz="2400" dirty="0" smtClean="0"/>
              <a:t>In the new cartography of shifting global power relations, the </a:t>
            </a:r>
            <a:r>
              <a:rPr lang="en-GB" altLang="ko-KR" sz="2400" dirty="0"/>
              <a:t>type of transnational </a:t>
            </a:r>
            <a:r>
              <a:rPr lang="en-GB" altLang="ko-KR" sz="2400" dirty="0" smtClean="0"/>
              <a:t>knowledge and identity </a:t>
            </a:r>
            <a:r>
              <a:rPr lang="en-GB" altLang="ko-KR" sz="2400" dirty="0"/>
              <a:t>capital possessed and carried by academic </a:t>
            </a:r>
            <a:r>
              <a:rPr lang="en-GB" altLang="ko-KR" sz="2400" i="1" dirty="0"/>
              <a:t>intellectuals </a:t>
            </a:r>
            <a:r>
              <a:rPr lang="en-GB" altLang="ko-KR" sz="2400" dirty="0"/>
              <a:t>is a powerful force to be directed with careful consideration of the </a:t>
            </a:r>
            <a:r>
              <a:rPr lang="en-GB" altLang="ko-KR" sz="2400" i="1" dirty="0"/>
              <a:t>longue </a:t>
            </a:r>
            <a:r>
              <a:rPr lang="en-GB" altLang="ko-KR" sz="2400" i="1" dirty="0" err="1"/>
              <a:t>durée</a:t>
            </a:r>
            <a:r>
              <a:rPr lang="en-GB" altLang="ko-KR" sz="2400" dirty="0"/>
              <a:t> impact and consequences of academic mobility in </a:t>
            </a:r>
            <a:r>
              <a:rPr lang="en-GB" altLang="ko-KR" sz="2400" dirty="0" smtClean="0"/>
              <a:t>the future of  globalisation - beyond  the boundaries of nation-states.</a:t>
            </a:r>
            <a:endParaRPr lang="en-GB" altLang="ko-KR" sz="2400" dirty="0"/>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755576" y="980729"/>
            <a:ext cx="7632848" cy="4032448"/>
          </a:xfrm>
          <a:prstGeom prst="rect">
            <a:avLst/>
          </a:prstGeom>
          <a:solidFill>
            <a:schemeClr val="tx2"/>
          </a:solidFill>
          <a:ln w="9525">
            <a:solidFill>
              <a:srgbClr val="000066"/>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a:lstStyle>
          <a:p>
            <a:pPr marL="342900" marR="0" lvl="0" indent="-342900" algn="ctr" defTabSz="914400" rtl="0" eaLnBrk="0" fontAlgn="base" latinLnBrk="0" hangingPunct="0">
              <a:lnSpc>
                <a:spcPct val="100000"/>
              </a:lnSpc>
              <a:spcBef>
                <a:spcPct val="20000"/>
              </a:spcBef>
              <a:spcAft>
                <a:spcPct val="0"/>
              </a:spcAft>
              <a:buClrTx/>
              <a:buSzTx/>
              <a:buFontTx/>
              <a:buNone/>
              <a:tabLst/>
              <a:defRPr/>
            </a:pPr>
            <a:r>
              <a:rPr kumimoji="0" lang="en-GB" sz="3600" b="1" i="0" u="none" strike="noStrike" kern="0" cap="none" spc="0" normalizeH="0" baseline="0" noProof="0" dirty="0" smtClean="0">
                <a:ln>
                  <a:noFill/>
                </a:ln>
                <a:solidFill>
                  <a:srgbClr val="FFFFFF"/>
                </a:solidFill>
                <a:effectLst/>
                <a:uLnTx/>
                <a:uFillTx/>
                <a:latin typeface="Arial"/>
                <a:cs typeface="Arial"/>
              </a:rPr>
              <a:t/>
            </a:r>
            <a:br>
              <a:rPr kumimoji="0" lang="en-GB" sz="3600" b="1" i="0" u="none" strike="noStrike" kern="0" cap="none" spc="0" normalizeH="0" baseline="0" noProof="0" dirty="0" smtClean="0">
                <a:ln>
                  <a:noFill/>
                </a:ln>
                <a:solidFill>
                  <a:srgbClr val="FFFFFF"/>
                </a:solidFill>
                <a:effectLst/>
                <a:uLnTx/>
                <a:uFillTx/>
                <a:latin typeface="Arial"/>
                <a:cs typeface="Arial"/>
              </a:rPr>
            </a:br>
            <a:r>
              <a:rPr kumimoji="0" lang="en-GB" sz="3600" b="1" i="0" u="none" strike="noStrike" kern="0" cap="none" spc="0" normalizeH="0" baseline="0" noProof="0" dirty="0" smtClean="0">
                <a:ln>
                  <a:noFill/>
                </a:ln>
                <a:solidFill>
                  <a:srgbClr val="FFFFFF"/>
                </a:solidFill>
                <a:effectLst/>
                <a:uLnTx/>
                <a:uFillTx/>
                <a:latin typeface="Arial"/>
                <a:cs typeface="Arial"/>
              </a:rPr>
              <a:t>For further discussion and </a:t>
            </a:r>
            <a:br>
              <a:rPr kumimoji="0" lang="en-GB" sz="3600" b="1" i="0" u="none" strike="noStrike" kern="0" cap="none" spc="0" normalizeH="0" baseline="0" noProof="0" dirty="0" smtClean="0">
                <a:ln>
                  <a:noFill/>
                </a:ln>
                <a:solidFill>
                  <a:srgbClr val="FFFFFF"/>
                </a:solidFill>
                <a:effectLst/>
                <a:uLnTx/>
                <a:uFillTx/>
                <a:latin typeface="Arial"/>
                <a:cs typeface="Arial"/>
              </a:rPr>
            </a:br>
            <a:r>
              <a:rPr kumimoji="0" lang="en-GB" sz="3600" b="1" i="0" u="none" strike="noStrike" kern="0" cap="none" spc="0" normalizeH="0" baseline="0" noProof="0" dirty="0" smtClean="0">
                <a:ln>
                  <a:noFill/>
                </a:ln>
                <a:solidFill>
                  <a:srgbClr val="FFFFFF"/>
                </a:solidFill>
                <a:effectLst/>
                <a:uLnTx/>
                <a:uFillTx/>
                <a:latin typeface="Arial"/>
                <a:cs typeface="Arial"/>
              </a:rPr>
              <a:t>future contact: </a:t>
            </a:r>
            <a:br>
              <a:rPr kumimoji="0" lang="en-GB" sz="3600" b="1" i="0" u="none" strike="noStrike" kern="0" cap="none" spc="0" normalizeH="0" baseline="0" noProof="0" dirty="0" smtClean="0">
                <a:ln>
                  <a:noFill/>
                </a:ln>
                <a:solidFill>
                  <a:srgbClr val="FFFFFF"/>
                </a:solidFill>
                <a:effectLst/>
                <a:uLnTx/>
                <a:uFillTx/>
                <a:latin typeface="Arial"/>
                <a:cs typeface="Arial"/>
              </a:rPr>
            </a:br>
            <a:endParaRPr kumimoji="0" lang="en-GB" sz="3600" b="1" i="0" u="none" strike="noStrike" kern="0" cap="none" spc="0" normalizeH="0" baseline="0" noProof="0" dirty="0" smtClean="0">
              <a:ln>
                <a:noFill/>
              </a:ln>
              <a:solidFill>
                <a:srgbClr val="FFFFFF"/>
              </a:solidFill>
              <a:effectLst/>
              <a:uLnTx/>
              <a:uFillTx/>
              <a:latin typeface="Arial"/>
              <a:cs typeface="Arial"/>
            </a:endParaRPr>
          </a:p>
          <a:p>
            <a:pPr marL="342900" marR="0" lvl="0" indent="-342900" algn="ctr" defTabSz="914400" rtl="0" eaLnBrk="0" fontAlgn="base" latinLnBrk="0" hangingPunct="0">
              <a:lnSpc>
                <a:spcPct val="100000"/>
              </a:lnSpc>
              <a:spcBef>
                <a:spcPct val="20000"/>
              </a:spcBef>
              <a:spcAft>
                <a:spcPct val="0"/>
              </a:spcAft>
              <a:buClrTx/>
              <a:buSzTx/>
              <a:buFontTx/>
              <a:buNone/>
              <a:tabLst/>
              <a:defRPr/>
            </a:pPr>
            <a:r>
              <a:rPr kumimoji="0" lang="en-US" sz="3600" b="0" i="0" u="none" strike="noStrike" kern="0" cap="none" spc="0" normalizeH="0" baseline="0" noProof="0" dirty="0" smtClean="0">
                <a:ln>
                  <a:noFill/>
                </a:ln>
                <a:solidFill>
                  <a:srgbClr val="FFFFFF"/>
                </a:solidFill>
                <a:effectLst/>
                <a:uLnTx/>
                <a:uFillTx/>
                <a:latin typeface="Arial"/>
                <a:cs typeface="Arial"/>
              </a:rPr>
              <a:t>t.c.kim@uel.ac.uk</a:t>
            </a:r>
            <a:endParaRPr kumimoji="0" lang="en-GB" sz="3600" b="0" i="0" u="none" strike="noStrike" kern="0" cap="none" spc="0" normalizeH="0" baseline="0" noProof="0" dirty="0" smtClean="0">
              <a:ln>
                <a:noFill/>
              </a:ln>
              <a:solidFill>
                <a:srgbClr val="FFFFFF"/>
              </a:solidFill>
              <a:effectLst/>
              <a:uLnTx/>
              <a:uFillTx/>
              <a:latin typeface="Arial"/>
              <a:cs typeface="Arial"/>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GB" sz="3200" b="0" i="0" u="none" strike="noStrike" kern="0" cap="none" spc="0" normalizeH="0" baseline="0" noProof="0" dirty="0">
              <a:ln>
                <a:noFill/>
              </a:ln>
              <a:solidFill>
                <a:srgbClr val="000000"/>
              </a:solidFill>
              <a:effectLst/>
              <a:uLnTx/>
              <a:uFillTx/>
              <a:latin typeface="Arial"/>
              <a:cs typeface="Arial"/>
            </a:endParaRPr>
          </a:p>
        </p:txBody>
      </p:sp>
    </p:spTree>
    <p:extLst>
      <p:ext uri="{BB962C8B-B14F-4D97-AF65-F5344CB8AC3E}">
        <p14:creationId xmlns:p14="http://schemas.microsoft.com/office/powerpoint/2010/main" val="2037104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Autofit/>
          </a:bodyPr>
          <a:lstStyle/>
          <a:p>
            <a:r>
              <a:rPr lang="en-US" sz="3700" dirty="0" smtClean="0">
                <a:latin typeface="Arial" pitchFamily="34" charset="0"/>
                <a:cs typeface="Arial" pitchFamily="34" charset="0"/>
              </a:rPr>
              <a:t>In the Age of Migration</a:t>
            </a:r>
            <a:endParaRPr lang="en-GB" sz="3700" dirty="0">
              <a:latin typeface="Arial" pitchFamily="34" charset="0"/>
              <a:cs typeface="Arial" pitchFamily="34" charset="0"/>
            </a:endParaRPr>
          </a:p>
        </p:txBody>
      </p:sp>
      <p:sp>
        <p:nvSpPr>
          <p:cNvPr id="3" name="Content Placeholder 2"/>
          <p:cNvSpPr>
            <a:spLocks noGrp="1"/>
          </p:cNvSpPr>
          <p:nvPr>
            <p:ph idx="1"/>
          </p:nvPr>
        </p:nvSpPr>
        <p:spPr>
          <a:xfrm>
            <a:off x="395536" y="908720"/>
            <a:ext cx="8424936" cy="5472608"/>
          </a:xfrm>
        </p:spPr>
        <p:txBody>
          <a:bodyPr>
            <a:noAutofit/>
          </a:bodyPr>
          <a:lstStyle/>
          <a:p>
            <a:pPr>
              <a:lnSpc>
                <a:spcPct val="110000"/>
              </a:lnSpc>
              <a:spcBef>
                <a:spcPts val="0"/>
              </a:spcBef>
            </a:pPr>
            <a:r>
              <a:rPr lang="en-US" sz="2400" dirty="0" smtClean="0"/>
              <a:t>The EMN project: ‘Immigration of International Students’ </a:t>
            </a:r>
            <a:r>
              <a:rPr lang="en-US" sz="2400" dirty="0" smtClean="0">
                <a:hlinkClick r:id="rId2"/>
              </a:rPr>
              <a:t>http://emn.fi/ajankohtaista/emn_kansallinen_seminaari_2012_-_kooste/</a:t>
            </a:r>
            <a:endParaRPr lang="en-US" sz="2400" dirty="0" smtClean="0"/>
          </a:p>
          <a:p>
            <a:pPr>
              <a:lnSpc>
                <a:spcPct val="110000"/>
              </a:lnSpc>
              <a:spcBef>
                <a:spcPts val="0"/>
              </a:spcBef>
            </a:pPr>
            <a:endParaRPr lang="en-GB" sz="2400" dirty="0" smtClean="0"/>
          </a:p>
          <a:p>
            <a:pPr>
              <a:lnSpc>
                <a:spcPct val="110000"/>
              </a:lnSpc>
              <a:spcBef>
                <a:spcPts val="0"/>
              </a:spcBef>
            </a:pPr>
            <a:r>
              <a:rPr lang="en-GB" sz="2400" dirty="0" smtClean="0"/>
              <a:t>According to a new report by the OECD, migrants to advanced economies have generally spent longer in education than their native-born peers. </a:t>
            </a:r>
          </a:p>
          <a:p>
            <a:pPr>
              <a:lnSpc>
                <a:spcPct val="110000"/>
              </a:lnSpc>
              <a:spcBef>
                <a:spcPts val="0"/>
              </a:spcBef>
            </a:pPr>
            <a:r>
              <a:rPr lang="en-GB" sz="2400" dirty="0" smtClean="0"/>
              <a:t>More than half of recent migrants in Canada, Australia, Ireland and the UK are HE graduates.</a:t>
            </a:r>
          </a:p>
          <a:p>
            <a:pPr>
              <a:lnSpc>
                <a:spcPct val="110000"/>
              </a:lnSpc>
              <a:spcBef>
                <a:spcPts val="0"/>
              </a:spcBef>
            </a:pPr>
            <a:endParaRPr lang="en-GB" sz="2400" dirty="0" smtClean="0"/>
          </a:p>
          <a:p>
            <a:pPr>
              <a:lnSpc>
                <a:spcPct val="110000"/>
              </a:lnSpc>
              <a:spcBef>
                <a:spcPts val="0"/>
              </a:spcBef>
            </a:pPr>
            <a:r>
              <a:rPr lang="en-GB" sz="2400" dirty="0" smtClean="0"/>
              <a:t>Over 50% of immigrants to Canada and </a:t>
            </a:r>
            <a:r>
              <a:rPr lang="en-GB" sz="2400" b="1" dirty="0" smtClean="0"/>
              <a:t>47% of the recent migrants to Britain</a:t>
            </a:r>
            <a:r>
              <a:rPr lang="en-GB" sz="2400" dirty="0" smtClean="0"/>
              <a:t> have completed tertiary education, the highest levels among rich countries </a:t>
            </a:r>
          </a:p>
          <a:p>
            <a:pPr>
              <a:lnSpc>
                <a:spcPct val="110000"/>
              </a:lnSpc>
              <a:spcBef>
                <a:spcPts val="0"/>
              </a:spcBef>
              <a:buNone/>
            </a:pPr>
            <a:r>
              <a:rPr lang="en-GB" sz="2400" dirty="0" smtClean="0"/>
              <a:t>	  		                   </a:t>
            </a:r>
            <a:r>
              <a:rPr lang="en-GB" sz="2100" dirty="0" smtClean="0"/>
              <a:t>(OECD, 2012; Economist, 6 Dec. 2012).</a:t>
            </a:r>
            <a:endParaRPr lang="en-GB" sz="2100" dirty="0">
              <a:latin typeface="Arial" pitchFamily="34" charset="0"/>
              <a:cs typeface="Arial"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noAutofit/>
          </a:bodyPr>
          <a:lstStyle/>
          <a:p>
            <a:r>
              <a:rPr lang="en-GB" sz="3400" dirty="0" smtClean="0">
                <a:latin typeface="Arial" pitchFamily="34" charset="0"/>
                <a:cs typeface="Arial" pitchFamily="34" charset="0"/>
              </a:rPr>
              <a:t>Internationalisation of the Academic Profession in British Universities</a:t>
            </a:r>
            <a:endParaRPr lang="en-GB" sz="3400" dirty="0">
              <a:latin typeface="Arial" pitchFamily="34" charset="0"/>
              <a:cs typeface="Arial" pitchFamily="34" charset="0"/>
            </a:endParaRPr>
          </a:p>
        </p:txBody>
      </p:sp>
      <p:sp>
        <p:nvSpPr>
          <p:cNvPr id="3" name="Content Placeholder 2"/>
          <p:cNvSpPr>
            <a:spLocks noGrp="1"/>
          </p:cNvSpPr>
          <p:nvPr>
            <p:ph idx="1"/>
          </p:nvPr>
        </p:nvSpPr>
        <p:spPr>
          <a:xfrm>
            <a:off x="251520" y="1484784"/>
            <a:ext cx="8568952" cy="5373216"/>
          </a:xfrm>
        </p:spPr>
        <p:txBody>
          <a:bodyPr>
            <a:normAutofit fontScale="62500" lnSpcReduction="20000"/>
          </a:bodyPr>
          <a:lstStyle/>
          <a:p>
            <a:pPr marL="457200" indent="-277813">
              <a:lnSpc>
                <a:spcPct val="120000"/>
              </a:lnSpc>
              <a:spcBef>
                <a:spcPts val="0"/>
              </a:spcBef>
            </a:pPr>
            <a:r>
              <a:rPr lang="en-GB" sz="2800" dirty="0" smtClean="0">
                <a:latin typeface="Arial" pitchFamily="34" charset="0"/>
                <a:cs typeface="Arial" pitchFamily="34" charset="0"/>
              </a:rPr>
              <a:t>27% of full-time academic staff appointed in 2007/08 came from outside the UK (Kim and Locke, 2009).</a:t>
            </a:r>
          </a:p>
          <a:p>
            <a:pPr marL="457200" indent="-277813">
              <a:lnSpc>
                <a:spcPct val="120000"/>
              </a:lnSpc>
              <a:spcBef>
                <a:spcPts val="0"/>
              </a:spcBef>
            </a:pPr>
            <a:r>
              <a:rPr lang="en-GB" sz="2800" b="1" dirty="0" smtClean="0">
                <a:latin typeface="Arial" pitchFamily="34" charset="0"/>
                <a:cs typeface="Arial" pitchFamily="34" charset="0"/>
              </a:rPr>
              <a:t>41% of UK university full professors have foreign citizenship </a:t>
            </a:r>
            <a:r>
              <a:rPr lang="en-GB" sz="2800" dirty="0" smtClean="0">
                <a:latin typeface="Arial" pitchFamily="34" charset="0"/>
                <a:cs typeface="Arial" pitchFamily="34" charset="0"/>
              </a:rPr>
              <a:t>(</a:t>
            </a:r>
            <a:r>
              <a:rPr lang="en-GB" sz="2800" dirty="0" err="1" smtClean="0">
                <a:latin typeface="Arial" pitchFamily="34" charset="0"/>
                <a:cs typeface="Arial" pitchFamily="34" charset="0"/>
              </a:rPr>
              <a:t>Teichler</a:t>
            </a:r>
            <a:r>
              <a:rPr lang="en-GB" sz="2800" dirty="0" smtClean="0">
                <a:latin typeface="Arial" pitchFamily="34" charset="0"/>
                <a:cs typeface="Arial" pitchFamily="34" charset="0"/>
              </a:rPr>
              <a:t>, 2010).</a:t>
            </a:r>
          </a:p>
          <a:p>
            <a:pPr marL="457200" indent="-277813">
              <a:lnSpc>
                <a:spcPct val="120000"/>
              </a:lnSpc>
              <a:spcBef>
                <a:spcPts val="0"/>
              </a:spcBef>
            </a:pPr>
            <a:r>
              <a:rPr lang="en-GB" sz="2800" dirty="0" smtClean="0">
                <a:latin typeface="Arial" pitchFamily="34" charset="0"/>
                <a:cs typeface="Arial" pitchFamily="34" charset="0"/>
              </a:rPr>
              <a:t>Within the UK, the highest numbers of new appointments </a:t>
            </a:r>
            <a:r>
              <a:rPr lang="en-GB" sz="2800" b="1" dirty="0" smtClean="0">
                <a:latin typeface="Arial" pitchFamily="34" charset="0"/>
                <a:cs typeface="Arial" pitchFamily="34" charset="0"/>
              </a:rPr>
              <a:t>from the EU </a:t>
            </a:r>
            <a:r>
              <a:rPr lang="en-GB" sz="2800" dirty="0" smtClean="0">
                <a:latin typeface="Arial" pitchFamily="34" charset="0"/>
                <a:cs typeface="Arial" pitchFamily="34" charset="0"/>
              </a:rPr>
              <a:t>are: </a:t>
            </a:r>
            <a:r>
              <a:rPr lang="en-GB" sz="2800" dirty="0" smtClean="0">
                <a:solidFill>
                  <a:srgbClr val="FF0000"/>
                </a:solidFill>
                <a:latin typeface="Arial" pitchFamily="34" charset="0"/>
                <a:cs typeface="Arial" pitchFamily="34" charset="0"/>
              </a:rPr>
              <a:t>Germany</a:t>
            </a:r>
            <a:r>
              <a:rPr lang="en-GB" sz="2800" dirty="0" smtClean="0">
                <a:latin typeface="Arial" pitchFamily="34" charset="0"/>
                <a:cs typeface="Arial" pitchFamily="34" charset="0"/>
              </a:rPr>
              <a:t> 4200, </a:t>
            </a:r>
            <a:r>
              <a:rPr lang="en-GB" sz="2800" dirty="0" smtClean="0">
                <a:solidFill>
                  <a:srgbClr val="FF0000"/>
                </a:solidFill>
                <a:latin typeface="Arial" pitchFamily="34" charset="0"/>
                <a:cs typeface="Arial" pitchFamily="34" charset="0"/>
              </a:rPr>
              <a:t>Ireland</a:t>
            </a:r>
            <a:r>
              <a:rPr lang="en-GB" sz="2800" dirty="0" smtClean="0">
                <a:latin typeface="Arial" pitchFamily="34" charset="0"/>
                <a:cs typeface="Arial" pitchFamily="34" charset="0"/>
              </a:rPr>
              <a:t> 2895</a:t>
            </a:r>
            <a:r>
              <a:rPr lang="en-GB" sz="2800" dirty="0" smtClean="0">
                <a:solidFill>
                  <a:srgbClr val="FF0000"/>
                </a:solidFill>
                <a:latin typeface="Arial" pitchFamily="34" charset="0"/>
                <a:cs typeface="Arial" pitchFamily="34" charset="0"/>
              </a:rPr>
              <a:t>, Italy </a:t>
            </a:r>
            <a:r>
              <a:rPr lang="en-GB" sz="2800" dirty="0" smtClean="0">
                <a:latin typeface="Arial" pitchFamily="34" charset="0"/>
                <a:cs typeface="Arial" pitchFamily="34" charset="0"/>
              </a:rPr>
              <a:t>2695, France 2340, </a:t>
            </a:r>
            <a:r>
              <a:rPr lang="en-GB" sz="2800" dirty="0" smtClean="0">
                <a:solidFill>
                  <a:srgbClr val="FF0000"/>
                </a:solidFill>
                <a:latin typeface="Arial" pitchFamily="34" charset="0"/>
                <a:cs typeface="Arial" pitchFamily="34" charset="0"/>
              </a:rPr>
              <a:t>Greece</a:t>
            </a:r>
            <a:r>
              <a:rPr lang="en-GB" sz="2800" dirty="0" smtClean="0">
                <a:latin typeface="Arial" pitchFamily="34" charset="0"/>
                <a:cs typeface="Arial" pitchFamily="34" charset="0"/>
              </a:rPr>
              <a:t> 1905, and </a:t>
            </a:r>
            <a:r>
              <a:rPr lang="en-GB" sz="2800" dirty="0" smtClean="0">
                <a:solidFill>
                  <a:srgbClr val="FF0000"/>
                </a:solidFill>
                <a:latin typeface="Arial" pitchFamily="34" charset="0"/>
                <a:cs typeface="Arial" pitchFamily="34" charset="0"/>
              </a:rPr>
              <a:t>Spain</a:t>
            </a:r>
            <a:r>
              <a:rPr lang="en-GB" sz="2800" dirty="0" smtClean="0">
                <a:latin typeface="Arial" pitchFamily="34" charset="0"/>
                <a:cs typeface="Arial" pitchFamily="34" charset="0"/>
              </a:rPr>
              <a:t> 1570. </a:t>
            </a:r>
          </a:p>
          <a:p>
            <a:pPr marL="457200" indent="-277813">
              <a:lnSpc>
                <a:spcPct val="120000"/>
              </a:lnSpc>
              <a:spcBef>
                <a:spcPts val="0"/>
              </a:spcBef>
            </a:pPr>
            <a:r>
              <a:rPr lang="en-GB" sz="2800" b="1" dirty="0" smtClean="0">
                <a:latin typeface="Arial" pitchFamily="34" charset="0"/>
                <a:cs typeface="Arial" pitchFamily="34" charset="0"/>
              </a:rPr>
              <a:t>From outside the EU</a:t>
            </a:r>
            <a:r>
              <a:rPr lang="en-GB" sz="2800" dirty="0" smtClean="0">
                <a:latin typeface="Arial" pitchFamily="34" charset="0"/>
                <a:cs typeface="Arial" pitchFamily="34" charset="0"/>
              </a:rPr>
              <a:t>, the highest numbers of appointees are</a:t>
            </a:r>
            <a:r>
              <a:rPr lang="en-GB" sz="2800" b="1" dirty="0" smtClean="0">
                <a:latin typeface="Arial" pitchFamily="34" charset="0"/>
                <a:cs typeface="Arial" pitchFamily="34" charset="0"/>
              </a:rPr>
              <a:t> </a:t>
            </a:r>
            <a:r>
              <a:rPr lang="en-GB" sz="2800" b="1" dirty="0" smtClean="0">
                <a:solidFill>
                  <a:srgbClr val="C00000"/>
                </a:solidFill>
                <a:latin typeface="Arial" pitchFamily="34" charset="0"/>
                <a:cs typeface="Arial" pitchFamily="34" charset="0"/>
              </a:rPr>
              <a:t>USA</a:t>
            </a:r>
            <a:r>
              <a:rPr lang="en-GB" sz="2800" b="1" dirty="0" smtClean="0">
                <a:latin typeface="Arial" pitchFamily="34" charset="0"/>
                <a:cs typeface="Arial" pitchFamily="34" charset="0"/>
              </a:rPr>
              <a:t> </a:t>
            </a:r>
            <a:r>
              <a:rPr lang="en-GB" sz="2800" dirty="0" smtClean="0">
                <a:latin typeface="Arial" pitchFamily="34" charset="0"/>
                <a:cs typeface="Arial" pitchFamily="34" charset="0"/>
              </a:rPr>
              <a:t>2950 (2380 academic staff + 570 researchers), </a:t>
            </a:r>
            <a:r>
              <a:rPr lang="en-GB" sz="2800" b="1" dirty="0" smtClean="0">
                <a:solidFill>
                  <a:srgbClr val="C00000"/>
                </a:solidFill>
                <a:latin typeface="Arial" pitchFamily="34" charset="0"/>
                <a:cs typeface="Arial" pitchFamily="34" charset="0"/>
              </a:rPr>
              <a:t>China </a:t>
            </a:r>
            <a:r>
              <a:rPr lang="en-GB" sz="2800" dirty="0" smtClean="0">
                <a:latin typeface="Arial" pitchFamily="34" charset="0"/>
                <a:cs typeface="Arial" pitchFamily="34" charset="0"/>
              </a:rPr>
              <a:t>3730 (2280 academic staff + 1450 researchers), and </a:t>
            </a:r>
            <a:r>
              <a:rPr lang="en-GB" sz="2800" b="1" dirty="0" smtClean="0">
                <a:solidFill>
                  <a:srgbClr val="C00000"/>
                </a:solidFill>
                <a:latin typeface="Arial" pitchFamily="34" charset="0"/>
                <a:cs typeface="Arial" pitchFamily="34" charset="0"/>
              </a:rPr>
              <a:t>India</a:t>
            </a:r>
            <a:r>
              <a:rPr lang="en-GB" sz="2800" dirty="0" smtClean="0">
                <a:solidFill>
                  <a:srgbClr val="C00000"/>
                </a:solidFill>
                <a:latin typeface="Arial" pitchFamily="34" charset="0"/>
                <a:cs typeface="Arial" pitchFamily="34" charset="0"/>
              </a:rPr>
              <a:t> </a:t>
            </a:r>
            <a:r>
              <a:rPr lang="en-GB" sz="2800" dirty="0" smtClean="0">
                <a:latin typeface="Arial" pitchFamily="34" charset="0"/>
                <a:cs typeface="Arial" pitchFamily="34" charset="0"/>
              </a:rPr>
              <a:t>1900 (1330 + 570).</a:t>
            </a:r>
          </a:p>
          <a:p>
            <a:pPr marL="457200" indent="-277813">
              <a:lnSpc>
                <a:spcPct val="120000"/>
              </a:lnSpc>
              <a:spcBef>
                <a:spcPts val="0"/>
              </a:spcBef>
            </a:pPr>
            <a:r>
              <a:rPr lang="en-GB" sz="2900" dirty="0" smtClean="0"/>
              <a:t>On the basis of current trends, it has been estimated by the Universities UK that the overall proportion of international academics employed in British universities will rise to 50% in 20 years </a:t>
            </a:r>
          </a:p>
          <a:p>
            <a:pPr marL="457200" indent="-277813">
              <a:lnSpc>
                <a:spcPct val="120000"/>
              </a:lnSpc>
              <a:spcBef>
                <a:spcPts val="0"/>
              </a:spcBef>
              <a:buNone/>
            </a:pPr>
            <a:r>
              <a:rPr lang="en-GB" sz="2900" dirty="0" smtClean="0">
                <a:solidFill>
                  <a:srgbClr val="000099"/>
                </a:solidFill>
              </a:rPr>
              <a:t>	</a:t>
            </a:r>
            <a:r>
              <a:rPr lang="en-GB" sz="2000" dirty="0" smtClean="0">
                <a:solidFill>
                  <a:srgbClr val="000099"/>
                </a:solidFill>
              </a:rPr>
              <a:t>(Source: Universities UK, Policy Brief Talent Wars, 2007, p. 10). </a:t>
            </a:r>
            <a:endParaRPr lang="en-GB" sz="2900" dirty="0" smtClean="0">
              <a:solidFill>
                <a:srgbClr val="000099"/>
              </a:solidFill>
            </a:endParaRPr>
          </a:p>
          <a:p>
            <a:pPr marL="457200" indent="-277813">
              <a:lnSpc>
                <a:spcPct val="110000"/>
              </a:lnSpc>
            </a:pPr>
            <a:endParaRPr lang="en-GB" sz="2800" b="1" dirty="0" smtClean="0">
              <a:latin typeface="Arial"/>
            </a:endParaRPr>
          </a:p>
          <a:p>
            <a:pPr marL="457200" indent="-277813">
              <a:lnSpc>
                <a:spcPct val="110000"/>
              </a:lnSpc>
            </a:pPr>
            <a:r>
              <a:rPr lang="en-GB" sz="2800" b="1" dirty="0" smtClean="0">
                <a:latin typeface="Arial"/>
              </a:rPr>
              <a:t>The rise of a ne</a:t>
            </a:r>
            <a:r>
              <a:rPr lang="en-GB" sz="2900" b="1" dirty="0" smtClean="0">
                <a:latin typeface="Arial" pitchFamily="34" charset="0"/>
                <a:cs typeface="Arial" pitchFamily="34" charset="0"/>
              </a:rPr>
              <a:t>w transnational academic tribe &amp; </a:t>
            </a:r>
          </a:p>
          <a:p>
            <a:pPr marL="457200" indent="-277813">
              <a:lnSpc>
                <a:spcPct val="110000"/>
              </a:lnSpc>
              <a:buNone/>
            </a:pPr>
            <a:r>
              <a:rPr lang="en-GB" sz="2900" b="1" dirty="0" smtClean="0">
                <a:latin typeface="Arial" pitchFamily="34" charset="0"/>
                <a:cs typeface="Arial" pitchFamily="34" charset="0"/>
              </a:rPr>
              <a:t>    the de-nationalisation of the British academic profession? (Kim, 2009)</a:t>
            </a:r>
          </a:p>
          <a:p>
            <a:endParaRPr lang="en-GB" sz="2800" dirty="0" smtClean="0">
              <a:latin typeface="Arial" pitchFamily="34" charset="0"/>
              <a:cs typeface="Arial" pitchFamily="34" charset="0"/>
            </a:endParaRPr>
          </a:p>
          <a:p>
            <a:endParaRPr lang="en-GB" sz="2800" dirty="0">
              <a:latin typeface="Arial" pitchFamily="34" charset="0"/>
              <a:cs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7" name="Rectangle 3"/>
          <p:cNvSpPr>
            <a:spLocks noGrp="1" noChangeArrowheads="1"/>
          </p:cNvSpPr>
          <p:nvPr>
            <p:ph type="body" idx="1"/>
          </p:nvPr>
        </p:nvSpPr>
        <p:spPr>
          <a:xfrm>
            <a:off x="323529" y="332656"/>
            <a:ext cx="8352927" cy="6192688"/>
          </a:xfrm>
        </p:spPr>
        <p:txBody>
          <a:bodyPr/>
          <a:lstStyle/>
          <a:p>
            <a:pPr>
              <a:lnSpc>
                <a:spcPct val="105000"/>
              </a:lnSpc>
              <a:spcAft>
                <a:spcPts val="1400"/>
              </a:spcAft>
              <a:buFont typeface="StarSymbol" charset="0"/>
              <a:buNone/>
            </a:pPr>
            <a:r>
              <a:rPr lang="en-GB" altLang="ko-KR" sz="2800" dirty="0">
                <a:solidFill>
                  <a:schemeClr val="bg2">
                    <a:lumMod val="10000"/>
                  </a:schemeClr>
                </a:solidFill>
              </a:rPr>
              <a:t>    </a:t>
            </a:r>
            <a:r>
              <a:rPr lang="en-GB" altLang="ko-KR" sz="2600" dirty="0" smtClean="0">
                <a:solidFill>
                  <a:schemeClr val="bg2">
                    <a:lumMod val="10000"/>
                  </a:schemeClr>
                </a:solidFill>
              </a:rPr>
              <a:t>As </a:t>
            </a:r>
            <a:r>
              <a:rPr lang="en-GB" altLang="ko-KR" sz="2600" dirty="0">
                <a:solidFill>
                  <a:schemeClr val="bg2">
                    <a:lumMod val="10000"/>
                  </a:schemeClr>
                </a:solidFill>
              </a:rPr>
              <a:t>argued by </a:t>
            </a:r>
            <a:r>
              <a:rPr lang="en-GB" altLang="ko-KR" sz="2600" dirty="0" err="1">
                <a:solidFill>
                  <a:schemeClr val="bg2">
                    <a:lumMod val="10000"/>
                  </a:schemeClr>
                </a:solidFill>
              </a:rPr>
              <a:t>Ainley</a:t>
            </a:r>
            <a:r>
              <a:rPr lang="en-GB" altLang="ko-KR" sz="2600" dirty="0">
                <a:solidFill>
                  <a:schemeClr val="bg2">
                    <a:lumMod val="10000"/>
                  </a:schemeClr>
                </a:solidFill>
              </a:rPr>
              <a:t> (1993),’skills’ formerly understood by many as complex social processes have become de-contextualised and de-constructed into finite, isolable ‘competences’ to be located as the property of the individual, who then carry them, luggage-like, from job to job and also across spatial boundaries (</a:t>
            </a:r>
            <a:r>
              <a:rPr lang="en-GB" altLang="ko-KR" sz="2600" dirty="0" err="1">
                <a:solidFill>
                  <a:schemeClr val="bg2">
                    <a:lumMod val="10000"/>
                  </a:schemeClr>
                </a:solidFill>
              </a:rPr>
              <a:t>Ainley</a:t>
            </a:r>
            <a:r>
              <a:rPr lang="en-GB" altLang="ko-KR" sz="2600" dirty="0">
                <a:solidFill>
                  <a:schemeClr val="bg2">
                    <a:lumMod val="10000"/>
                  </a:schemeClr>
                </a:solidFill>
              </a:rPr>
              <a:t> 1993: 357).</a:t>
            </a:r>
          </a:p>
          <a:p>
            <a:pPr>
              <a:lnSpc>
                <a:spcPct val="105000"/>
              </a:lnSpc>
              <a:spcAft>
                <a:spcPts val="1400"/>
              </a:spcAft>
              <a:buFont typeface="StarSymbol" charset="0"/>
              <a:buNone/>
            </a:pPr>
            <a:endParaRPr lang="en-GB" altLang="ko-KR" sz="2600" dirty="0">
              <a:solidFill>
                <a:schemeClr val="bg2">
                  <a:lumMod val="10000"/>
                </a:schemeClr>
              </a:solidFill>
            </a:endParaRPr>
          </a:p>
          <a:p>
            <a:pPr>
              <a:lnSpc>
                <a:spcPct val="105000"/>
              </a:lnSpc>
              <a:spcAft>
                <a:spcPts val="1400"/>
              </a:spcAft>
              <a:buFont typeface="StarSymbol" charset="0"/>
              <a:buNone/>
            </a:pPr>
            <a:r>
              <a:rPr lang="en-GB" altLang="ko-KR" sz="2600" dirty="0">
                <a:solidFill>
                  <a:schemeClr val="bg2">
                    <a:lumMod val="10000"/>
                  </a:schemeClr>
                </a:solidFill>
              </a:rPr>
              <a:t>   The same logic is applied to transnational mobility of academics and the types of knowledge they </a:t>
            </a:r>
            <a:r>
              <a:rPr lang="en-GB" altLang="ko-KR" sz="2600" dirty="0" smtClean="0">
                <a:solidFill>
                  <a:schemeClr val="bg2">
                    <a:lumMod val="10000"/>
                  </a:schemeClr>
                </a:solidFill>
              </a:rPr>
              <a:t>carry; </a:t>
            </a:r>
            <a:r>
              <a:rPr lang="en-GB" sz="2600" dirty="0" smtClean="0">
                <a:solidFill>
                  <a:schemeClr val="bg2">
                    <a:lumMod val="10000"/>
                  </a:schemeClr>
                </a:solidFill>
              </a:rPr>
              <a:t>moving from transactions to transcendence - to making something personal.</a:t>
            </a:r>
            <a:endParaRPr lang="en-GB" altLang="ko-KR" sz="2600" dirty="0">
              <a:solidFill>
                <a:schemeClr val="bg2">
                  <a:lumMod val="10000"/>
                </a:schemeClr>
              </a:solidFill>
            </a:endParaRPr>
          </a:p>
          <a:p>
            <a:endParaRPr lang="en-GB" sz="2600" dirty="0"/>
          </a:p>
        </p:txBody>
      </p:sp>
    </p:spTree>
    <p:extLst>
      <p:ext uri="{BB962C8B-B14F-4D97-AF65-F5344CB8AC3E}">
        <p14:creationId xmlns:p14="http://schemas.microsoft.com/office/powerpoint/2010/main" val="1226411342"/>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ChangeArrowheads="1"/>
          </p:cNvSpPr>
          <p:nvPr>
            <p:ph type="body" idx="1"/>
          </p:nvPr>
        </p:nvSpPr>
        <p:spPr>
          <a:xfrm>
            <a:off x="323528" y="188640"/>
            <a:ext cx="8496944" cy="7056784"/>
          </a:xfrm>
        </p:spPr>
        <p:txBody>
          <a:bodyPr>
            <a:normAutofit fontScale="47500" lnSpcReduction="20000"/>
          </a:bodyPr>
          <a:lstStyle/>
          <a:p>
            <a:pPr marL="360000" indent="-432000">
              <a:lnSpc>
                <a:spcPct val="120000"/>
              </a:lnSpc>
              <a:spcBef>
                <a:spcPts val="1200"/>
              </a:spcBef>
              <a:buFontTx/>
              <a:buNone/>
            </a:pPr>
            <a:r>
              <a:rPr lang="en-GB" sz="4500" dirty="0" smtClean="0">
                <a:latin typeface="Arial" pitchFamily="34" charset="0"/>
                <a:cs typeface="Arial" pitchFamily="34" charset="0"/>
              </a:rPr>
              <a:t>My analytic frame of reference draws on:	</a:t>
            </a:r>
          </a:p>
          <a:p>
            <a:pPr marL="0" indent="0">
              <a:lnSpc>
                <a:spcPct val="120000"/>
              </a:lnSpc>
              <a:spcBef>
                <a:spcPts val="1200"/>
              </a:spcBef>
              <a:buFontTx/>
              <a:buNone/>
            </a:pPr>
            <a:r>
              <a:rPr lang="en-GB" sz="4600" dirty="0" smtClean="0">
                <a:latin typeface="Arial" pitchFamily="34" charset="0"/>
                <a:cs typeface="Arial" pitchFamily="34" charset="0"/>
              </a:rPr>
              <a:t>C. Wright </a:t>
            </a:r>
            <a:r>
              <a:rPr lang="en-GB" sz="4600" b="1" dirty="0" smtClean="0">
                <a:latin typeface="Arial" pitchFamily="34" charset="0"/>
                <a:cs typeface="Arial" pitchFamily="34" charset="0"/>
              </a:rPr>
              <a:t>Mills</a:t>
            </a:r>
            <a:r>
              <a:rPr lang="en-GB" sz="4600" dirty="0" smtClean="0">
                <a:latin typeface="Arial" pitchFamily="34" charset="0"/>
                <a:cs typeface="Arial" pitchFamily="34" charset="0"/>
              </a:rPr>
              <a:t>’ </a:t>
            </a:r>
            <a:r>
              <a:rPr lang="en-GB" sz="4600" b="1" i="1" dirty="0" smtClean="0">
                <a:latin typeface="Arial" pitchFamily="34" charset="0"/>
                <a:cs typeface="Arial" pitchFamily="34" charset="0"/>
              </a:rPr>
              <a:t>Sociological Imagination </a:t>
            </a:r>
            <a:r>
              <a:rPr lang="en-GB" sz="4600" dirty="0" smtClean="0">
                <a:latin typeface="Arial" pitchFamily="34" charset="0"/>
                <a:cs typeface="Arial" pitchFamily="34" charset="0"/>
              </a:rPr>
              <a:t>and Paul </a:t>
            </a:r>
            <a:r>
              <a:rPr lang="en-GB" sz="4600" b="1" dirty="0" err="1" smtClean="0">
                <a:latin typeface="Arial" pitchFamily="34" charset="0"/>
                <a:cs typeface="Arial" pitchFamily="34" charset="0"/>
              </a:rPr>
              <a:t>Ricoeur</a:t>
            </a:r>
            <a:r>
              <a:rPr lang="en-GB" sz="4600" dirty="0" err="1" smtClean="0">
                <a:latin typeface="Arial" pitchFamily="34" charset="0"/>
                <a:cs typeface="Arial" pitchFamily="34" charset="0"/>
              </a:rPr>
              <a:t>’s</a:t>
            </a:r>
            <a:r>
              <a:rPr lang="en-GB" sz="4600" dirty="0" smtClean="0">
                <a:latin typeface="Arial" pitchFamily="34" charset="0"/>
                <a:cs typeface="Arial" pitchFamily="34" charset="0"/>
              </a:rPr>
              <a:t> </a:t>
            </a:r>
            <a:r>
              <a:rPr lang="en-GB" sz="4600" b="1" i="1" dirty="0" smtClean="0">
                <a:latin typeface="Arial" pitchFamily="34" charset="0"/>
                <a:cs typeface="Arial" pitchFamily="34" charset="0"/>
              </a:rPr>
              <a:t>Time and Narrative </a:t>
            </a:r>
            <a:r>
              <a:rPr lang="en-GB" sz="4600" dirty="0" smtClean="0">
                <a:latin typeface="Arial" pitchFamily="34" charset="0"/>
                <a:cs typeface="Arial" pitchFamily="34" charset="0"/>
              </a:rPr>
              <a:t>and</a:t>
            </a:r>
            <a:r>
              <a:rPr lang="en-GB" sz="4600" b="1" dirty="0" smtClean="0">
                <a:latin typeface="Arial" pitchFamily="34" charset="0"/>
                <a:cs typeface="Arial" pitchFamily="34" charset="0"/>
              </a:rPr>
              <a:t> </a:t>
            </a:r>
            <a:r>
              <a:rPr lang="en-GB" sz="4600" b="1" dirty="0" smtClean="0">
                <a:solidFill>
                  <a:srgbClr val="003399"/>
                </a:solidFill>
                <a:latin typeface="Arial" pitchFamily="34" charset="0"/>
                <a:cs typeface="Arial" pitchFamily="34" charset="0"/>
              </a:rPr>
              <a:t>Narrative Identity.</a:t>
            </a:r>
          </a:p>
          <a:p>
            <a:pPr marL="73025" indent="15875">
              <a:lnSpc>
                <a:spcPct val="120000"/>
              </a:lnSpc>
              <a:spcBef>
                <a:spcPts val="1200"/>
              </a:spcBef>
              <a:buNone/>
            </a:pPr>
            <a:r>
              <a:rPr lang="en-GB" sz="4500" dirty="0" smtClean="0">
                <a:latin typeface="Arial" pitchFamily="34" charset="0"/>
                <a:cs typeface="Arial" pitchFamily="34" charset="0"/>
              </a:rPr>
              <a:t>to delineate the intricate connection between the patterns of individual lives and social structures and movements and the course of world history in an attempt to: </a:t>
            </a:r>
          </a:p>
          <a:p>
            <a:pPr marL="73025" indent="15875">
              <a:lnSpc>
                <a:spcPct val="120000"/>
              </a:lnSpc>
              <a:spcBef>
                <a:spcPts val="1200"/>
              </a:spcBef>
              <a:buNone/>
            </a:pPr>
            <a:endParaRPr lang="en-GB" sz="4500" dirty="0" smtClean="0">
              <a:latin typeface="Arial" pitchFamily="34" charset="0"/>
              <a:cs typeface="Arial" pitchFamily="34" charset="0"/>
            </a:endParaRPr>
          </a:p>
          <a:p>
            <a:pPr marL="352425" indent="0">
              <a:lnSpc>
                <a:spcPct val="120000"/>
              </a:lnSpc>
              <a:spcBef>
                <a:spcPts val="1200"/>
              </a:spcBef>
              <a:buFontTx/>
              <a:buNone/>
            </a:pPr>
            <a:r>
              <a:rPr lang="en-GB" sz="4600" i="1" dirty="0" smtClean="0">
                <a:latin typeface="Arial" pitchFamily="34" charset="0"/>
                <a:cs typeface="Arial" pitchFamily="34" charset="0"/>
              </a:rPr>
              <a:t>“understand the larger historical scene in terms of its meaning for the inner life and the external career of a variety of individuals.” </a:t>
            </a:r>
            <a:r>
              <a:rPr lang="en-GB" sz="3800" i="1" dirty="0" smtClean="0">
                <a:latin typeface="Arial" pitchFamily="34" charset="0"/>
                <a:cs typeface="Arial" pitchFamily="34" charset="0"/>
              </a:rPr>
              <a:t>     </a:t>
            </a:r>
            <a:r>
              <a:rPr lang="en-GB" sz="3800" dirty="0" smtClean="0">
                <a:latin typeface="Arial" pitchFamily="34" charset="0"/>
                <a:cs typeface="Arial" pitchFamily="34" charset="0"/>
              </a:rPr>
              <a:t>(Mills, Sociological Imagination, 1959, p. 5) </a:t>
            </a:r>
          </a:p>
          <a:p>
            <a:pPr marL="0" indent="0">
              <a:lnSpc>
                <a:spcPct val="120000"/>
              </a:lnSpc>
              <a:spcBef>
                <a:spcPts val="1200"/>
              </a:spcBef>
              <a:buFontTx/>
              <a:buNone/>
            </a:pPr>
            <a:endParaRPr lang="en-GB" sz="4500" dirty="0" smtClean="0">
              <a:latin typeface="Arial" pitchFamily="34" charset="0"/>
              <a:cs typeface="Arial" pitchFamily="34" charset="0"/>
            </a:endParaRPr>
          </a:p>
          <a:p>
            <a:pPr marL="0" indent="0">
              <a:lnSpc>
                <a:spcPct val="120000"/>
              </a:lnSpc>
              <a:spcBef>
                <a:spcPts val="1200"/>
              </a:spcBef>
              <a:buFontTx/>
              <a:buNone/>
            </a:pPr>
            <a:r>
              <a:rPr lang="en-GB" sz="4500" dirty="0" smtClean="0">
                <a:latin typeface="Arial" pitchFamily="34" charset="0"/>
                <a:cs typeface="Arial" pitchFamily="34" charset="0"/>
              </a:rPr>
              <a:t>Thus historical time becomes </a:t>
            </a:r>
            <a:r>
              <a:rPr lang="en-GB" sz="4500" i="1" dirty="0" smtClean="0">
                <a:latin typeface="Arial" pitchFamily="34" charset="0"/>
                <a:cs typeface="Arial" pitchFamily="34" charset="0"/>
              </a:rPr>
              <a:t>human time</a:t>
            </a:r>
            <a:r>
              <a:rPr lang="en-GB" sz="4500" dirty="0" smtClean="0">
                <a:latin typeface="Arial" pitchFamily="34" charset="0"/>
                <a:cs typeface="Arial" pitchFamily="34" charset="0"/>
              </a:rPr>
              <a:t> </a:t>
            </a:r>
          </a:p>
          <a:p>
            <a:pPr marL="352425" indent="0">
              <a:lnSpc>
                <a:spcPct val="120000"/>
              </a:lnSpc>
              <a:spcBef>
                <a:spcPts val="1200"/>
              </a:spcBef>
              <a:buNone/>
            </a:pPr>
            <a:r>
              <a:rPr lang="en-GB" sz="4600" dirty="0" smtClean="0">
                <a:latin typeface="Arial" pitchFamily="34" charset="0"/>
                <a:cs typeface="Arial" pitchFamily="34" charset="0"/>
              </a:rPr>
              <a:t>“</a:t>
            </a:r>
            <a:r>
              <a:rPr lang="en-GB" sz="4600" i="1" dirty="0" smtClean="0">
                <a:latin typeface="Arial" pitchFamily="34" charset="0"/>
                <a:cs typeface="Arial" pitchFamily="34" charset="0"/>
              </a:rPr>
              <a:t>to the extent that it is articulated through a narrative mode, and narrative attains its full significance when it becomes a condition of temporal existence</a:t>
            </a:r>
            <a:r>
              <a:rPr lang="en-GB" sz="4600" dirty="0" smtClean="0">
                <a:latin typeface="Arial" pitchFamily="34" charset="0"/>
                <a:cs typeface="Arial" pitchFamily="34" charset="0"/>
              </a:rPr>
              <a:t>.”</a:t>
            </a:r>
            <a:r>
              <a:rPr lang="en-GB" sz="3800" dirty="0" smtClean="0">
                <a:latin typeface="Arial" pitchFamily="34" charset="0"/>
                <a:cs typeface="Arial" pitchFamily="34" charset="0"/>
              </a:rPr>
              <a:t>    (</a:t>
            </a:r>
            <a:r>
              <a:rPr lang="en-GB" sz="3800" dirty="0" err="1" smtClean="0">
                <a:latin typeface="Arial" pitchFamily="34" charset="0"/>
                <a:cs typeface="Arial" pitchFamily="34" charset="0"/>
              </a:rPr>
              <a:t>Ricoeur</a:t>
            </a:r>
            <a:r>
              <a:rPr lang="en-GB" sz="3800" dirty="0" smtClean="0">
                <a:latin typeface="Arial" pitchFamily="34" charset="0"/>
                <a:cs typeface="Arial" pitchFamily="34" charset="0"/>
              </a:rPr>
              <a:t>, </a:t>
            </a:r>
            <a:r>
              <a:rPr lang="en-GB" sz="3800" i="1" dirty="0" smtClean="0">
                <a:latin typeface="Arial" pitchFamily="34" charset="0"/>
                <a:cs typeface="Arial" pitchFamily="34" charset="0"/>
              </a:rPr>
              <a:t>Time and Narrative I</a:t>
            </a:r>
            <a:r>
              <a:rPr lang="en-GB" sz="3800" dirty="0" smtClean="0">
                <a:latin typeface="Arial" pitchFamily="34" charset="0"/>
                <a:cs typeface="Arial" pitchFamily="34" charset="0"/>
              </a:rPr>
              <a:t>, 1990, p. 52).</a:t>
            </a:r>
            <a:endParaRPr lang="en-GB" sz="3800" dirty="0">
              <a:latin typeface="Arial" pitchFamily="34" charset="0"/>
              <a:cs typeface="Arial" pitchFamily="34" charset="0"/>
            </a:endParaRPr>
          </a:p>
          <a:p>
            <a:pPr marL="360000" indent="-432000">
              <a:lnSpc>
                <a:spcPct val="120000"/>
              </a:lnSpc>
              <a:spcBef>
                <a:spcPts val="1200"/>
              </a:spcBef>
              <a:buFontTx/>
              <a:buNone/>
            </a:pPr>
            <a:r>
              <a:rPr lang="en-GB" sz="3800" dirty="0" smtClean="0"/>
              <a:t>    </a:t>
            </a:r>
          </a:p>
          <a:p>
            <a:pPr>
              <a:buFontTx/>
              <a:buNone/>
            </a:pPr>
            <a:endParaRPr lang="en-GB" sz="4500" dirty="0" smtClean="0"/>
          </a:p>
          <a:p>
            <a:pPr>
              <a:buFontTx/>
              <a:buNone/>
            </a:pPr>
            <a:endParaRPr lang="en-GB" sz="2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404664"/>
            <a:ext cx="8363272" cy="5721499"/>
          </a:xfrm>
        </p:spPr>
        <p:txBody>
          <a:bodyPr/>
          <a:lstStyle/>
          <a:p>
            <a:pPr>
              <a:spcBef>
                <a:spcPts val="0"/>
              </a:spcBef>
              <a:buNone/>
            </a:pPr>
            <a:r>
              <a:rPr lang="en-US" sz="2600" b="1" dirty="0" smtClean="0"/>
              <a:t>  Phenomenological approach – as an instance of </a:t>
            </a:r>
          </a:p>
          <a:p>
            <a:pPr>
              <a:spcBef>
                <a:spcPts val="0"/>
              </a:spcBef>
              <a:buNone/>
            </a:pPr>
            <a:r>
              <a:rPr lang="en-US" sz="2600" b="1" dirty="0" smtClean="0"/>
              <a:t>  re-living</a:t>
            </a:r>
            <a:r>
              <a:rPr lang="en-US" sz="2600" dirty="0" smtClean="0"/>
              <a:t> rather than ‘re-porting’: </a:t>
            </a:r>
          </a:p>
          <a:p>
            <a:pPr>
              <a:spcBef>
                <a:spcPts val="0"/>
              </a:spcBef>
              <a:buNone/>
            </a:pPr>
            <a:endParaRPr lang="en-US" sz="2600" dirty="0" smtClean="0"/>
          </a:p>
          <a:p>
            <a:pPr>
              <a:buNone/>
            </a:pPr>
            <a:r>
              <a:rPr lang="en-US" dirty="0" smtClean="0"/>
              <a:t>  “</a:t>
            </a:r>
            <a:r>
              <a:rPr lang="en-GB" b="1" dirty="0" smtClean="0"/>
              <a:t>Phenomenology is a project of sober reflection on the lived experience of human existence </a:t>
            </a:r>
            <a:r>
              <a:rPr lang="en-GB" dirty="0" smtClean="0"/>
              <a:t>- sober, in the sense that reflecting on experience must be thoughtful, and </a:t>
            </a:r>
            <a:r>
              <a:rPr lang="en-GB" b="1" dirty="0" smtClean="0"/>
              <a:t>as much as possible, free  from theoretical, prejudicial and suppositional intoxications.”</a:t>
            </a:r>
          </a:p>
          <a:p>
            <a:pPr>
              <a:buNone/>
            </a:pPr>
            <a:endParaRPr lang="en-GB" sz="2400" dirty="0" smtClean="0"/>
          </a:p>
          <a:p>
            <a:pPr marL="173038" indent="0">
              <a:buNone/>
            </a:pPr>
            <a:r>
              <a:rPr lang="en-US" sz="2000" dirty="0" smtClean="0"/>
              <a:t>(Max van </a:t>
            </a:r>
            <a:r>
              <a:rPr lang="en-US" sz="2000" dirty="0" err="1" smtClean="0"/>
              <a:t>Manen</a:t>
            </a:r>
            <a:r>
              <a:rPr lang="en-US" sz="2000" dirty="0" smtClean="0"/>
              <a:t>, ‘Phenomenology of Practice’ In Phenomenology &amp; Practice, Vol. 1, No.1, 2007, p. 12)</a:t>
            </a:r>
            <a:endParaRPr lang="en-GB" sz="2000" dirty="0"/>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0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Office Theme">
  <a:themeElements>
    <a:clrScheme name="UEL Master Brand">
      <a:dk1>
        <a:srgbClr val="0063A4"/>
      </a:dk1>
      <a:lt1>
        <a:sysClr val="window" lastClr="FFFFFF"/>
      </a:lt1>
      <a:dk2>
        <a:srgbClr val="009ADA"/>
      </a:dk2>
      <a:lt2>
        <a:srgbClr val="EEECE1"/>
      </a:lt2>
      <a:accent1>
        <a:srgbClr val="A7A9AC"/>
      </a:accent1>
      <a:accent2>
        <a:srgbClr val="A7A9AC"/>
      </a:accent2>
      <a:accent3>
        <a:srgbClr val="A7A9AC"/>
      </a:accent3>
      <a:accent4>
        <a:srgbClr val="A7A9AC"/>
      </a:accent4>
      <a:accent5>
        <a:srgbClr val="A7A9AC"/>
      </a:accent5>
      <a:accent6>
        <a:srgbClr val="A7A9AC"/>
      </a:accent6>
      <a:hlink>
        <a:srgbClr val="009ADA"/>
      </a:hlink>
      <a:folHlink>
        <a:srgbClr val="009ADA"/>
      </a:folHlink>
    </a:clrScheme>
    <a:fontScheme name="U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UEL Master Brand">
      <a:dk1>
        <a:srgbClr val="0063A4"/>
      </a:dk1>
      <a:lt1>
        <a:sysClr val="window" lastClr="FFFFFF"/>
      </a:lt1>
      <a:dk2>
        <a:srgbClr val="009ADA"/>
      </a:dk2>
      <a:lt2>
        <a:srgbClr val="EEECE1"/>
      </a:lt2>
      <a:accent1>
        <a:srgbClr val="A7A9AC"/>
      </a:accent1>
      <a:accent2>
        <a:srgbClr val="A7A9AC"/>
      </a:accent2>
      <a:accent3>
        <a:srgbClr val="A7A9AC"/>
      </a:accent3>
      <a:accent4>
        <a:srgbClr val="A7A9AC"/>
      </a:accent4>
      <a:accent5>
        <a:srgbClr val="A7A9AC"/>
      </a:accent5>
      <a:accent6>
        <a:srgbClr val="A7A9AC"/>
      </a:accent6>
      <a:hlink>
        <a:srgbClr val="009ADA"/>
      </a:hlink>
      <a:folHlink>
        <a:srgbClr val="009ADA"/>
      </a:folHlink>
    </a:clrScheme>
    <a:fontScheme name="U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Office Theme">
  <a:themeElements>
    <a:clrScheme name="UEL Master Brand">
      <a:dk1>
        <a:srgbClr val="0063A4"/>
      </a:dk1>
      <a:lt1>
        <a:sysClr val="window" lastClr="FFFFFF"/>
      </a:lt1>
      <a:dk2>
        <a:srgbClr val="009ADA"/>
      </a:dk2>
      <a:lt2>
        <a:srgbClr val="EEECE1"/>
      </a:lt2>
      <a:accent1>
        <a:srgbClr val="A7A9AC"/>
      </a:accent1>
      <a:accent2>
        <a:srgbClr val="A7A9AC"/>
      </a:accent2>
      <a:accent3>
        <a:srgbClr val="A7A9AC"/>
      </a:accent3>
      <a:accent4>
        <a:srgbClr val="A7A9AC"/>
      </a:accent4>
      <a:accent5>
        <a:srgbClr val="A7A9AC"/>
      </a:accent5>
      <a:accent6>
        <a:srgbClr val="A7A9AC"/>
      </a:accent6>
      <a:hlink>
        <a:srgbClr val="009ADA"/>
      </a:hlink>
      <a:folHlink>
        <a:srgbClr val="009ADA"/>
      </a:folHlink>
    </a:clrScheme>
    <a:fontScheme name="U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Office Theme">
  <a:themeElements>
    <a:clrScheme name="UEL Master Brand">
      <a:dk1>
        <a:srgbClr val="0063A4"/>
      </a:dk1>
      <a:lt1>
        <a:sysClr val="window" lastClr="FFFFFF"/>
      </a:lt1>
      <a:dk2>
        <a:srgbClr val="009ADA"/>
      </a:dk2>
      <a:lt2>
        <a:srgbClr val="EEECE1"/>
      </a:lt2>
      <a:accent1>
        <a:srgbClr val="A7A9AC"/>
      </a:accent1>
      <a:accent2>
        <a:srgbClr val="A7A9AC"/>
      </a:accent2>
      <a:accent3>
        <a:srgbClr val="A7A9AC"/>
      </a:accent3>
      <a:accent4>
        <a:srgbClr val="A7A9AC"/>
      </a:accent4>
      <a:accent5>
        <a:srgbClr val="A7A9AC"/>
      </a:accent5>
      <a:accent6>
        <a:srgbClr val="A7A9AC"/>
      </a:accent6>
      <a:hlink>
        <a:srgbClr val="009ADA"/>
      </a:hlink>
      <a:folHlink>
        <a:srgbClr val="009ADA"/>
      </a:folHlink>
    </a:clrScheme>
    <a:fontScheme name="U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Office Theme">
  <a:themeElements>
    <a:clrScheme name="UEL Master Brand">
      <a:dk1>
        <a:srgbClr val="0063A4"/>
      </a:dk1>
      <a:lt1>
        <a:sysClr val="window" lastClr="FFFFFF"/>
      </a:lt1>
      <a:dk2>
        <a:srgbClr val="009ADA"/>
      </a:dk2>
      <a:lt2>
        <a:srgbClr val="EEECE1"/>
      </a:lt2>
      <a:accent1>
        <a:srgbClr val="A7A9AC"/>
      </a:accent1>
      <a:accent2>
        <a:srgbClr val="A7A9AC"/>
      </a:accent2>
      <a:accent3>
        <a:srgbClr val="A7A9AC"/>
      </a:accent3>
      <a:accent4>
        <a:srgbClr val="A7A9AC"/>
      </a:accent4>
      <a:accent5>
        <a:srgbClr val="A7A9AC"/>
      </a:accent5>
      <a:accent6>
        <a:srgbClr val="A7A9AC"/>
      </a:accent6>
      <a:hlink>
        <a:srgbClr val="009ADA"/>
      </a:hlink>
      <a:folHlink>
        <a:srgbClr val="009ADA"/>
      </a:folHlink>
    </a:clrScheme>
    <a:fontScheme name="U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7_Office Theme">
  <a:themeElements>
    <a:clrScheme name="UEL Master Brand">
      <a:dk1>
        <a:srgbClr val="0063A4"/>
      </a:dk1>
      <a:lt1>
        <a:sysClr val="window" lastClr="FFFFFF"/>
      </a:lt1>
      <a:dk2>
        <a:srgbClr val="009ADA"/>
      </a:dk2>
      <a:lt2>
        <a:srgbClr val="EEECE1"/>
      </a:lt2>
      <a:accent1>
        <a:srgbClr val="A7A9AC"/>
      </a:accent1>
      <a:accent2>
        <a:srgbClr val="A7A9AC"/>
      </a:accent2>
      <a:accent3>
        <a:srgbClr val="A7A9AC"/>
      </a:accent3>
      <a:accent4>
        <a:srgbClr val="A7A9AC"/>
      </a:accent4>
      <a:accent5>
        <a:srgbClr val="A7A9AC"/>
      </a:accent5>
      <a:accent6>
        <a:srgbClr val="A7A9AC"/>
      </a:accent6>
      <a:hlink>
        <a:srgbClr val="009ADA"/>
      </a:hlink>
      <a:folHlink>
        <a:srgbClr val="009ADA"/>
      </a:folHlink>
    </a:clrScheme>
    <a:fontScheme name="U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6096</TotalTime>
  <Words>3531</Words>
  <Application>Microsoft Office PowerPoint</Application>
  <PresentationFormat>On-screen Show (4:3)</PresentationFormat>
  <Paragraphs>309</Paragraphs>
  <Slides>44</Slides>
  <Notes>19</Notes>
  <HiddenSlides>0</HiddenSlides>
  <MMClips>0</MMClips>
  <ScaleCrop>false</ScaleCrop>
  <HeadingPairs>
    <vt:vector size="4" baseType="variant">
      <vt:variant>
        <vt:lpstr>Theme</vt:lpstr>
      </vt:variant>
      <vt:variant>
        <vt:i4>9</vt:i4>
      </vt:variant>
      <vt:variant>
        <vt:lpstr>Slide Titles</vt:lpstr>
      </vt:variant>
      <vt:variant>
        <vt:i4>44</vt:i4>
      </vt:variant>
    </vt:vector>
  </HeadingPairs>
  <TitlesOfParts>
    <vt:vector size="53" baseType="lpstr">
      <vt:lpstr>Default Design</vt:lpstr>
      <vt:lpstr>Office Theme</vt:lpstr>
      <vt:lpstr>10_Default Design</vt:lpstr>
      <vt:lpstr>2_Office Theme</vt:lpstr>
      <vt:lpstr>3_Office Theme</vt:lpstr>
      <vt:lpstr>4_Office Theme</vt:lpstr>
      <vt:lpstr>5_Office Theme</vt:lpstr>
      <vt:lpstr>6_Office Theme</vt:lpstr>
      <vt:lpstr>7_Office Theme</vt:lpstr>
      <vt:lpstr> Transnational Academic Mobility and Knowledge Creation:  </vt:lpstr>
      <vt:lpstr>Internationalisation of Higher Education Worldwide through Academic Mobility</vt:lpstr>
      <vt:lpstr> </vt:lpstr>
      <vt:lpstr>On a global scale,</vt:lpstr>
      <vt:lpstr>In the Age of Migration</vt:lpstr>
      <vt:lpstr>Internationalisation of the Academic Profession in British Universities</vt:lpstr>
      <vt:lpstr>PowerPoint Presentation</vt:lpstr>
      <vt:lpstr>PowerPoint Presentation</vt:lpstr>
      <vt:lpstr>PowerPoint Presentation</vt:lpstr>
      <vt:lpstr>PowerPoint Presentation</vt:lpstr>
      <vt:lpstr>  A Typology of knowledge creation:  evolving from Mode 1 and Mode 2 to Mode 3   </vt:lpstr>
      <vt:lpstr>   Mobile Academics and a new mode of  Knowledge Creation  </vt:lpstr>
      <vt:lpstr>           Initial propositions</vt:lpstr>
      <vt:lpstr>    Academic Mobility as an ontological      condition and Knowledge as ‘capital’</vt:lpstr>
      <vt:lpstr>PowerPoint Presentation</vt:lpstr>
      <vt:lpstr> Knowledge Creation</vt:lpstr>
      <vt:lpstr>PowerPoint Presentation</vt:lpstr>
      <vt:lpstr>Using biographical accounts of mobile academic intellectuals, my research has focused on</vt:lpstr>
      <vt:lpstr>PowerPoint Presentation</vt:lpstr>
      <vt:lpstr>Biographic Account:  Norbert Elias (1897-1990)</vt:lpstr>
      <vt:lpstr>   Norbert Elias (1897-1990)</vt:lpstr>
      <vt:lpstr>PowerPoint Presentation</vt:lpstr>
      <vt:lpstr>PowerPoint Presentation</vt:lpstr>
      <vt:lpstr>PowerPoint Presentation</vt:lpstr>
      <vt:lpstr>PowerPoint Presentation</vt:lpstr>
      <vt:lpstr>PowerPoint Presentation</vt:lpstr>
      <vt:lpstr>Transnational Academic Mobility Making Boundaries (i)</vt:lpstr>
      <vt:lpstr>Transnational Academic Mobility   Making Boundaries (ii)</vt:lpstr>
      <vt:lpstr>PowerPoint Presentation</vt:lpstr>
      <vt:lpstr>PowerPoint Presentation</vt:lpstr>
      <vt:lpstr>Academic migrants in the contemporary neoliberal market-framed university</vt:lpstr>
      <vt:lpstr>PowerPoint Presentation</vt:lpstr>
      <vt:lpstr>PowerPoint Presentation</vt:lpstr>
      <vt:lpstr>Transnational Academic Mobility Breaking Boundaries (iii)</vt:lpstr>
      <vt:lpstr>PowerPoint Presentation</vt:lpstr>
      <vt:lpstr>PowerPoint Presentation</vt:lpstr>
      <vt:lpstr>PowerPoint Presentation</vt:lpstr>
      <vt:lpstr>PowerPoint Presentation</vt:lpstr>
      <vt:lpstr> On epistemic “predicaments of  particularity and universality”</vt:lpstr>
      <vt:lpstr>Conclusion</vt:lpstr>
      <vt:lpstr>Significance of Marginality in  Knowledge  Creation </vt:lpstr>
      <vt:lpstr>Further reflection  in my Conclusion</vt:lpstr>
      <vt:lpstr>PowerPoint Presentation</vt:lpstr>
      <vt:lpstr>PowerPoint Presentation</vt:lpstr>
    </vt:vector>
  </TitlesOfParts>
  <Company>Orme Court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Boundaries</dc:title>
  <dc:creator>Terri Kim</dc:creator>
  <cp:lastModifiedBy>Terri</cp:lastModifiedBy>
  <cp:revision>230</cp:revision>
  <dcterms:created xsi:type="dcterms:W3CDTF">2009-10-23T23:29:27Z</dcterms:created>
  <dcterms:modified xsi:type="dcterms:W3CDTF">2013-06-19T15:30:05Z</dcterms:modified>
</cp:coreProperties>
</file>