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7" r:id="rId4"/>
    <p:sldId id="270" r:id="rId5"/>
    <p:sldId id="261" r:id="rId6"/>
    <p:sldId id="258" r:id="rId7"/>
    <p:sldId id="264" r:id="rId8"/>
    <p:sldId id="265" r:id="rId9"/>
    <p:sldId id="266" r:id="rId10"/>
    <p:sldId id="259" r:id="rId11"/>
    <p:sldId id="260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59" autoAdjust="0"/>
  </p:normalViewPr>
  <p:slideViewPr>
    <p:cSldViewPr>
      <p:cViewPr varScale="1">
        <p:scale>
          <a:sx n="62" d="100"/>
          <a:sy n="62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815DE-CF4C-4268-AE11-266F7E0019FF}" type="datetimeFigureOut">
              <a:rPr lang="en-GB" smtClean="0"/>
              <a:t>25/06/2013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68E42-7B43-4AEE-8988-B986A6EEA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7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8E42-7B43-4AEE-8988-B986A6EEAE5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4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633C6CE-BFC5-48BE-8FD4-3A1C4678C385}" type="datetime1">
              <a:rPr lang="en-GB" smtClean="0"/>
              <a:t>25/06/2013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C39-2EC9-4674-A1A3-D6B4EA7C6512}" type="datetime1">
              <a:rPr lang="en-GB" smtClean="0"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3B59850-4B95-4D9C-8CF5-2E8F4CB9514B}" type="datetime1">
              <a:rPr lang="en-GB" smtClean="0"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A97A-78ED-408E-A051-B6635C2DD1AA}" type="datetime1">
              <a:rPr lang="en-GB" smtClean="0"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C1E-DEF5-49DE-A6CA-C2E2EE474143}" type="datetime1">
              <a:rPr lang="en-GB" smtClean="0"/>
              <a:t>25/06/2013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4B6EA0-19DB-4C26-90F0-2D839D0998C7}" type="datetime1">
              <a:rPr lang="en-GB" smtClean="0"/>
              <a:t>25/06/2013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1FF87F-85C7-40EA-8648-E2FB4B43A487}" type="datetime1">
              <a:rPr lang="en-GB" smtClean="0"/>
              <a:t>25/06/2013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3F6B-05FE-4FB0-B43D-1C0F7C145090}" type="datetime1">
              <a:rPr lang="en-GB" smtClean="0"/>
              <a:t>25/06/2013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3C05-1ABF-47B7-9947-4E66F99CCEEC}" type="datetime1">
              <a:rPr lang="en-GB" smtClean="0"/>
              <a:t>25/06/2013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6E93-EE5A-43C1-A2CA-03808F566BF4}" type="datetime1">
              <a:rPr lang="en-GB" smtClean="0"/>
              <a:t>25/06/2013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0C6756A-F9FC-4CDF-9BDF-DF07A9E4E991}" type="datetime1">
              <a:rPr lang="en-GB" smtClean="0"/>
              <a:t>25/06/2013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FCF44F-862B-4CE4-B4FF-75D5AFCA86F0}" type="datetime1">
              <a:rPr lang="en-GB" smtClean="0"/>
              <a:t>25/06/2013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32FF76-7028-4A16-A27F-CC2104E971A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Understanding urban deprivation: wrestling with access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Dr </a:t>
            </a:r>
            <a:r>
              <a:rPr lang="en-GB" dirty="0" err="1" smtClean="0"/>
              <a:t>Meera</a:t>
            </a:r>
            <a:r>
              <a:rPr lang="en-GB" dirty="0" smtClean="0"/>
              <a:t> </a:t>
            </a:r>
            <a:r>
              <a:rPr lang="en-GB" dirty="0" err="1" smtClean="0"/>
              <a:t>tiwari</a:t>
            </a:r>
            <a:r>
              <a:rPr lang="en-GB" dirty="0" smtClean="0"/>
              <a:t> &amp; </a:t>
            </a:r>
            <a:r>
              <a:rPr lang="en-GB" dirty="0" err="1" smtClean="0"/>
              <a:t>susannah</a:t>
            </a:r>
            <a:r>
              <a:rPr lang="en-GB" dirty="0" smtClean="0"/>
              <a:t> </a:t>
            </a:r>
            <a:r>
              <a:rPr lang="en-GB" dirty="0" err="1" smtClean="0"/>
              <a:t>pickering</a:t>
            </a:r>
            <a:r>
              <a:rPr lang="en-GB" dirty="0" smtClean="0"/>
              <a:t>-saqqa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Research &amp; Knowledge Exchange Conference, 26 June 2013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FF76-7028-4A16-A27F-CC2104E971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“</a:t>
            </a:r>
            <a:r>
              <a:rPr lang="en-GB" sz="3600" i="1" dirty="0" smtClean="0"/>
              <a:t>The reluctant respondent</a:t>
            </a:r>
            <a:r>
              <a:rPr lang="en-GB" sz="3600" dirty="0" smtClean="0"/>
              <a:t>” (Adler &amp; Adler, 2001)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/>
              <a:t>“</a:t>
            </a:r>
            <a:r>
              <a:rPr lang="en-GB" sz="2000" i="1" dirty="0" smtClean="0"/>
              <a:t>The litigious nature of US society today and the politicisation of research have influenced the core, basic character of interviewing” </a:t>
            </a:r>
            <a:r>
              <a:rPr lang="en-GB" sz="2000" dirty="0" smtClean="0"/>
              <a:t>(531)</a:t>
            </a:r>
          </a:p>
          <a:p>
            <a:pPr marL="0" indent="0" algn="ctr">
              <a:buNone/>
            </a:pPr>
            <a:endParaRPr lang="en-GB" sz="2000" dirty="0"/>
          </a:p>
          <a:p>
            <a:r>
              <a:rPr lang="en-GB" sz="2000" dirty="0" smtClean="0"/>
              <a:t>Organisations/groups divide knowledge </a:t>
            </a:r>
            <a:r>
              <a:rPr lang="en-GB" sz="2000" b="1" dirty="0" smtClean="0"/>
              <a:t>terrain </a:t>
            </a:r>
            <a:r>
              <a:rPr lang="en-GB" sz="2000" dirty="0" smtClean="0"/>
              <a:t>into those accessible to the public and those inaccessible.</a:t>
            </a:r>
          </a:p>
          <a:p>
            <a:r>
              <a:rPr lang="en-GB" sz="2000" dirty="0" smtClean="0"/>
              <a:t>“</a:t>
            </a:r>
            <a:r>
              <a:rPr lang="en-GB" sz="2000" b="1" dirty="0" smtClean="0"/>
              <a:t>spectrum</a:t>
            </a:r>
            <a:r>
              <a:rPr lang="en-GB" sz="2000" dirty="0" smtClean="0"/>
              <a:t> of reluctance” </a:t>
            </a:r>
          </a:p>
          <a:p>
            <a:r>
              <a:rPr lang="en-GB" sz="2000" dirty="0" smtClean="0"/>
              <a:t>Researchers </a:t>
            </a:r>
            <a:r>
              <a:rPr lang="en-GB" sz="2000" dirty="0"/>
              <a:t>need to “navigate” this </a:t>
            </a:r>
            <a:r>
              <a:rPr lang="en-GB" sz="2000" dirty="0" smtClean="0"/>
              <a:t>terrain</a:t>
            </a:r>
          </a:p>
          <a:p>
            <a:endParaRPr lang="en-GB" sz="2000" dirty="0"/>
          </a:p>
          <a:p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Strategies for overcoming </a:t>
            </a:r>
            <a:r>
              <a:rPr lang="en-GB" sz="2000" b="1" dirty="0" smtClean="0"/>
              <a:t>reluctance</a:t>
            </a:r>
            <a:r>
              <a:rPr lang="en-GB" sz="2000" dirty="0" smtClean="0"/>
              <a:t> and resistance.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Down Arrow 3"/>
          <p:cNvSpPr/>
          <p:nvPr/>
        </p:nvSpPr>
        <p:spPr>
          <a:xfrm>
            <a:off x="4427984" y="4293096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4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London case-studies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2060848"/>
            <a:ext cx="2371632" cy="316835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28800"/>
            <a:ext cx="2952328" cy="2211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297450"/>
            <a:ext cx="3456384" cy="193557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80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Using the “reluctant respondent” framework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7293030"/>
              </p:ext>
            </p:extLst>
          </p:nvPr>
        </p:nvGraphicFramePr>
        <p:xfrm>
          <a:off x="251520" y="1056506"/>
          <a:ext cx="8496944" cy="5922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088232"/>
                <a:gridCol w="2497560"/>
                <a:gridCol w="2326976"/>
              </a:tblGrid>
              <a:tr h="938701">
                <a:tc>
                  <a:txBody>
                    <a:bodyPr/>
                    <a:lstStyle/>
                    <a:p>
                      <a:r>
                        <a:rPr lang="en-GB" dirty="0" smtClean="0"/>
                        <a:t>Strategies for overcoming reluctance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ATD Fourth World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Osmani</a:t>
                      </a:r>
                      <a:r>
                        <a:rPr lang="en-GB" baseline="0" dirty="0" smtClean="0"/>
                        <a:t> Trust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London Citizens</a:t>
                      </a:r>
                      <a:endParaRPr lang="en-GB" dirty="0"/>
                    </a:p>
                  </a:txBody>
                  <a:tcPr/>
                </a:tc>
              </a:tr>
              <a:tr h="105718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 Approach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Existing relationship</a:t>
                      </a:r>
                      <a:r>
                        <a:rPr lang="en-GB" sz="1400" baseline="0" dirty="0" smtClean="0"/>
                        <a:t> with SPS research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Emphasised mutual benefits &amp; partnership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Via MA project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baseline="0" dirty="0" smtClean="0"/>
                        <a:t>Emphasised mutual benefits &amp; partnership</a:t>
                      </a:r>
                      <a:endParaRPr lang="en-GB" sz="1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UEL Alumni</a:t>
                      </a:r>
                      <a:endParaRPr lang="en-GB" sz="1400" dirty="0"/>
                    </a:p>
                  </a:txBody>
                  <a:tcPr/>
                </a:tc>
              </a:tr>
              <a:tr h="96999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 Sponsorship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Advice</a:t>
                      </a:r>
                      <a:r>
                        <a:rPr lang="en-GB" sz="1400" baseline="0" dirty="0" smtClean="0"/>
                        <a:t> from ex-colleagues @ MA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Jan 2013 Meeting with ex-colleague &amp; member of ELM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400" dirty="0"/>
                    </a:p>
                  </a:txBody>
                  <a:tcPr/>
                </a:tc>
              </a:tr>
              <a:tr h="184611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 Relational</a:t>
                      </a:r>
                      <a:r>
                        <a:rPr lang="en-GB" sz="1600" baseline="0" dirty="0" smtClean="0"/>
                        <a:t> groundwork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Sept 2012 with TISS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Alain as key contact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PGs @ Thurs lunch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June</a:t>
                      </a:r>
                      <a:r>
                        <a:rPr lang="en-GB" sz="1400" baseline="0" dirty="0" smtClean="0"/>
                        <a:t> 2013 workshop attendance</a:t>
                      </a:r>
                      <a:endParaRPr lang="en-GB" sz="1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err="1" smtClean="0"/>
                        <a:t>Frimhurst</a:t>
                      </a:r>
                      <a:r>
                        <a:rPr lang="en-GB" sz="1400" dirty="0" smtClean="0"/>
                        <a:t> in July?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Sept 2012 with TISS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UEL Alumni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Layers of </a:t>
                      </a:r>
                      <a:r>
                        <a:rPr lang="en-GB" sz="1400" dirty="0" err="1" smtClean="0"/>
                        <a:t>tel</a:t>
                      </a:r>
                      <a:r>
                        <a:rPr lang="en-GB" sz="1400" dirty="0" smtClean="0"/>
                        <a:t> calls, emails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Dec 2012 interviews with senior managers but unwilling to go around “gatekeeper”.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June 2013 new contact but no workshop attendance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Sept 2012 with TISS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Nov LC Assembly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Jan 2013 key interviews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May 2013 CO</a:t>
                      </a:r>
                      <a:r>
                        <a:rPr lang="en-GB" sz="1400" baseline="0" dirty="0" smtClean="0"/>
                        <a:t> leadership</a:t>
                      </a:r>
                      <a:r>
                        <a:rPr lang="en-GB" sz="1400" dirty="0" smtClean="0"/>
                        <a:t> training</a:t>
                      </a:r>
                      <a:endParaRPr lang="en-GB" sz="1400" dirty="0"/>
                    </a:p>
                  </a:txBody>
                  <a:tcPr/>
                </a:tc>
              </a:tr>
              <a:tr h="73262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4. Joint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Oxfam GB partnership</a:t>
                      </a:r>
                    </a:p>
                    <a:p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UEL LSS TELCO membership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Tentative conclusions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400" dirty="0" smtClean="0"/>
              <a:t>Framework does not acknowledge political and social context </a:t>
            </a:r>
            <a:r>
              <a:rPr lang="en-GB" sz="2400" dirty="0" err="1" smtClean="0"/>
              <a:t>eg</a:t>
            </a:r>
            <a:r>
              <a:rPr lang="en-GB" sz="2400" dirty="0" smtClean="0"/>
              <a:t> Gilligan; diaspora-Bangladesh relations and Charities Act Public Benefit pressures.</a:t>
            </a:r>
          </a:p>
          <a:p>
            <a:endParaRPr lang="en-GB" sz="2400" dirty="0" smtClean="0"/>
          </a:p>
          <a:p>
            <a:r>
              <a:rPr lang="en-GB" sz="2400" dirty="0" smtClean="0"/>
              <a:t>“Gatekeeper” relationship is vital not just for access but in co-construction of data </a:t>
            </a:r>
            <a:r>
              <a:rPr lang="en-GB" sz="2000" dirty="0" smtClean="0"/>
              <a:t>(Campbell et al 2006).</a:t>
            </a:r>
          </a:p>
          <a:p>
            <a:endParaRPr lang="en-GB" sz="2000" dirty="0" smtClean="0"/>
          </a:p>
          <a:p>
            <a:r>
              <a:rPr lang="en-GB" sz="2400" dirty="0" smtClean="0"/>
              <a:t>Challenge of “reluctance” intensified when core research focus is on people experiencing  “relational” and “dignity” deprivations.</a:t>
            </a: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6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Understanding Urban Deprivation: background to the study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 smtClean="0"/>
              <a:t>UKIERI supported collaboration between UEL and TISS, Mumbai</a:t>
            </a:r>
          </a:p>
          <a:p>
            <a:r>
              <a:rPr lang="en-GB" sz="3400" dirty="0" smtClean="0"/>
              <a:t>To </a:t>
            </a:r>
            <a:r>
              <a:rPr lang="en-GB" sz="3400" dirty="0"/>
              <a:t>map and disseminate good practice in overcoming deprivations in urban communities of London and </a:t>
            </a:r>
            <a:r>
              <a:rPr lang="en-GB" sz="3400" dirty="0" smtClean="0"/>
              <a:t>Mumbai</a:t>
            </a:r>
          </a:p>
          <a:p>
            <a:r>
              <a:rPr lang="en-GB" sz="3400" dirty="0"/>
              <a:t>Deprivation within literature in Capability Approach</a:t>
            </a:r>
          </a:p>
          <a:p>
            <a:pPr lvl="1"/>
            <a:r>
              <a:rPr lang="en-GB" sz="3400" i="1" dirty="0"/>
              <a:t>Lack of entitlements</a:t>
            </a:r>
          </a:p>
          <a:p>
            <a:pPr lvl="2"/>
            <a:r>
              <a:rPr lang="en-GB" sz="3400" dirty="0"/>
              <a:t>Entitlements: Can be economic or non-economic, physical or non-physical</a:t>
            </a:r>
          </a:p>
          <a:p>
            <a:pPr lvl="1"/>
            <a:r>
              <a:rPr lang="en-GB" sz="3400" i="1" dirty="0"/>
              <a:t>‘Lack the opportunity to be adequately nourished, decently clothed, minimally educated, or properly sheltered’ (</a:t>
            </a:r>
            <a:r>
              <a:rPr lang="en-GB" sz="3400" i="1" dirty="0" err="1"/>
              <a:t>Sen</a:t>
            </a:r>
            <a:r>
              <a:rPr lang="en-GB" sz="3400" i="1" dirty="0"/>
              <a:t>, 1979)</a:t>
            </a:r>
          </a:p>
          <a:p>
            <a:pPr marL="137160" indent="0">
              <a:spcAft>
                <a:spcPts val="600"/>
              </a:spcAft>
              <a:buNone/>
            </a:pPr>
            <a:r>
              <a:rPr lang="en-GB" sz="3400" dirty="0"/>
              <a:t>Note: the opportunities here are context specific – </a:t>
            </a:r>
            <a:r>
              <a:rPr lang="en-GB" sz="3400" dirty="0" err="1"/>
              <a:t>Sen’s</a:t>
            </a:r>
            <a:r>
              <a:rPr lang="en-GB" sz="3400" dirty="0"/>
              <a:t> unrestrictive list of capabilities</a:t>
            </a:r>
          </a:p>
          <a:p>
            <a:pPr marL="480060" indent="-342900"/>
            <a:r>
              <a:rPr lang="en-GB" sz="3400" dirty="0"/>
              <a:t>Poverty as capability deprivation</a:t>
            </a:r>
          </a:p>
          <a:p>
            <a:pPr marL="736092" lvl="1" indent="-342900"/>
            <a:r>
              <a:rPr lang="en-GB" sz="3400" dirty="0"/>
              <a:t>Income poverty </a:t>
            </a:r>
          </a:p>
          <a:p>
            <a:pPr marL="736092" lvl="1" indent="-342900"/>
            <a:r>
              <a:rPr lang="en-GB" sz="3400" dirty="0"/>
              <a:t>Capability poverty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60000"/>
              </a:lnSpc>
            </a:pPr>
            <a:r>
              <a:rPr lang="en-US" sz="2400" dirty="0"/>
              <a:t>Capability Approach</a:t>
            </a:r>
          </a:p>
          <a:p>
            <a:pPr>
              <a:lnSpc>
                <a:spcPct val="60000"/>
              </a:lnSpc>
            </a:pPr>
            <a:r>
              <a:rPr lang="en-US" sz="2400" dirty="0" err="1"/>
              <a:t>Ostrom’s</a:t>
            </a:r>
            <a:r>
              <a:rPr lang="en-US" sz="2400" dirty="0"/>
              <a:t> Commons </a:t>
            </a:r>
            <a:r>
              <a:rPr lang="en-US" sz="2400" dirty="0" smtClean="0"/>
              <a:t>Approach</a:t>
            </a:r>
          </a:p>
          <a:p>
            <a:pPr marL="109728" indent="0">
              <a:buNone/>
            </a:pPr>
            <a:r>
              <a:rPr lang="en-GB" sz="2400" u="sng" dirty="0"/>
              <a:t>Domains of deprivation</a:t>
            </a:r>
          </a:p>
          <a:p>
            <a:r>
              <a:rPr lang="en-GB" sz="2400" dirty="0"/>
              <a:t>Income</a:t>
            </a:r>
          </a:p>
          <a:p>
            <a:r>
              <a:rPr lang="en-GB" sz="2400" dirty="0"/>
              <a:t>Employment</a:t>
            </a:r>
          </a:p>
          <a:p>
            <a:r>
              <a:rPr lang="en-GB" sz="2400" dirty="0"/>
              <a:t>Health</a:t>
            </a:r>
          </a:p>
          <a:p>
            <a:r>
              <a:rPr lang="en-GB" sz="2400" dirty="0"/>
              <a:t>Education &amp; skills</a:t>
            </a:r>
          </a:p>
          <a:p>
            <a:r>
              <a:rPr lang="en-GB" sz="2400" dirty="0"/>
              <a:t>Housing</a:t>
            </a:r>
          </a:p>
          <a:p>
            <a:r>
              <a:rPr lang="en-GB" sz="2400" dirty="0"/>
              <a:t>Crime</a:t>
            </a:r>
          </a:p>
          <a:p>
            <a:r>
              <a:rPr lang="en-GB" sz="2400" dirty="0"/>
              <a:t>Environment</a:t>
            </a:r>
          </a:p>
          <a:p>
            <a:endParaRPr lang="en-GB" sz="2400" dirty="0"/>
          </a:p>
          <a:p>
            <a:pPr>
              <a:lnSpc>
                <a:spcPct val="60000"/>
              </a:lnSpc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4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marL="109728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Methodology – </a:t>
            </a:r>
            <a:r>
              <a:rPr lang="en-GB" sz="3100" dirty="0" smtClean="0"/>
              <a:t>initial framework</a:t>
            </a:r>
            <a:endParaRPr lang="en-GB" sz="3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A11BD8E-7CE0-4752-9BA1-DA6BD9A1CF37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139462"/>
              </p:ext>
            </p:extLst>
          </p:nvPr>
        </p:nvGraphicFramePr>
        <p:xfrm>
          <a:off x="467544" y="1268760"/>
          <a:ext cx="8280921" cy="4961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68152"/>
                <a:gridCol w="1800200"/>
                <a:gridCol w="1800201"/>
                <a:gridCol w="1656184"/>
                <a:gridCol w="1656184"/>
              </a:tblGrid>
              <a:tr h="9475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Deprivation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Pre-case study condition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Opportunity needed to overcome deprivation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Agency needed to overcome deprivation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Outcome</a:t>
                      </a:r>
                      <a:endParaRPr lang="en-US" sz="1400" dirty="0"/>
                    </a:p>
                  </a:txBody>
                  <a:tcPr/>
                </a:tc>
              </a:tr>
              <a:tr h="11784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Poor literacy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Poor knowledge of entitlements,</a:t>
                      </a:r>
                      <a:r>
                        <a:rPr lang="en-GB" sz="14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unable to access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employment opportunities, 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Opportunity to be educated, Social Policy institutional capacity</a:t>
                      </a:r>
                      <a:r>
                        <a:rPr lang="en-GB" sz="14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Collective, individual &amp; relational</a:t>
                      </a:r>
                      <a:r>
                        <a:rPr lang="en-GB" sz="14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Educated communities, rights, entitlement</a:t>
                      </a:r>
                      <a:r>
                        <a:rPr lang="en-GB" sz="14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93177"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140"/>
                        </a:spcBef>
                        <a:spcAft>
                          <a:spcPts val="140"/>
                        </a:spcAft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Poor health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Unable to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en-GB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ealthy</a:t>
                      </a: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being 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indent="-180340" algn="l">
                        <a:spcBef>
                          <a:spcPts val="140"/>
                        </a:spcBef>
                        <a:spcAft>
                          <a:spcPts val="140"/>
                        </a:spcAft>
                        <a:tabLst>
                          <a:tab pos="630555" algn="l"/>
                        </a:tabLst>
                      </a:pP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Social</a:t>
                      </a:r>
                      <a:r>
                        <a:rPr lang="en-GB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opportunities</a:t>
                      </a:r>
                      <a:endParaRPr lang="en-GB" sz="1400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indent="-180340" algn="l">
                        <a:spcBef>
                          <a:spcPts val="140"/>
                        </a:spcBef>
                        <a:spcAft>
                          <a:spcPts val="140"/>
                        </a:spcAft>
                        <a:tabLst>
                          <a:tab pos="630555" algn="l"/>
                        </a:tabLst>
                      </a:pP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Social Policy,</a:t>
                      </a:r>
                    </a:p>
                    <a:p>
                      <a:pPr marL="180340" indent="-180340" algn="l">
                        <a:spcBef>
                          <a:spcPts val="140"/>
                        </a:spcBef>
                        <a:spcAft>
                          <a:spcPts val="140"/>
                        </a:spcAft>
                        <a:tabLst>
                          <a:tab pos="630555" algn="l"/>
                        </a:tabLst>
                      </a:pP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institutional </a:t>
                      </a: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capacity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&amp;</a:t>
                      </a:r>
                      <a:r>
                        <a:rPr lang="en-GB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relational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Good health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en-GB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present </a:t>
                      </a: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&amp; future generations</a:t>
                      </a:r>
                    </a:p>
                  </a:txBody>
                  <a:tcPr marL="0" marR="0" marT="0" marB="0"/>
                </a:tc>
              </a:tr>
              <a:tr h="713859"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140"/>
                        </a:spcBef>
                        <a:spcAft>
                          <a:spcPts val="140"/>
                        </a:spcAft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Social exclusion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Poor self-esteem, no decision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making </a:t>
                      </a: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&amp; participation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Participative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freedom, </a:t>
                      </a: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political will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Individual, collective &amp; relational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Socially inclusive society</a:t>
                      </a:r>
                    </a:p>
                  </a:txBody>
                  <a:tcPr marL="0" marR="0" marT="0" marB="0"/>
                </a:tc>
              </a:tr>
              <a:tr h="653204"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140"/>
                        </a:spcBef>
                        <a:spcAft>
                          <a:spcPts val="140"/>
                        </a:spcAft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Poor governance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Unable to access public goods, to have legal protection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Openness in government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Individual, collective, relational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Effective pursuit of political, </a:t>
                      </a:r>
                      <a:r>
                        <a:rPr lang="en-GB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social and economic freedoms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4285"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Livelihood/Food insecurity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Poor nourishment Life uncertainties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Market opportunities; social policy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Individual, collective &amp; relational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Well </a:t>
                      </a:r>
                      <a:r>
                        <a:rPr lang="en-GB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nutritioned</a:t>
                      </a: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adults &amp; children</a:t>
                      </a:r>
                    </a:p>
                    <a:p>
                      <a:pPr marL="0" indent="0">
                        <a:spcBef>
                          <a:spcPts val="140"/>
                        </a:spcBef>
                        <a:spcAft>
                          <a:spcPts val="140"/>
                        </a:spcAft>
                        <a:buFont typeface="Arial"/>
                        <a:buNone/>
                        <a:tabLst>
                          <a:tab pos="630555" algn="l"/>
                        </a:tabLs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Material well-being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6165304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Based on </a:t>
            </a:r>
            <a:r>
              <a:rPr lang="en-US" sz="1200" dirty="0" err="1" smtClean="0"/>
              <a:t>Tiwari</a:t>
            </a:r>
            <a:r>
              <a:rPr lang="en-US" sz="1200" dirty="0" smtClean="0"/>
              <a:t> and Ibrahim,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8566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the access issue?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Initial proposal identifies 100 interviews for each India case study and 50 for each of London case studies.</a:t>
            </a:r>
          </a:p>
          <a:p>
            <a:endParaRPr lang="en-GB" dirty="0" smtClean="0"/>
          </a:p>
          <a:p>
            <a:r>
              <a:rPr lang="en-GB" dirty="0" smtClean="0"/>
              <a:t>Sept 2012: First London workshop and London case-study visits identify logistical challenges in interviewing 50 @ OT and ATD.</a:t>
            </a:r>
          </a:p>
          <a:p>
            <a:endParaRPr lang="en-GB" dirty="0" smtClean="0"/>
          </a:p>
          <a:p>
            <a:r>
              <a:rPr lang="en-GB" dirty="0" smtClean="0"/>
              <a:t>Jan 2013: First Mumbai workshop: ATD (4); OT (5); LC (0) – first phase of LC soon after return + recommendation to PGs</a:t>
            </a:r>
          </a:p>
          <a:p>
            <a:endParaRPr lang="en-GB" dirty="0" smtClean="0"/>
          </a:p>
          <a:p>
            <a:r>
              <a:rPr lang="en-GB" dirty="0" smtClean="0"/>
              <a:t>June 2013: Second London workshop: PGs report on preliminary meetings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To date India: </a:t>
            </a:r>
            <a:r>
              <a:rPr lang="en-GB" dirty="0" err="1" smtClean="0">
                <a:solidFill>
                  <a:srgbClr val="FF0000"/>
                </a:solidFill>
              </a:rPr>
              <a:t>Sehar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(30)</a:t>
            </a:r>
            <a:r>
              <a:rPr lang="en-GB" dirty="0" smtClean="0">
                <a:solidFill>
                  <a:srgbClr val="FF0000"/>
                </a:solidFill>
              </a:rPr>
              <a:t>; GBGB </a:t>
            </a:r>
            <a:r>
              <a:rPr lang="en-GB" dirty="0" smtClean="0">
                <a:solidFill>
                  <a:srgbClr val="FF0000"/>
                </a:solidFill>
              </a:rPr>
              <a:t>(30)</a:t>
            </a:r>
            <a:r>
              <a:rPr lang="en-GB" dirty="0" smtClean="0">
                <a:solidFill>
                  <a:srgbClr val="FF0000"/>
                </a:solidFill>
              </a:rPr>
              <a:t>; </a:t>
            </a:r>
            <a:r>
              <a:rPr lang="en-GB" smtClean="0">
                <a:solidFill>
                  <a:srgbClr val="FF0000"/>
                </a:solidFill>
              </a:rPr>
              <a:t>Super30 </a:t>
            </a:r>
            <a:r>
              <a:rPr lang="en-GB" smtClean="0">
                <a:solidFill>
                  <a:srgbClr val="FF0000"/>
                </a:solidFill>
              </a:rPr>
              <a:t>(30)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To-date UK: ATD (9); </a:t>
            </a:r>
            <a:r>
              <a:rPr lang="en-GB" dirty="0" smtClean="0">
                <a:solidFill>
                  <a:srgbClr val="FF0000"/>
                </a:solidFill>
              </a:rPr>
              <a:t>OT (10+); </a:t>
            </a:r>
            <a:r>
              <a:rPr lang="en-GB" dirty="0" smtClean="0"/>
              <a:t>LC (4 + 2 in pipeline)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2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Disciplinary &amp; legal framework for access 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400" dirty="0" smtClean="0"/>
              <a:t>ESRC Framework for Research Ethics (2010: revised Sep 2012) </a:t>
            </a:r>
          </a:p>
          <a:p>
            <a:pPr lvl="1"/>
            <a:r>
              <a:rPr lang="en-GB" sz="2100" dirty="0" smtClean="0"/>
              <a:t>6 principles:</a:t>
            </a:r>
          </a:p>
          <a:p>
            <a:pPr lvl="2"/>
            <a:r>
              <a:rPr lang="en-GB" sz="2000" dirty="0" smtClean="0"/>
              <a:t>Integrity in design</a:t>
            </a:r>
          </a:p>
          <a:p>
            <a:pPr lvl="2"/>
            <a:r>
              <a:rPr lang="en-GB" sz="2000" b="1" dirty="0" smtClean="0"/>
              <a:t>Research participants informed of purpose, methods &amp; uses</a:t>
            </a:r>
          </a:p>
          <a:p>
            <a:pPr lvl="2"/>
            <a:r>
              <a:rPr lang="en-GB" sz="2000" b="1" dirty="0" smtClean="0"/>
              <a:t>Confidentiality</a:t>
            </a:r>
          </a:p>
          <a:p>
            <a:pPr lvl="2"/>
            <a:r>
              <a:rPr lang="en-GB" sz="2000" b="1" dirty="0" smtClean="0"/>
              <a:t>Voluntary participation</a:t>
            </a:r>
          </a:p>
          <a:p>
            <a:pPr lvl="2"/>
            <a:r>
              <a:rPr lang="en-GB" sz="2000" b="1" dirty="0" smtClean="0"/>
              <a:t>No harm</a:t>
            </a:r>
          </a:p>
          <a:p>
            <a:pPr lvl="2"/>
            <a:r>
              <a:rPr lang="en-GB" sz="2000" dirty="0" smtClean="0"/>
              <a:t>Independence of research</a:t>
            </a:r>
          </a:p>
          <a:p>
            <a:pPr lvl="1"/>
            <a:endParaRPr lang="en-GB" sz="1600" dirty="0" smtClean="0"/>
          </a:p>
          <a:p>
            <a:r>
              <a:rPr lang="en-GB" sz="2000" dirty="0" smtClean="0"/>
              <a:t>+ working within relevant legislation </a:t>
            </a:r>
            <a:r>
              <a:rPr lang="en-GB" sz="2000" dirty="0" err="1" smtClean="0"/>
              <a:t>eg</a:t>
            </a:r>
            <a:r>
              <a:rPr lang="en-GB" sz="2000" dirty="0" smtClean="0"/>
              <a:t> FOI Act, Data Protection, Human Rights Act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8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Disciplinary &amp; legal framework for </a:t>
            </a:r>
            <a:r>
              <a:rPr lang="en-GB" sz="3600" dirty="0" smtClean="0"/>
              <a:t>access 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/>
              <a:t>Social Research Association: Ethics Guidelines (2003</a:t>
            </a:r>
            <a:r>
              <a:rPr lang="en-GB" sz="2400" dirty="0" smtClean="0"/>
              <a:t>)</a:t>
            </a:r>
          </a:p>
          <a:p>
            <a:pPr lvl="1"/>
            <a:r>
              <a:rPr lang="en-GB" sz="2100" dirty="0" smtClean="0"/>
              <a:t>Obligations to society</a:t>
            </a:r>
          </a:p>
          <a:p>
            <a:pPr lvl="2"/>
            <a:r>
              <a:rPr lang="en-GB" sz="1800" dirty="0" smtClean="0"/>
              <a:t>“in the light of the moral and legal order of the society in which they practice” (13)</a:t>
            </a:r>
          </a:p>
          <a:p>
            <a:pPr lvl="1"/>
            <a:endParaRPr lang="en-GB" sz="2100" dirty="0"/>
          </a:p>
          <a:p>
            <a:pPr lvl="1"/>
            <a:r>
              <a:rPr lang="en-GB" sz="2100" dirty="0" smtClean="0"/>
              <a:t>Obligations to subjects</a:t>
            </a:r>
          </a:p>
          <a:p>
            <a:pPr lvl="2"/>
            <a:r>
              <a:rPr lang="en-GB" sz="1800" dirty="0" smtClean="0"/>
              <a:t>Voluntary participation</a:t>
            </a:r>
          </a:p>
          <a:p>
            <a:pPr lvl="2"/>
            <a:r>
              <a:rPr lang="en-GB" sz="1800" dirty="0" smtClean="0"/>
              <a:t>Informed as possible</a:t>
            </a:r>
          </a:p>
          <a:p>
            <a:pPr lvl="2"/>
            <a:r>
              <a:rPr lang="en-GB" sz="1800" dirty="0" smtClean="0"/>
              <a:t>“no group should be disadvantaged by routinely being excluded from consideration” (14)</a:t>
            </a:r>
          </a:p>
          <a:p>
            <a:pPr lvl="2"/>
            <a:endParaRPr lang="en-GB" sz="1800" dirty="0"/>
          </a:p>
          <a:p>
            <a:pPr lvl="1"/>
            <a:r>
              <a:rPr lang="en-GB" sz="2100" dirty="0" smtClean="0"/>
              <a:t>Concerned about impact of:</a:t>
            </a:r>
          </a:p>
          <a:p>
            <a:pPr lvl="2"/>
            <a:r>
              <a:rPr lang="en-GB" sz="1800" dirty="0" smtClean="0"/>
              <a:t>HR Act 1998 on research practice</a:t>
            </a:r>
          </a:p>
          <a:p>
            <a:pPr lvl="2"/>
            <a:r>
              <a:rPr lang="en-GB" sz="1800" dirty="0" smtClean="0"/>
              <a:t>Growth of “research governance” </a:t>
            </a:r>
            <a:endParaRPr lang="en-GB" sz="18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7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Disciplinary &amp; legal framework for </a:t>
            </a:r>
            <a:r>
              <a:rPr lang="en-GB" sz="3600" dirty="0" smtClean="0"/>
              <a:t>access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Developing Areas Research Group (DARG) Guidelines</a:t>
            </a:r>
          </a:p>
          <a:p>
            <a:pPr lvl="1"/>
            <a:endParaRPr lang="en-GB" sz="2100" dirty="0"/>
          </a:p>
          <a:p>
            <a:pPr lvl="1"/>
            <a:r>
              <a:rPr lang="en-GB" sz="2100" dirty="0" smtClean="0"/>
              <a:t>Responsiveness to </a:t>
            </a:r>
            <a:r>
              <a:rPr lang="en-GB" sz="2100" dirty="0" err="1" smtClean="0"/>
              <a:t>contextuality</a:t>
            </a:r>
            <a:r>
              <a:rPr lang="en-GB" sz="2100" dirty="0"/>
              <a:t> </a:t>
            </a:r>
            <a:r>
              <a:rPr lang="en-GB" sz="2100" dirty="0" smtClean="0"/>
              <a:t>– local values and norms</a:t>
            </a:r>
          </a:p>
          <a:p>
            <a:pPr lvl="1"/>
            <a:endParaRPr lang="en-GB" sz="2100" dirty="0" smtClean="0"/>
          </a:p>
          <a:p>
            <a:pPr lvl="1"/>
            <a:r>
              <a:rPr lang="en-GB" sz="2100" dirty="0" smtClean="0"/>
              <a:t>Reciprocity and partnership</a:t>
            </a:r>
            <a:endParaRPr lang="en-GB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04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Disciplinary &amp; legal framework for </a:t>
            </a:r>
            <a:r>
              <a:rPr lang="en-GB" sz="3600" dirty="0" smtClean="0"/>
              <a:t>access 4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Charities Act 2011 &amp; Public Benefit Requirement</a:t>
            </a:r>
          </a:p>
          <a:p>
            <a:endParaRPr lang="en-GB" dirty="0"/>
          </a:p>
          <a:p>
            <a:pPr lvl="1"/>
            <a:r>
              <a:rPr lang="en-GB" dirty="0" smtClean="0"/>
              <a:t>Institute for Voluntary Action Research (2012) findings:</a:t>
            </a:r>
          </a:p>
          <a:p>
            <a:pPr lvl="2"/>
            <a:r>
              <a:rPr lang="en-GB" dirty="0" smtClean="0"/>
              <a:t>Anxiety &amp; anger among some charities at being under so much scrutiny</a:t>
            </a:r>
          </a:p>
          <a:p>
            <a:pPr lvl="2"/>
            <a:r>
              <a:rPr lang="en-GB" dirty="0" smtClean="0"/>
              <a:t>Greatest impact on religious/faith-based charities, fee charging and membership based.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32FF76-7028-4A16-A27F-CC2104E971A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513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1034</TotalTime>
  <Words>969</Words>
  <Application>Microsoft Macintosh PowerPoint</Application>
  <PresentationFormat>On-screen Show (4:3)</PresentationFormat>
  <Paragraphs>173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Understanding urban deprivation: wrestling with access  Dr Meera tiwari &amp; susannah pickering-saqqa</vt:lpstr>
      <vt:lpstr>Understanding Urban Deprivation: background to the study</vt:lpstr>
      <vt:lpstr>Methodology</vt:lpstr>
      <vt:lpstr>Methodology – initial framework</vt:lpstr>
      <vt:lpstr>Why the access issue?</vt:lpstr>
      <vt:lpstr>Disciplinary &amp; legal framework for access 1</vt:lpstr>
      <vt:lpstr>Disciplinary &amp; legal framework for access 2</vt:lpstr>
      <vt:lpstr>Disciplinary &amp; legal framework for access 3</vt:lpstr>
      <vt:lpstr>Disciplinary &amp; legal framework for access 4</vt:lpstr>
      <vt:lpstr>“The reluctant respondent” (Adler &amp; Adler, 2001)</vt:lpstr>
      <vt:lpstr>Three London case-studies</vt:lpstr>
      <vt:lpstr>Using the “reluctant respondent” framework</vt:lpstr>
      <vt:lpstr>Tentative conclusions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urban deprivation: wrestling with access  Dr Meera tiwari &amp; susannah pickering-saqqa</dc:title>
  <dc:creator>USER</dc:creator>
  <cp:lastModifiedBy>Vijayshil Gautam</cp:lastModifiedBy>
  <cp:revision>31</cp:revision>
  <dcterms:created xsi:type="dcterms:W3CDTF">2013-06-24T15:02:03Z</dcterms:created>
  <dcterms:modified xsi:type="dcterms:W3CDTF">2013-06-25T09:56:29Z</dcterms:modified>
</cp:coreProperties>
</file>