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earch\Depression\poster\Poste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earch\Depression\poster\Poste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earch\Depression\poster\Poster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epression\Depression%201306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earch\Depression\Depression%2013060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earch\Depression\poster\Poster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en-US"/>
              <a:t>Emotion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poster!$D$19</c:f>
              <c:strCache>
                <c:ptCount val="1"/>
                <c:pt idx="0">
                  <c:v>TG</c:v>
                </c:pt>
              </c:strCache>
            </c:strRef>
          </c:tx>
          <c:cat>
            <c:strRef>
              <c:f>poster!$C$20:$C$24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poster!$D$20:$D$24</c:f>
              <c:numCache>
                <c:formatCode>_-* #,##0.000_-;\-* #,##0.000_-;_-* "-"??_-;_-@_-</c:formatCode>
                <c:ptCount val="5"/>
                <c:pt idx="0">
                  <c:v>5.91</c:v>
                </c:pt>
                <c:pt idx="1">
                  <c:v>4.4800000000000004</c:v>
                </c:pt>
                <c:pt idx="2">
                  <c:v>2.98</c:v>
                </c:pt>
                <c:pt idx="3">
                  <c:v>1.9800000000000006</c:v>
                </c:pt>
                <c:pt idx="4">
                  <c:v>1.21</c:v>
                </c:pt>
              </c:numCache>
            </c:numRef>
          </c:val>
        </c:ser>
        <c:ser>
          <c:idx val="1"/>
          <c:order val="1"/>
          <c:tx>
            <c:strRef>
              <c:f>poster!$E$19</c:f>
              <c:strCache>
                <c:ptCount val="1"/>
                <c:pt idx="0">
                  <c:v>CG</c:v>
                </c:pt>
              </c:strCache>
            </c:strRef>
          </c:tx>
          <c:cat>
            <c:strRef>
              <c:f>poster!$C$20:$C$24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poster!$E$20:$E$24</c:f>
              <c:numCache>
                <c:formatCode>_-* #,##0.000_-;\-* #,##0.000_-;_-* "-"??_-;_-@_-</c:formatCode>
                <c:ptCount val="5"/>
                <c:pt idx="0">
                  <c:v>5.92</c:v>
                </c:pt>
                <c:pt idx="1">
                  <c:v>4.88</c:v>
                </c:pt>
                <c:pt idx="2">
                  <c:v>3.2</c:v>
                </c:pt>
                <c:pt idx="3">
                  <c:v>2.58</c:v>
                </c:pt>
                <c:pt idx="4">
                  <c:v>1.9200000000000006</c:v>
                </c:pt>
              </c:numCache>
            </c:numRef>
          </c:val>
        </c:ser>
        <c:marker val="1"/>
        <c:axId val="47291008"/>
        <c:axId val="45875584"/>
      </c:lineChart>
      <c:catAx>
        <c:axId val="47291008"/>
        <c:scaling>
          <c:orientation val="minMax"/>
        </c:scaling>
        <c:axPos val="b"/>
        <c:majorTickMark val="none"/>
        <c:tickLblPos val="nextTo"/>
        <c:crossAx val="45875584"/>
        <c:crosses val="autoZero"/>
        <c:auto val="1"/>
        <c:lblAlgn val="ctr"/>
        <c:lblOffset val="100"/>
      </c:catAx>
      <c:valAx>
        <c:axId val="458755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altLang="zh-CN" sz="1600"/>
                  <a:t>HDRS</a:t>
                </a:r>
                <a:r>
                  <a:rPr lang="en-GB" altLang="zh-CN" sz="1600" baseline="0"/>
                  <a:t> Factor Scale</a:t>
                </a:r>
                <a:endParaRPr lang="zh-CN" altLang="en-US" sz="1600"/>
              </a:p>
            </c:rich>
          </c:tx>
          <c:layout/>
        </c:title>
        <c:numFmt formatCode="_-* #,##0.000_-;\-* #,##0.000_-;_-* &quot;-&quot;??_-;_-@_-" sourceLinked="1"/>
        <c:majorTickMark val="none"/>
        <c:tickLblPos val="nextTo"/>
        <c:crossAx val="47291008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en-US"/>
              <a:t>Sleeping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poster!$D$31</c:f>
              <c:strCache>
                <c:ptCount val="1"/>
                <c:pt idx="0">
                  <c:v>TG</c:v>
                </c:pt>
              </c:strCache>
            </c:strRef>
          </c:tx>
          <c:cat>
            <c:strRef>
              <c:f>poster!$C$32:$C$36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poster!$D$32:$D$36</c:f>
              <c:numCache>
                <c:formatCode>General</c:formatCode>
                <c:ptCount val="5"/>
                <c:pt idx="0">
                  <c:v>4.5599999999999996</c:v>
                </c:pt>
                <c:pt idx="1">
                  <c:v>2.9299999999999997</c:v>
                </c:pt>
                <c:pt idx="2">
                  <c:v>2.02</c:v>
                </c:pt>
                <c:pt idx="3">
                  <c:v>1.3800000000000001</c:v>
                </c:pt>
                <c:pt idx="4">
                  <c:v>1.9700000000000017</c:v>
                </c:pt>
              </c:numCache>
            </c:numRef>
          </c:val>
        </c:ser>
        <c:ser>
          <c:idx val="1"/>
          <c:order val="1"/>
          <c:tx>
            <c:strRef>
              <c:f>poster!$E$31</c:f>
              <c:strCache>
                <c:ptCount val="1"/>
                <c:pt idx="0">
                  <c:v>CG</c:v>
                </c:pt>
              </c:strCache>
            </c:strRef>
          </c:tx>
          <c:cat>
            <c:strRef>
              <c:f>poster!$C$32:$C$36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poster!$E$32:$E$36</c:f>
              <c:numCache>
                <c:formatCode>General</c:formatCode>
                <c:ptCount val="5"/>
                <c:pt idx="0">
                  <c:v>4.46</c:v>
                </c:pt>
                <c:pt idx="1">
                  <c:v>3.86</c:v>
                </c:pt>
                <c:pt idx="2">
                  <c:v>3.08</c:v>
                </c:pt>
                <c:pt idx="3">
                  <c:v>2.4</c:v>
                </c:pt>
                <c:pt idx="4">
                  <c:v>1.8800000000000001</c:v>
                </c:pt>
              </c:numCache>
            </c:numRef>
          </c:val>
        </c:ser>
        <c:marker val="1"/>
        <c:axId val="47227648"/>
        <c:axId val="47229184"/>
      </c:lineChart>
      <c:catAx>
        <c:axId val="47227648"/>
        <c:scaling>
          <c:orientation val="minMax"/>
        </c:scaling>
        <c:axPos val="b"/>
        <c:majorTickMark val="none"/>
        <c:tickLblPos val="nextTo"/>
        <c:crossAx val="47229184"/>
        <c:crosses val="autoZero"/>
        <c:auto val="1"/>
        <c:lblAlgn val="ctr"/>
        <c:lblOffset val="100"/>
      </c:catAx>
      <c:valAx>
        <c:axId val="47229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HDRS Factor Scale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7227648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en-US" dirty="0"/>
              <a:t>E Anxiety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poster!$D$43</c:f>
              <c:strCache>
                <c:ptCount val="1"/>
                <c:pt idx="0">
                  <c:v>TG</c:v>
                </c:pt>
              </c:strCache>
            </c:strRef>
          </c:tx>
          <c:cat>
            <c:strRef>
              <c:f>poster!$C$44:$C$48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poster!$D$44:$D$48</c:f>
              <c:numCache>
                <c:formatCode>General</c:formatCode>
                <c:ptCount val="5"/>
                <c:pt idx="0">
                  <c:v>2.5</c:v>
                </c:pt>
                <c:pt idx="1">
                  <c:v>2.1</c:v>
                </c:pt>
                <c:pt idx="2">
                  <c:v>1.56</c:v>
                </c:pt>
                <c:pt idx="3">
                  <c:v>1.1100000000000001</c:v>
                </c:pt>
                <c:pt idx="4">
                  <c:v>0.9</c:v>
                </c:pt>
              </c:numCache>
            </c:numRef>
          </c:val>
        </c:ser>
        <c:ser>
          <c:idx val="1"/>
          <c:order val="1"/>
          <c:tx>
            <c:strRef>
              <c:f>poster!$E$43</c:f>
              <c:strCache>
                <c:ptCount val="1"/>
                <c:pt idx="0">
                  <c:v>CG</c:v>
                </c:pt>
              </c:strCache>
            </c:strRef>
          </c:tx>
          <c:cat>
            <c:strRef>
              <c:f>poster!$C$44:$C$48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poster!$E$44:$E$48</c:f>
              <c:numCache>
                <c:formatCode>General</c:formatCode>
                <c:ptCount val="5"/>
                <c:pt idx="0">
                  <c:v>2.5</c:v>
                </c:pt>
                <c:pt idx="1">
                  <c:v>2.06</c:v>
                </c:pt>
                <c:pt idx="2">
                  <c:v>1.84</c:v>
                </c:pt>
                <c:pt idx="3">
                  <c:v>1.1599999999999981</c:v>
                </c:pt>
                <c:pt idx="4">
                  <c:v>1.03</c:v>
                </c:pt>
              </c:numCache>
            </c:numRef>
          </c:val>
        </c:ser>
        <c:marker val="1"/>
        <c:axId val="47861120"/>
        <c:axId val="47903872"/>
      </c:lineChart>
      <c:catAx>
        <c:axId val="47861120"/>
        <c:scaling>
          <c:orientation val="minMax"/>
        </c:scaling>
        <c:axPos val="b"/>
        <c:majorTickMark val="none"/>
        <c:tickLblPos val="nextTo"/>
        <c:crossAx val="47903872"/>
        <c:crosses val="autoZero"/>
        <c:auto val="1"/>
        <c:lblAlgn val="ctr"/>
        <c:lblOffset val="100"/>
      </c:catAx>
      <c:valAx>
        <c:axId val="479038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HDRS Factor Scale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786112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"/>
  <c:chart>
    <c:title>
      <c:tx>
        <c:rich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800">
                <a:solidFill>
                  <a:srgbClr val="000000"/>
                </a:solidFill>
              </a:rPr>
              <a:t>Body Anxiety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'fig1 (3)'!$B$36</c:f>
              <c:strCache>
                <c:ptCount val="1"/>
                <c:pt idx="0">
                  <c:v>TG</c:v>
                </c:pt>
              </c:strCache>
            </c:strRef>
          </c:tx>
          <c:cat>
            <c:strRef>
              <c:f>'fig1 (3)'!$C$34:$G$35</c:f>
              <c:strCache>
                <c:ptCount val="5"/>
                <c:pt idx="0">
                  <c:v>W0</c:v>
                </c:pt>
                <c:pt idx="1">
                  <c:v>W1 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'fig1 (3)'!$C$36:$G$36</c:f>
              <c:numCache>
                <c:formatCode>General</c:formatCode>
                <c:ptCount val="5"/>
                <c:pt idx="0">
                  <c:v>6.91</c:v>
                </c:pt>
                <c:pt idx="1">
                  <c:v>4.0199999999999996</c:v>
                </c:pt>
                <c:pt idx="2">
                  <c:v>2.75</c:v>
                </c:pt>
                <c:pt idx="3">
                  <c:v>1.8</c:v>
                </c:pt>
                <c:pt idx="4">
                  <c:v>1.1399999999999995</c:v>
                </c:pt>
              </c:numCache>
            </c:numRef>
          </c:val>
        </c:ser>
        <c:ser>
          <c:idx val="1"/>
          <c:order val="1"/>
          <c:tx>
            <c:strRef>
              <c:f>'fig1 (3)'!$B$37</c:f>
              <c:strCache>
                <c:ptCount val="1"/>
                <c:pt idx="0">
                  <c:v>CG</c:v>
                </c:pt>
              </c:strCache>
            </c:strRef>
          </c:tx>
          <c:cat>
            <c:strRef>
              <c:f>'fig1 (3)'!$C$34:$G$35</c:f>
              <c:strCache>
                <c:ptCount val="5"/>
                <c:pt idx="0">
                  <c:v>W0</c:v>
                </c:pt>
                <c:pt idx="1">
                  <c:v>W1 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'fig1 (3)'!$C$37:$G$37</c:f>
              <c:numCache>
                <c:formatCode>General</c:formatCode>
                <c:ptCount val="5"/>
                <c:pt idx="0">
                  <c:v>7.03</c:v>
                </c:pt>
                <c:pt idx="1">
                  <c:v>5.39</c:v>
                </c:pt>
                <c:pt idx="2">
                  <c:v>4.04</c:v>
                </c:pt>
                <c:pt idx="3">
                  <c:v>2.96</c:v>
                </c:pt>
                <c:pt idx="4">
                  <c:v>2.2599999999999998</c:v>
                </c:pt>
              </c:numCache>
            </c:numRef>
          </c:val>
        </c:ser>
        <c:marker val="1"/>
        <c:axId val="9329664"/>
        <c:axId val="9343744"/>
      </c:lineChart>
      <c:catAx>
        <c:axId val="9329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US"/>
          </a:p>
        </c:txPr>
        <c:crossAx val="9343744"/>
        <c:crosses val="autoZero"/>
        <c:auto val="1"/>
        <c:lblAlgn val="ctr"/>
        <c:lblOffset val="100"/>
      </c:catAx>
      <c:valAx>
        <c:axId val="9343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r>
                  <a:rPr lang="en-GB" sz="1600">
                    <a:solidFill>
                      <a:srgbClr val="000000"/>
                    </a:solidFill>
                  </a:rPr>
                  <a:t>HDRS Factor Scale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296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1"/>
  <c:chart>
    <c:title>
      <c:tx>
        <c:rich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800">
                <a:solidFill>
                  <a:srgbClr val="000000"/>
                </a:solidFill>
              </a:rPr>
              <a:t>Cognitive Handicap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'fig1 (3)'!$B$42</c:f>
              <c:strCache>
                <c:ptCount val="1"/>
                <c:pt idx="0">
                  <c:v>TG</c:v>
                </c:pt>
              </c:strCache>
            </c:strRef>
          </c:tx>
          <c:cat>
            <c:strRef>
              <c:f>'fig1 (3)'!$C$40:$G$41</c:f>
              <c:strCache>
                <c:ptCount val="5"/>
                <c:pt idx="0">
                  <c:v>W0</c:v>
                </c:pt>
                <c:pt idx="1">
                  <c:v>W1 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'fig1 (3)'!$C$42:$G$42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2.12</c:v>
                </c:pt>
                <c:pt idx="2">
                  <c:v>1.7</c:v>
                </c:pt>
                <c:pt idx="3">
                  <c:v>1.3800000000000001</c:v>
                </c:pt>
                <c:pt idx="4">
                  <c:v>1.06</c:v>
                </c:pt>
              </c:numCache>
            </c:numRef>
          </c:val>
        </c:ser>
        <c:ser>
          <c:idx val="1"/>
          <c:order val="1"/>
          <c:tx>
            <c:strRef>
              <c:f>'fig1 (3)'!$B$43</c:f>
              <c:strCache>
                <c:ptCount val="1"/>
                <c:pt idx="0">
                  <c:v>CG</c:v>
                </c:pt>
              </c:strCache>
            </c:strRef>
          </c:tx>
          <c:cat>
            <c:strRef>
              <c:f>'fig1 (3)'!$C$40:$G$41</c:f>
              <c:strCache>
                <c:ptCount val="5"/>
                <c:pt idx="0">
                  <c:v>W0</c:v>
                </c:pt>
                <c:pt idx="1">
                  <c:v>W1 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'fig1 (3)'!$C$43:$G$43</c:f>
              <c:numCache>
                <c:formatCode>General</c:formatCode>
                <c:ptCount val="5"/>
                <c:pt idx="0">
                  <c:v>2.16</c:v>
                </c:pt>
                <c:pt idx="1">
                  <c:v>2.15</c:v>
                </c:pt>
                <c:pt idx="2">
                  <c:v>1.9300000000000004</c:v>
                </c:pt>
                <c:pt idx="3">
                  <c:v>1.36</c:v>
                </c:pt>
                <c:pt idx="4">
                  <c:v>1.06</c:v>
                </c:pt>
              </c:numCache>
            </c:numRef>
          </c:val>
        </c:ser>
        <c:marker val="1"/>
        <c:axId val="47891968"/>
        <c:axId val="47893504"/>
      </c:lineChart>
      <c:catAx>
        <c:axId val="47891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en-US"/>
          </a:p>
        </c:txPr>
        <c:crossAx val="47893504"/>
        <c:crosses val="autoZero"/>
        <c:auto val="1"/>
        <c:lblAlgn val="ctr"/>
        <c:lblOffset val="100"/>
      </c:catAx>
      <c:valAx>
        <c:axId val="47893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:r>
                  <a:rPr lang="en-GB" sz="1600">
                    <a:solidFill>
                      <a:srgbClr val="000000"/>
                    </a:solidFill>
                  </a:rPr>
                  <a:t>HDRS Factor Scale</a:t>
                </a:r>
              </a:p>
            </c:rich>
          </c:tx>
          <c:layout>
            <c:manualLayout>
              <c:xMode val="edge"/>
              <c:yMode val="edge"/>
              <c:x val="2.7847782994871926E-2"/>
              <c:y val="0.1894837081594109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891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rPr lang="en-US" altLang="en-US" sz="2400" dirty="0" smtClean="0">
                <a:solidFill>
                  <a:srgbClr val="0070C0"/>
                </a:solidFill>
              </a:rPr>
              <a:t>HDRS</a:t>
            </a:r>
            <a:r>
              <a:rPr lang="en-US" altLang="en-US" sz="2400" baseline="0" dirty="0" smtClean="0">
                <a:solidFill>
                  <a:srgbClr val="0070C0"/>
                </a:solidFill>
              </a:rPr>
              <a:t> Total</a:t>
            </a:r>
            <a:r>
              <a:rPr lang="en-US" altLang="en-US" sz="2400" dirty="0" smtClean="0">
                <a:solidFill>
                  <a:srgbClr val="0070C0"/>
                </a:solidFill>
              </a:rPr>
              <a:t> Scales by weeks</a:t>
            </a:r>
            <a:endParaRPr lang="en-US" altLang="en-US" sz="2400" dirty="0">
              <a:solidFill>
                <a:srgbClr val="0070C0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poster!$D$71</c:f>
              <c:strCache>
                <c:ptCount val="1"/>
                <c:pt idx="0">
                  <c:v>TG</c:v>
                </c:pt>
              </c:strCache>
            </c:strRef>
          </c:tx>
          <c:cat>
            <c:strRef>
              <c:f>poster!$C$72:$C$76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poster!$D$72:$D$76</c:f>
              <c:numCache>
                <c:formatCode>General</c:formatCode>
                <c:ptCount val="5"/>
                <c:pt idx="0">
                  <c:v>22.150000000000027</c:v>
                </c:pt>
                <c:pt idx="1">
                  <c:v>15.63</c:v>
                </c:pt>
                <c:pt idx="2">
                  <c:v>11.01</c:v>
                </c:pt>
                <c:pt idx="3">
                  <c:v>7.6199999999999966</c:v>
                </c:pt>
                <c:pt idx="4">
                  <c:v>6.28</c:v>
                </c:pt>
              </c:numCache>
            </c:numRef>
          </c:val>
        </c:ser>
        <c:ser>
          <c:idx val="1"/>
          <c:order val="1"/>
          <c:tx>
            <c:strRef>
              <c:f>poster!$E$71</c:f>
              <c:strCache>
                <c:ptCount val="1"/>
                <c:pt idx="0">
                  <c:v>CG</c:v>
                </c:pt>
              </c:strCache>
            </c:strRef>
          </c:tx>
          <c:cat>
            <c:strRef>
              <c:f>poster!$C$72:$C$76</c:f>
              <c:strCache>
                <c:ptCount val="5"/>
                <c:pt idx="0">
                  <c:v>W0</c:v>
                </c:pt>
                <c:pt idx="1">
                  <c:v>W1</c:v>
                </c:pt>
                <c:pt idx="2">
                  <c:v>W2</c:v>
                </c:pt>
                <c:pt idx="3">
                  <c:v>W4</c:v>
                </c:pt>
                <c:pt idx="4">
                  <c:v>W6</c:v>
                </c:pt>
              </c:strCache>
            </c:strRef>
          </c:cat>
          <c:val>
            <c:numRef>
              <c:f>poster!$E$72:$E$76</c:f>
              <c:numCache>
                <c:formatCode>General</c:formatCode>
                <c:ptCount val="5"/>
                <c:pt idx="0">
                  <c:v>22.07</c:v>
                </c:pt>
                <c:pt idx="1">
                  <c:v>18.34</c:v>
                </c:pt>
                <c:pt idx="2">
                  <c:v>14.09</c:v>
                </c:pt>
                <c:pt idx="3">
                  <c:v>10.46</c:v>
                </c:pt>
                <c:pt idx="4">
                  <c:v>8.15</c:v>
                </c:pt>
              </c:numCache>
            </c:numRef>
          </c:val>
        </c:ser>
        <c:marker val="1"/>
        <c:axId val="9433472"/>
        <c:axId val="9435008"/>
      </c:lineChart>
      <c:catAx>
        <c:axId val="9433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435008"/>
        <c:crosses val="autoZero"/>
        <c:auto val="1"/>
        <c:lblAlgn val="ctr"/>
        <c:lblOffset val="100"/>
      </c:catAx>
      <c:valAx>
        <c:axId val="94350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en-US" sz="1800"/>
                  <a:t>HDRS Total scale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33472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35-AA05-4BF0-8C89-DC075D1938D2}" type="datetimeFigureOut">
              <a:rPr lang="en-GB" smtClean="0"/>
              <a:pPr/>
              <a:t>17/06/2013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ECEDB-C927-49AE-B992-0629273468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94\DATA\Corporate Marketing\Brand Development\Master Brand Assets\Master Logo+River Lockups\UEL BRANDING DEVICE MASTER 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808" y="3429000"/>
            <a:ext cx="15716984" cy="39292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9"/>
            <a:ext cx="7772400" cy="64294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42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C830-2931-40F4-A9AD-9D1B2FCAF2C8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C830-2931-40F4-A9AD-9D1B2FCAF2C8}" type="datetimeFigureOut">
              <a:rPr lang="en-US" smtClean="0"/>
              <a:pPr/>
              <a:t>6/17/2013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ochranelibrary.com/userfiles/ccoch/file/Acupuncture_ancient_%20traditions/CD004046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.wang@uel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Chinese Acupuncture Combined with Antidepressant Medication for Hospitalized Depression Patients</a:t>
            </a:r>
            <a:br>
              <a:rPr lang="en-GB" sz="2800" b="1" dirty="0" smtClean="0"/>
            </a:br>
            <a:r>
              <a:rPr lang="en-GB" sz="2800" b="1" dirty="0" smtClean="0"/>
              <a:t>----A Pragmatic Randomized Controlled Trial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6400800" cy="11765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Dr. </a:t>
            </a:r>
            <a:r>
              <a:rPr lang="en-GB" sz="2400" dirty="0" err="1" smtClean="0"/>
              <a:t>Tianjun</a:t>
            </a:r>
            <a:r>
              <a:rPr lang="en-GB" sz="2400" dirty="0" smtClean="0"/>
              <a:t> Wang</a:t>
            </a:r>
          </a:p>
          <a:p>
            <a:r>
              <a:rPr lang="en-GB" sz="2400" dirty="0" smtClean="0"/>
              <a:t>School of Health, Sport and Bioscience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Acupuncture Treatment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5" descr="D:\抑郁症\照片\临床\DSC00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57"/>
          <p:cNvGraphicFramePr/>
          <p:nvPr/>
        </p:nvGraphicFramePr>
        <p:xfrm>
          <a:off x="3635896" y="332656"/>
          <a:ext cx="49446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62"/>
          <p:cNvGraphicFramePr/>
          <p:nvPr/>
        </p:nvGraphicFramePr>
        <p:xfrm>
          <a:off x="251520" y="3356992"/>
          <a:ext cx="4896544" cy="327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548680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</a:rPr>
              <a:t>Results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58"/>
          <p:cNvGraphicFramePr/>
          <p:nvPr/>
        </p:nvGraphicFramePr>
        <p:xfrm>
          <a:off x="4572000" y="476672"/>
          <a:ext cx="4320480" cy="279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44008" y="3501008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51520" y="2204864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548680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</a:rPr>
              <a:t>Results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61"/>
          <p:cNvGraphicFramePr/>
          <p:nvPr/>
        </p:nvGraphicFramePr>
        <p:xfrm>
          <a:off x="611560" y="980728"/>
          <a:ext cx="66967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Discussion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This pragmatic RCT efficacy trial compared the CG with conventional antidepressants and the treatment group with antidepressants combined with acupuncture; there was no non-treatment group. </a:t>
            </a:r>
          </a:p>
          <a:p>
            <a:r>
              <a:rPr lang="en-GB" sz="2400" dirty="0" smtClean="0"/>
              <a:t>This kind of pragmatic trial could benefit public health service guidance (Foster, 2007). </a:t>
            </a:r>
          </a:p>
          <a:p>
            <a:endParaRPr lang="en-GB" sz="2400" dirty="0" smtClean="0"/>
          </a:p>
          <a:p>
            <a:r>
              <a:rPr lang="en-GB" sz="1600" dirty="0" smtClean="0"/>
              <a:t>Foster, E.N, E. Thomas, P. </a:t>
            </a:r>
            <a:r>
              <a:rPr lang="en-GB" sz="1600" dirty="0" err="1" smtClean="0"/>
              <a:t>Barlas</a:t>
            </a:r>
            <a:r>
              <a:rPr lang="en-GB" sz="1600" dirty="0" smtClean="0"/>
              <a:t>, J. Hill, J. Young, E. Mason and E. M. Hay. Acupuncture as an adjunct to exercise based physiotherapy for osteoarthritis of the knee: randomized controlled trial. </a:t>
            </a:r>
            <a:r>
              <a:rPr lang="en-GB" sz="1600" i="1" dirty="0" smtClean="0"/>
              <a:t>British Medical Journal.</a:t>
            </a:r>
            <a:r>
              <a:rPr lang="en-GB" sz="1600" b="1" i="1" dirty="0" smtClean="0"/>
              <a:t> </a:t>
            </a:r>
            <a:r>
              <a:rPr lang="en-GB" sz="1600" dirty="0" smtClean="0"/>
              <a:t>335(7617): 436-447, 2007. </a:t>
            </a:r>
            <a:endParaRPr lang="en-GB" sz="1600" b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Discussion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placebo or sham acupuncture control study may help to identify the effects of different acupuncture interventions but not the effectiveness of acupuncture as a whole therapy (Molassiotis et al, 2012).</a:t>
            </a:r>
          </a:p>
          <a:p>
            <a:endParaRPr lang="en-GB" sz="2400" dirty="0" smtClean="0"/>
          </a:p>
          <a:p>
            <a:r>
              <a:rPr lang="en-GB" sz="1600" dirty="0" smtClean="0"/>
              <a:t>Molassiotis, A., J. </a:t>
            </a:r>
            <a:r>
              <a:rPr lang="en-GB" sz="1600" dirty="0" err="1" smtClean="0"/>
              <a:t>Bardy</a:t>
            </a:r>
            <a:r>
              <a:rPr lang="en-GB" sz="1600" dirty="0" smtClean="0"/>
              <a:t>,  J.J. </a:t>
            </a:r>
            <a:r>
              <a:rPr lang="en-GB" sz="1600" dirty="0" err="1" smtClean="0"/>
              <a:t>Fennegan</a:t>
            </a:r>
            <a:r>
              <a:rPr lang="en-GB" sz="1600" dirty="0" smtClean="0"/>
              <a:t>, P. </a:t>
            </a:r>
            <a:r>
              <a:rPr lang="en-GB" sz="1600" dirty="0" err="1" smtClean="0"/>
              <a:t>Mackereth</a:t>
            </a:r>
            <a:r>
              <a:rPr lang="en-GB" sz="1600" dirty="0" smtClean="0"/>
              <a:t>, D.W. Ryder, J. </a:t>
            </a:r>
            <a:r>
              <a:rPr lang="en-GB" sz="1600" dirty="0" err="1" smtClean="0"/>
              <a:t>Filshie</a:t>
            </a:r>
            <a:r>
              <a:rPr lang="en-GB" sz="1600" dirty="0" smtClean="0"/>
              <a:t>, J. Ream, E and Richardson A. </a:t>
            </a:r>
            <a:r>
              <a:rPr lang="en-US" sz="1600" dirty="0" smtClean="0"/>
              <a:t>Acupuncture for Cancer-Related Fatigue in Patients With Breast Cancer: A Pragmatic Randomized Controlled Trial. </a:t>
            </a:r>
            <a:r>
              <a:rPr lang="en-US" sz="1600" i="1" dirty="0" smtClean="0"/>
              <a:t>Journal of Clinical Oncology (online).</a:t>
            </a:r>
            <a:r>
              <a:rPr lang="en-US" sz="1600" dirty="0" smtClean="0"/>
              <a:t> </a:t>
            </a:r>
            <a:r>
              <a:rPr lang="en-GB" sz="1600" dirty="0" err="1" smtClean="0"/>
              <a:t>doi</a:t>
            </a:r>
            <a:r>
              <a:rPr lang="en-GB" sz="1600" dirty="0" smtClean="0"/>
              <a:t>: 10.1200/JCO.2012.46.0436. 2012.</a:t>
            </a:r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Discussion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The design of acupuncture combined with medication versus medication only could not be blind (Smith et al, 2010). </a:t>
            </a:r>
          </a:p>
          <a:p>
            <a:endParaRPr lang="en-GB" dirty="0" smtClean="0"/>
          </a:p>
          <a:p>
            <a:pPr defTabSz="4703763">
              <a:spcBef>
                <a:spcPct val="50000"/>
              </a:spcBef>
            </a:pPr>
            <a:r>
              <a:rPr lang="en-GB" sz="1600" dirty="0" smtClean="0"/>
              <a:t>Smith, C.A, P.P.J. Hay and H. </a:t>
            </a:r>
            <a:r>
              <a:rPr lang="en-GB" sz="1600" dirty="0" err="1" smtClean="0"/>
              <a:t>Macphersonl</a:t>
            </a:r>
            <a:r>
              <a:rPr lang="en-GB" sz="1600" dirty="0" smtClean="0"/>
              <a:t>.</a:t>
            </a:r>
            <a:r>
              <a:rPr lang="en-GB" sz="1600" i="1" dirty="0" smtClean="0"/>
              <a:t> </a:t>
            </a:r>
            <a:r>
              <a:rPr lang="en-GB" sz="1600" dirty="0" smtClean="0"/>
              <a:t>Acupuncture for depression (Review).</a:t>
            </a:r>
            <a:r>
              <a:rPr lang="en-GB" sz="1600" i="1" dirty="0" smtClean="0"/>
              <a:t> The Cochrane Library </a:t>
            </a:r>
            <a:r>
              <a:rPr lang="en-GB" sz="1600" dirty="0" smtClean="0"/>
              <a:t>2010. Issue 1 </a:t>
            </a:r>
            <a:r>
              <a:rPr lang="en-GB" sz="1600" u="sng" dirty="0" smtClean="0">
                <a:hlinkClick r:id="rId2"/>
              </a:rPr>
              <a:t>http://www.thecochranelibrary.com/userfiles/ccoch/file/Acupuncture_ancient_ traditions/CD004046.pdf</a:t>
            </a:r>
            <a:r>
              <a:rPr lang="en-GB" sz="1600" dirty="0" smtClean="0"/>
              <a:t> </a:t>
            </a:r>
            <a:r>
              <a:rPr lang="en-US" sz="1600" dirty="0" smtClean="0"/>
              <a:t>(Accessed 06/11/2012)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Discussion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Acupuncture combined with antidepressants appeared to speed the clinical effect, particularly the emotion, sleeping, body anxiety and total scales, even from the first week of treatment. </a:t>
            </a:r>
          </a:p>
          <a:p>
            <a:r>
              <a:rPr lang="en-GB" sz="2400" dirty="0" smtClean="0"/>
              <a:t>Arguably, the positive effects will continue beyond the six weeks trial.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Discussion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The limitations of this study are the small sample size of population and the lack of long term follow-up investigation. </a:t>
            </a:r>
          </a:p>
          <a:p>
            <a:r>
              <a:rPr lang="en-GB" sz="2400" dirty="0" smtClean="0"/>
              <a:t>In addition, further research could be designed with fewer doses of antidepressant medicine, plus acupuncture versus normal dose of antidepressants only.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Conclusion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Acupuncture combined with </a:t>
            </a:r>
            <a:r>
              <a:rPr lang="en-US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SSRI</a:t>
            </a:r>
            <a:r>
              <a:rPr lang="en-GB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 can quickly improve the condition of depression and most of the other complaints surpass the intervention of </a:t>
            </a:r>
            <a:r>
              <a:rPr lang="en-US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SSRI</a:t>
            </a:r>
            <a:r>
              <a:rPr lang="en-GB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 only. This improvement in patients continued throughout the six weeks of management. </a:t>
            </a:r>
          </a:p>
          <a:p>
            <a:r>
              <a:rPr lang="en-GB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Intervention of acupuncture has positively contributed to the treatment of depression. </a:t>
            </a:r>
          </a:p>
          <a:p>
            <a:r>
              <a:rPr lang="en-GB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Further studies of large sample trials and less doses of medication is warranted. </a:t>
            </a:r>
          </a:p>
          <a:p>
            <a:r>
              <a:rPr lang="en-GB" sz="2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No adverse events were reported.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  <a:cs typeface="Arial" pitchFamily="34" charset="0"/>
              </a:rPr>
              <a:t>The Problems in Treatment of Depression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800" b="1" dirty="0" smtClean="0">
              <a:solidFill>
                <a:srgbClr val="0070C0"/>
              </a:solidFill>
              <a:ea typeface="楷体_GB2312" pitchFamily="49" charset="-122"/>
              <a:cs typeface="Arial" pitchFamily="34" charset="0"/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  <a:ea typeface="楷体_GB2312" pitchFamily="49" charset="-122"/>
                <a:cs typeface="Arial" pitchFamily="34" charset="0"/>
              </a:rPr>
              <a:t>High incidence of disease: WHO </a:t>
            </a:r>
          </a:p>
          <a:p>
            <a:r>
              <a:rPr lang="en-US" altLang="zh-CN" sz="2800" b="1" dirty="0" smtClean="0">
                <a:solidFill>
                  <a:srgbClr val="0070C0"/>
                </a:solidFill>
                <a:ea typeface="楷体_GB2312" pitchFamily="49" charset="-122"/>
              </a:rPr>
              <a:t>High relapse rate</a:t>
            </a:r>
          </a:p>
          <a:p>
            <a:r>
              <a:rPr lang="en-US" altLang="zh-CN" sz="2800" b="1" dirty="0" smtClean="0">
                <a:solidFill>
                  <a:srgbClr val="0000FF"/>
                </a:solidFill>
                <a:ea typeface="楷体_GB2312" pitchFamily="49" charset="-122"/>
                <a:cs typeface="Arial" pitchFamily="34" charset="0"/>
              </a:rPr>
              <a:t>High suicide rate </a:t>
            </a: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Arial Narrow" pitchFamily="34" charset="0"/>
              </a:rPr>
              <a:t>Lower visiting </a:t>
            </a:r>
            <a:endParaRPr lang="zh-CN" altLang="en-US" sz="2800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cs typeface="Arial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68313" y="404813"/>
            <a:ext cx="5400675" cy="3095625"/>
          </a:xfrm>
          <a:prstGeom prst="cloudCallout">
            <a:avLst>
              <a:gd name="adj1" fmla="val 72505"/>
              <a:gd name="adj2" fmla="val 75231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403350" y="1125538"/>
            <a:ext cx="3600450" cy="16541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b="1" kern="10" normalizeH="1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latin typeface="黑体"/>
              </a:rPr>
              <a:t>Many THANKS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69160"/>
            <a:ext cx="4572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altLang="zh-CN" sz="2000" dirty="0"/>
              <a:t>Dr. </a:t>
            </a:r>
            <a:r>
              <a:rPr lang="en-AU" altLang="zh-CN" sz="2000" dirty="0" err="1"/>
              <a:t>Tianjun</a:t>
            </a:r>
            <a:r>
              <a:rPr lang="en-AU" altLang="zh-CN" sz="2000" dirty="0"/>
              <a:t> Wang </a:t>
            </a:r>
          </a:p>
          <a:p>
            <a:pPr algn="ctr"/>
            <a:r>
              <a:rPr lang="en-US" altLang="zh-CN" dirty="0"/>
              <a:t>Senior Lecturer</a:t>
            </a:r>
          </a:p>
          <a:p>
            <a:pPr algn="ctr"/>
            <a:r>
              <a:rPr lang="en-US" altLang="zh-CN" dirty="0"/>
              <a:t>Director of Acupuncture Clinic </a:t>
            </a:r>
          </a:p>
          <a:p>
            <a:pPr>
              <a:lnSpc>
                <a:spcPct val="50000"/>
              </a:lnSpc>
            </a:pPr>
            <a:endParaRPr lang="en-AU" altLang="zh-CN" dirty="0"/>
          </a:p>
          <a:p>
            <a:pPr algn="ctr">
              <a:lnSpc>
                <a:spcPct val="50000"/>
              </a:lnSpc>
            </a:pPr>
            <a:r>
              <a:rPr lang="en-AU" altLang="zh-CN" dirty="0"/>
              <a:t>UNIVERSITY OF EAST LONDON, UK</a:t>
            </a:r>
          </a:p>
          <a:p>
            <a:pPr algn="ctr">
              <a:lnSpc>
                <a:spcPct val="90000"/>
              </a:lnSpc>
            </a:pPr>
            <a:r>
              <a:rPr lang="en-AU" altLang="zh-CN" dirty="0" err="1">
                <a:hlinkClick r:id="rId2"/>
              </a:rPr>
              <a:t>t.wang@uel.ac.uk</a:t>
            </a:r>
            <a:endParaRPr lang="en-AU" altLang="zh-CN" dirty="0"/>
          </a:p>
          <a:p>
            <a:pPr algn="ctr">
              <a:lnSpc>
                <a:spcPct val="90000"/>
              </a:lnSpc>
            </a:pPr>
            <a:r>
              <a:rPr lang="en-AU" altLang="zh-CN" dirty="0"/>
              <a:t>O: 020-82234557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zh-CN" b="1" dirty="0" smtClean="0">
                <a:solidFill>
                  <a:srgbClr val="00B050"/>
                </a:solidFill>
              </a:rPr>
              <a:t>My P</a:t>
            </a:r>
            <a:r>
              <a:rPr lang="en-US" altLang="zh-CN" b="1" dirty="0" smtClean="0">
                <a:solidFill>
                  <a:srgbClr val="00B050"/>
                </a:solidFill>
              </a:rPr>
              <a:t>h</a:t>
            </a:r>
            <a:r>
              <a:rPr lang="en-GB" altLang="zh-CN" b="1" dirty="0" smtClean="0">
                <a:solidFill>
                  <a:srgbClr val="00B050"/>
                </a:solidFill>
              </a:rPr>
              <a:t>D research— Clinic study</a:t>
            </a:r>
            <a:endParaRPr lang="en-GB" dirty="0"/>
          </a:p>
        </p:txBody>
      </p:sp>
      <p:pic>
        <p:nvPicPr>
          <p:cNvPr id="4" name="Picture 1" descr="D:\Teaching\EATMS\PH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1700808"/>
            <a:ext cx="4844356" cy="3633267"/>
          </a:xfrm>
        </p:spPr>
      </p:pic>
      <p:sp>
        <p:nvSpPr>
          <p:cNvPr id="10" name="Rounded Rectangle 9"/>
          <p:cNvSpPr/>
          <p:nvPr/>
        </p:nvSpPr>
        <p:spPr>
          <a:xfrm>
            <a:off x="395536" y="1772816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b="1" dirty="0" smtClean="0">
                <a:solidFill>
                  <a:srgbClr val="7030A0"/>
                </a:solidFill>
              </a:rPr>
              <a:t>Literature review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6" y="2924944"/>
            <a:ext cx="21602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b="1" dirty="0" smtClean="0">
                <a:solidFill>
                  <a:srgbClr val="C00000"/>
                </a:solidFill>
              </a:rPr>
              <a:t>Clinical study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536" y="4221088"/>
            <a:ext cx="21602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7030A0"/>
                </a:solidFill>
              </a:rPr>
              <a:t>Animal experiment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2771800" y="2060848"/>
            <a:ext cx="720080" cy="27363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 animBg="1"/>
      <p:bldP spid="13" grpId="0" build="p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1835696" y="836712"/>
            <a:ext cx="2819400" cy="6096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GB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Patients screened 86</a:t>
            </a:r>
            <a:endParaRPr lang="en-GB" altLang="zh-CN" sz="1600">
              <a:solidFill>
                <a:schemeClr val="tx1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1835696" y="1827312"/>
            <a:ext cx="2819400" cy="6096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GB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Randomized  </a:t>
            </a:r>
            <a:r>
              <a:rPr lang="en-GB" altLang="zh-CN" sz="16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patients 77</a:t>
            </a:r>
            <a:endParaRPr lang="en-GB" altLang="zh-CN" sz="1600" dirty="0">
              <a:solidFill>
                <a:schemeClr val="tx1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1835696" y="2817912"/>
            <a:ext cx="2819400" cy="6238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GB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Intention to treat Patients with at least one treatment 76</a:t>
            </a:r>
            <a:endParaRPr lang="en-GB" altLang="zh-CN" sz="1600">
              <a:solidFill>
                <a:schemeClr val="tx1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3200946" y="2513112"/>
            <a:ext cx="87312" cy="247650"/>
          </a:xfrm>
          <a:prstGeom prst="downArrow">
            <a:avLst>
              <a:gd name="adj1" fmla="val 50000"/>
              <a:gd name="adj2" fmla="val 7090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/>
          <a:lstStyle/>
          <a:p>
            <a:pPr algn="ctr"/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3200946" y="1522512"/>
            <a:ext cx="87312" cy="269875"/>
          </a:xfrm>
          <a:prstGeom prst="downArrow">
            <a:avLst>
              <a:gd name="adj1" fmla="val 50000"/>
              <a:gd name="adj2" fmla="val 7727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/>
          <a:lstStyle/>
          <a:p>
            <a:pPr algn="ctr"/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921296" y="3960912"/>
            <a:ext cx="2133600" cy="3810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GB" altLang="zh-CN" sz="16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Acupuncture Group 47</a:t>
            </a:r>
            <a:endParaRPr lang="en-GB" altLang="zh-CN" sz="1600" dirty="0">
              <a:solidFill>
                <a:srgbClr val="FFFFFF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3816896" y="3960912"/>
            <a:ext cx="2057400" cy="381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GB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Control Group 29</a:t>
            </a:r>
            <a:endParaRPr lang="en-GB" altLang="zh-CN" sz="1600">
              <a:solidFill>
                <a:srgbClr val="FFFFFF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540296" y="4646712"/>
            <a:ext cx="1608137" cy="40322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en-GB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Lost patients 2</a:t>
            </a:r>
            <a:endParaRPr lang="en-GB" altLang="zh-CN" sz="160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4883696" y="4646712"/>
            <a:ext cx="1524000" cy="3810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GB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Lost patients 3</a:t>
            </a:r>
            <a:endParaRPr lang="en-GB" altLang="zh-CN" sz="160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3816896" y="5180112"/>
            <a:ext cx="2195264" cy="62515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GB" altLang="zh-CN" sz="16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Assessed after treatment 26</a:t>
            </a:r>
            <a:endParaRPr lang="en-GB" altLang="zh-CN" sz="1600" dirty="0">
              <a:solidFill>
                <a:srgbClr val="FFFFFF"/>
              </a:solidFill>
              <a:ea typeface="宋体" pitchFamily="2" charset="-122"/>
              <a:cs typeface="Times New Roman" pitchFamily="18" charset="0"/>
            </a:endParaRPr>
          </a:p>
          <a:p>
            <a:pPr algn="ctr" eaLnBrk="0" hangingPunct="0"/>
            <a:endParaRPr lang="en-GB" altLang="zh-CN" sz="1600" dirty="0">
              <a:solidFill>
                <a:srgbClr val="FFFFFF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2" name="AutoShape 1"/>
          <p:cNvSpPr>
            <a:spLocks noChangeArrowheads="1"/>
          </p:cNvSpPr>
          <p:nvPr/>
        </p:nvSpPr>
        <p:spPr bwMode="auto">
          <a:xfrm>
            <a:off x="921296" y="5180112"/>
            <a:ext cx="2192337" cy="55314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GB" altLang="zh-CN" sz="16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Assessed after </a:t>
            </a:r>
            <a:r>
              <a:rPr lang="en-GB" altLang="zh-CN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treatment </a:t>
            </a:r>
            <a:r>
              <a:rPr lang="en-GB" altLang="zh-CN" sz="16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45</a:t>
            </a:r>
            <a:endParaRPr lang="en-GB" altLang="zh-CN" sz="1600" dirty="0">
              <a:solidFill>
                <a:srgbClr val="FFFFFF"/>
              </a:solidFill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53" name="AutoShape 12"/>
          <p:cNvCxnSpPr>
            <a:cxnSpLocks noChangeShapeType="1"/>
          </p:cNvCxnSpPr>
          <p:nvPr/>
        </p:nvCxnSpPr>
        <p:spPr bwMode="auto">
          <a:xfrm>
            <a:off x="4274096" y="3503712"/>
            <a:ext cx="904875" cy="338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" name="AutoShape 11"/>
          <p:cNvCxnSpPr>
            <a:cxnSpLocks noChangeShapeType="1"/>
          </p:cNvCxnSpPr>
          <p:nvPr/>
        </p:nvCxnSpPr>
        <p:spPr bwMode="auto">
          <a:xfrm flipH="1">
            <a:off x="1454696" y="3503712"/>
            <a:ext cx="911225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4807496" y="1370112"/>
            <a:ext cx="2133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altLang="zh-CN" sz="16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Violations of inclusion criteria Patient 9</a:t>
            </a:r>
            <a:endParaRPr lang="en-US" altLang="zh-CN" sz="160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algn="ctr" eaLnBrk="0" hangingPunct="0"/>
            <a:endParaRPr lang="en-US" altLang="zh-CN" sz="160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56" name="AutoShape 17"/>
          <p:cNvCxnSpPr>
            <a:cxnSpLocks noChangeShapeType="1"/>
          </p:cNvCxnSpPr>
          <p:nvPr/>
        </p:nvCxnSpPr>
        <p:spPr bwMode="auto">
          <a:xfrm>
            <a:off x="3816896" y="1674912"/>
            <a:ext cx="7572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7" name="AutoShape 6"/>
          <p:cNvCxnSpPr>
            <a:cxnSpLocks noChangeShapeType="1"/>
          </p:cNvCxnSpPr>
          <p:nvPr/>
        </p:nvCxnSpPr>
        <p:spPr bwMode="auto">
          <a:xfrm>
            <a:off x="2673896" y="4494312"/>
            <a:ext cx="0" cy="4476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58" name="AutoShape 5"/>
          <p:cNvCxnSpPr>
            <a:cxnSpLocks noChangeShapeType="1"/>
          </p:cNvCxnSpPr>
          <p:nvPr/>
        </p:nvCxnSpPr>
        <p:spPr bwMode="auto">
          <a:xfrm>
            <a:off x="1530896" y="4341912"/>
            <a:ext cx="0" cy="2000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59" name="AutoShape 7"/>
          <p:cNvCxnSpPr>
            <a:cxnSpLocks noChangeShapeType="1"/>
          </p:cNvCxnSpPr>
          <p:nvPr/>
        </p:nvCxnSpPr>
        <p:spPr bwMode="auto">
          <a:xfrm>
            <a:off x="4731296" y="4418112"/>
            <a:ext cx="0" cy="5334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60" name="AutoShape 8"/>
          <p:cNvCxnSpPr>
            <a:cxnSpLocks noChangeShapeType="1"/>
          </p:cNvCxnSpPr>
          <p:nvPr/>
        </p:nvCxnSpPr>
        <p:spPr bwMode="auto">
          <a:xfrm>
            <a:off x="5112296" y="4418112"/>
            <a:ext cx="1587" cy="1809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kern="0" dirty="0" smtClean="0">
                <a:solidFill>
                  <a:srgbClr val="0070C0"/>
                </a:solidFill>
                <a:ea typeface="Times New Roman"/>
                <a:cs typeface="Times New Roman"/>
              </a:rPr>
              <a:t>Clinical Characteristics of Trial Groups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916832"/>
          <a:ext cx="8712970" cy="2088231"/>
        </p:xfrm>
        <a:graphic>
          <a:graphicData uri="http://schemas.openxmlformats.org/drawingml/2006/table">
            <a:tbl>
              <a:tblPr/>
              <a:tblGrid>
                <a:gridCol w="1148616"/>
                <a:gridCol w="1041144"/>
                <a:gridCol w="1093920"/>
                <a:gridCol w="922155"/>
                <a:gridCol w="1106393"/>
                <a:gridCol w="815640"/>
                <a:gridCol w="1090080"/>
                <a:gridCol w="1495022"/>
              </a:tblGrid>
              <a:tr h="384674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Table 1. Baseline Demographic and Clinical Characteristics of Trial Groups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357">
                <a:tc>
                  <a:txBody>
                    <a:bodyPr/>
                    <a:lstStyle/>
                    <a:p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Sex (F/M)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Age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Incidence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61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 (%)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 (%)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50+ (%)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31-50 (%)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30-(%)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Single (%)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Recurrent (%) 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TG (n=45)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 (75.6)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(24.4)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22(48.9)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18(40.0)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5(11.1)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21(46.7)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24(53.3)</a:t>
                      </a:r>
                      <a:endParaRPr lang="en-GB" sz="16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CG (n=26)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18(69.2)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8(30.8)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12(46.1)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10(38.5)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4(15.4)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12(46.2)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14(53.8)</a:t>
                      </a:r>
                      <a:endParaRPr lang="en-GB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B050"/>
                </a:solidFill>
                <a:cs typeface="Arial" pitchFamily="34" charset="0"/>
              </a:rPr>
              <a:t>Inclusive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CCMD III (</a:t>
            </a:r>
            <a:r>
              <a:rPr lang="en-GB" sz="2800" dirty="0" smtClean="0"/>
              <a:t>Chinese Classification of Mental Disorders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zh-CN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dirty="0" smtClean="0"/>
              <a:t>Hamilton Depression Rating Scale (HDRS)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GB" altLang="zh-CN" sz="2800" dirty="0" smtClean="0">
                <a:latin typeface="Arial" pitchFamily="34" charset="0"/>
                <a:cs typeface="Arial" pitchFamily="34" charset="0"/>
              </a:rPr>
              <a:t>sessions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zh-CN" sz="2800" dirty="0" smtClean="0">
                <a:latin typeface="Arial" pitchFamily="34" charset="0"/>
                <a:cs typeface="Arial" pitchFamily="34" charset="0"/>
              </a:rPr>
              <a:t>total scales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or over</a:t>
            </a:r>
            <a:endParaRPr lang="zh-CN" alt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Age: </a:t>
            </a:r>
            <a:r>
              <a:rPr lang="zh-CN" altLang="en-US" sz="2800" dirty="0" smtClean="0">
                <a:latin typeface="Arial" pitchFamily="34" charset="0"/>
                <a:cs typeface="Arial" pitchFamily="34" charset="0"/>
              </a:rPr>
              <a:t>22-73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Exclusion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zh-CN" sz="2800" dirty="0" smtClean="0"/>
          </a:p>
          <a:p>
            <a:r>
              <a:rPr lang="en-GB" altLang="zh-CN" sz="2800" dirty="0" smtClean="0"/>
              <a:t>Serious physical disease, brain organic diseases, alcohol and drug dependence and allergic conditions</a:t>
            </a:r>
          </a:p>
          <a:p>
            <a:r>
              <a:rPr lang="en-GB" altLang="zh-CN" sz="2800" dirty="0" smtClean="0"/>
              <a:t>In one month, any  hormone drugs, nerve blockers, immune modulators, et al.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Assessment measures: HDRS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Hamilton Depression Rating Scale (HDRS)</a:t>
            </a:r>
          </a:p>
          <a:p>
            <a:r>
              <a:rPr lang="en-US" sz="2800" dirty="0" smtClean="0"/>
              <a:t>Baseline assessment measures:  Week0</a:t>
            </a:r>
          </a:p>
          <a:p>
            <a:r>
              <a:rPr lang="en-US" sz="2800" dirty="0" smtClean="0"/>
              <a:t>Repeated post-intervention at one week after W0, two weeks W2, four weeks W4 and six weeks W6 thereafter</a:t>
            </a:r>
            <a:r>
              <a:rPr lang="en-GB" sz="2800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Intervention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All the patients were prescribed one of the </a:t>
            </a:r>
            <a:r>
              <a:rPr lang="en-GB" sz="2800" dirty="0" err="1" smtClean="0"/>
              <a:t>SSRIs</a:t>
            </a:r>
            <a:r>
              <a:rPr lang="en-GB" sz="2800" dirty="0" smtClean="0"/>
              <a:t> (selective serotonin reuptake inhibitors) and health care. </a:t>
            </a:r>
          </a:p>
          <a:p>
            <a:r>
              <a:rPr lang="en-GB" sz="2800" dirty="0" smtClean="0"/>
              <a:t>TG (Acupuncture Treatment Group) patients were combined with acupuncture intervention by one senior acupuncturist.</a:t>
            </a:r>
          </a:p>
          <a:p>
            <a:r>
              <a:rPr lang="en-GB" sz="2800" dirty="0" smtClean="0"/>
              <a:t>CG (Control Group): SSRI only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UEL Master Brand">
      <a:dk1>
        <a:srgbClr val="0063A4"/>
      </a:dk1>
      <a:lt1>
        <a:sysClr val="window" lastClr="FFFFFF"/>
      </a:lt1>
      <a:dk2>
        <a:srgbClr val="009ADA"/>
      </a:dk2>
      <a:lt2>
        <a:srgbClr val="EEECE1"/>
      </a:lt2>
      <a:accent1>
        <a:srgbClr val="A7A9AC"/>
      </a:accent1>
      <a:accent2>
        <a:srgbClr val="A7A9AC"/>
      </a:accent2>
      <a:accent3>
        <a:srgbClr val="A7A9AC"/>
      </a:accent3>
      <a:accent4>
        <a:srgbClr val="A7A9AC"/>
      </a:accent4>
      <a:accent5>
        <a:srgbClr val="A7A9AC"/>
      </a:accent5>
      <a:accent6>
        <a:srgbClr val="A7A9AC"/>
      </a:accent6>
      <a:hlink>
        <a:srgbClr val="009ADA"/>
      </a:hlink>
      <a:folHlink>
        <a:srgbClr val="009ADA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794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Chinese Acupuncture Combined with Antidepressant Medication for Hospitalized Depression Patients ----A Pragmatic Randomized Controlled Trial</vt:lpstr>
      <vt:lpstr>The Problems in Treatment of Depression </vt:lpstr>
      <vt:lpstr>My PhD research— Clinic study</vt:lpstr>
      <vt:lpstr>Slide 4</vt:lpstr>
      <vt:lpstr>Clinical Characteristics of Trial Groups</vt:lpstr>
      <vt:lpstr>Inclusive Criteria</vt:lpstr>
      <vt:lpstr>Exclusion criteria</vt:lpstr>
      <vt:lpstr>Assessment measures: HDRS</vt:lpstr>
      <vt:lpstr>Intervention</vt:lpstr>
      <vt:lpstr>Acupuncture Treatment</vt:lpstr>
      <vt:lpstr>Slide 11</vt:lpstr>
      <vt:lpstr>Slide 12</vt:lpstr>
      <vt:lpstr>Slide 13</vt:lpstr>
      <vt:lpstr>Discussion </vt:lpstr>
      <vt:lpstr>Discussion </vt:lpstr>
      <vt:lpstr>Discussion </vt:lpstr>
      <vt:lpstr>Discussion </vt:lpstr>
      <vt:lpstr>Discussion </vt:lpstr>
      <vt:lpstr>Conclusion</vt:lpstr>
      <vt:lpstr>Slide 20</vt:lpstr>
    </vt:vector>
  </TitlesOfParts>
  <Company>University of East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Health &amp; Bioscience</dc:title>
  <dc:creator>stuart2</dc:creator>
  <cp:lastModifiedBy>wang</cp:lastModifiedBy>
  <cp:revision>39</cp:revision>
  <dcterms:created xsi:type="dcterms:W3CDTF">2011-02-16T17:01:59Z</dcterms:created>
  <dcterms:modified xsi:type="dcterms:W3CDTF">2013-06-17T08:19:49Z</dcterms:modified>
</cp:coreProperties>
</file>