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96" r:id="rId2"/>
    <p:sldId id="401" r:id="rId3"/>
    <p:sldId id="402" r:id="rId4"/>
    <p:sldId id="405" r:id="rId5"/>
    <p:sldId id="409" r:id="rId6"/>
    <p:sldId id="397" r:id="rId7"/>
    <p:sldId id="406" r:id="rId8"/>
    <p:sldId id="408" r:id="rId9"/>
    <p:sldId id="416" r:id="rId10"/>
    <p:sldId id="400" r:id="rId11"/>
    <p:sldId id="399" r:id="rId12"/>
    <p:sldId id="407" r:id="rId13"/>
    <p:sldId id="415" r:id="rId14"/>
    <p:sldId id="4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0049" autoAdjust="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CCE21-2BA1-3E42-8BB7-198AC36E8198}"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17A1F-8843-3546-BD6F-499CCDB41F90}" type="slidenum">
              <a:rPr lang="en-US" smtClean="0"/>
              <a:t>‹#›</a:t>
            </a:fld>
            <a:endParaRPr lang="en-US"/>
          </a:p>
        </p:txBody>
      </p:sp>
    </p:spTree>
    <p:extLst>
      <p:ext uri="{BB962C8B-B14F-4D97-AF65-F5344CB8AC3E}">
        <p14:creationId xmlns:p14="http://schemas.microsoft.com/office/powerpoint/2010/main" val="81933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9B51-BDFB-4243-B6E7-81EC19EA9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1F26E4-8747-4E9A-A3FB-856C3B2F1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4236-63D4-4681-8C3E-7940A327B759}"/>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42695ABD-D368-4606-B2A0-40FD4B998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AEB0D-1483-400D-A04F-177670683332}"/>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93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5D30-250B-4D3D-9234-DE8E29E392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38AABE-8D7E-4C06-BA8E-1C69C2E624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6F0D9-458F-442F-AE05-FDEC92BBFB93}"/>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6D0248B1-B256-4B3D-9F65-2B4BBB9B65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AADBC-6682-454E-8CD4-61322D5D38A6}"/>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120022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D66B1-C5F4-4D17-B3FC-5848273E3E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A3002A-1AC5-491A-AD9C-BB47BE00AD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C57B42-04D5-4670-9A8E-69645180F74E}"/>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773FB85D-C23D-4242-8116-42F358F58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3E2458-2313-403E-80C6-BAAE4E640D33}"/>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116774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7ED-1EA2-4F99-BE8A-918CD1A2A2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00C431-8ECB-4AA6-A837-BC52CA9AB5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62CB0-E811-459A-8CDA-7FE3D0455021}"/>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CE32C655-8C81-42A5-B1EE-6AB5DBD32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CF3C4-10D0-4D21-9715-F745D553234D}"/>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364270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2E96-0712-4454-BCE7-4636589D2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835B89-5831-45DC-A69E-1AC2770BB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9D9FBA-D833-490C-9578-81448AD087C8}"/>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597BD0A0-6FC7-47C4-927D-3D9CBC2A1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0C2CD-C382-44EA-A9AE-37FCDB2AEC26}"/>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275016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7009-47A0-43AC-B5D2-57B42097C0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EE0F4-BD97-4488-8010-B90F56E0E8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094AFF-354F-4314-9297-A65E52F92E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2FBAFA-E33D-43BC-8150-433670406B23}"/>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6" name="Footer Placeholder 5">
            <a:extLst>
              <a:ext uri="{FF2B5EF4-FFF2-40B4-BE49-F238E27FC236}">
                <a16:creationId xmlns:a16="http://schemas.microsoft.com/office/drawing/2014/main" id="{5224F312-6E41-4C3F-920F-EDDDCFB604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5F57C2-D03D-4B29-BA49-2BEDDD6858BF}"/>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31673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A1F6-BB95-4C3B-A14E-564445CFE6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4D0D1-78A5-45BF-A707-98F07A404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B0335-6593-4184-8E24-1A1681493F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DA9421-EA6F-4EA5-B02B-DF051EDF2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DCACF1-4D22-49B2-995E-061B534316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180213-9194-4AF0-B902-1692913A768D}"/>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8" name="Footer Placeholder 7">
            <a:extLst>
              <a:ext uri="{FF2B5EF4-FFF2-40B4-BE49-F238E27FC236}">
                <a16:creationId xmlns:a16="http://schemas.microsoft.com/office/drawing/2014/main" id="{10E74C8D-1340-4274-90B5-C9A62448E3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E9673B-81A6-413F-B8C8-76CAE51D73AB}"/>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49179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C108-0C35-4246-98F3-5F511D8CE2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9E6D1A-34FA-4A69-BB5C-173C1AAA969D}"/>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4" name="Footer Placeholder 3">
            <a:extLst>
              <a:ext uri="{FF2B5EF4-FFF2-40B4-BE49-F238E27FC236}">
                <a16:creationId xmlns:a16="http://schemas.microsoft.com/office/drawing/2014/main" id="{FBD4128F-FC54-42AB-AD5F-30E9F23847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93616E-287C-48FA-AB1E-E3C0EA3B1D02}"/>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361790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1E38C-6DF4-46DC-BE2B-7A115ED8904D}"/>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3" name="Footer Placeholder 2">
            <a:extLst>
              <a:ext uri="{FF2B5EF4-FFF2-40B4-BE49-F238E27FC236}">
                <a16:creationId xmlns:a16="http://schemas.microsoft.com/office/drawing/2014/main" id="{1FE5EA60-4000-4158-A648-035DBA3E8A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551DC4-B341-4E4C-8655-80A20886F226}"/>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33446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9779-B14F-4564-B937-0ECB93B3E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DB42C9-F668-4084-95A1-A3C9393CC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896D74-FE58-42F6-A4DD-3B02DBFD8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A34EB2-C29B-464E-8C5C-EE59DE44530A}"/>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6" name="Footer Placeholder 5">
            <a:extLst>
              <a:ext uri="{FF2B5EF4-FFF2-40B4-BE49-F238E27FC236}">
                <a16:creationId xmlns:a16="http://schemas.microsoft.com/office/drawing/2014/main" id="{223F3B93-82FA-462F-A77F-4EED11A1AE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41436-293A-4408-B24F-C7E8C95382A4}"/>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371774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2815-6814-4643-89A9-A079EFD2D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CAEE0E-0336-4358-8DAC-B086589BE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70215-E0AE-451F-9768-2FF93A37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944131-9803-49B8-A59A-99526B9026F0}"/>
              </a:ext>
            </a:extLst>
          </p:cNvPr>
          <p:cNvSpPr>
            <a:spLocks noGrp="1"/>
          </p:cNvSpPr>
          <p:nvPr>
            <p:ph type="dt" sz="half" idx="10"/>
          </p:nvPr>
        </p:nvSpPr>
        <p:spPr/>
        <p:txBody>
          <a:bodyPr/>
          <a:lstStyle/>
          <a:p>
            <a:fld id="{1A87F91D-3125-4EAC-BA0E-E8212E19B3E5}" type="datetimeFigureOut">
              <a:rPr lang="en-GB" smtClean="0"/>
              <a:t>13/11/2024</a:t>
            </a:fld>
            <a:endParaRPr lang="en-GB"/>
          </a:p>
        </p:txBody>
      </p:sp>
      <p:sp>
        <p:nvSpPr>
          <p:cNvPr id="6" name="Footer Placeholder 5">
            <a:extLst>
              <a:ext uri="{FF2B5EF4-FFF2-40B4-BE49-F238E27FC236}">
                <a16:creationId xmlns:a16="http://schemas.microsoft.com/office/drawing/2014/main" id="{8FF241DE-D8CE-4453-9AA3-D8FCF97D28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650EC8-86CC-466E-9A86-837ED475F55D}"/>
              </a:ext>
            </a:extLst>
          </p:cNvPr>
          <p:cNvSpPr>
            <a:spLocks noGrp="1"/>
          </p:cNvSpPr>
          <p:nvPr>
            <p:ph type="sldNum" sz="quarter" idx="12"/>
          </p:nvPr>
        </p:nvSpPr>
        <p:spPr/>
        <p:txBody>
          <a:bodyPr/>
          <a:lstStyle/>
          <a:p>
            <a:fld id="{C57E4AA7-FDBA-48E4-ABA5-F4BAF5351085}" type="slidenum">
              <a:rPr lang="en-GB" smtClean="0"/>
              <a:t>‹#›</a:t>
            </a:fld>
            <a:endParaRPr lang="en-GB"/>
          </a:p>
        </p:txBody>
      </p:sp>
    </p:spTree>
    <p:extLst>
      <p:ext uri="{BB962C8B-B14F-4D97-AF65-F5344CB8AC3E}">
        <p14:creationId xmlns:p14="http://schemas.microsoft.com/office/powerpoint/2010/main" val="26423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6DBD9-C394-4E50-A071-D080E7FC3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D02FE-427F-49E4-81A1-CBE9FB567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BC3320-51C1-4705-9E5E-630A5CB6E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7F91D-3125-4EAC-BA0E-E8212E19B3E5}" type="datetimeFigureOut">
              <a:rPr lang="en-GB" smtClean="0"/>
              <a:t>13/11/2024</a:t>
            </a:fld>
            <a:endParaRPr lang="en-GB"/>
          </a:p>
        </p:txBody>
      </p:sp>
      <p:sp>
        <p:nvSpPr>
          <p:cNvPr id="5" name="Footer Placeholder 4">
            <a:extLst>
              <a:ext uri="{FF2B5EF4-FFF2-40B4-BE49-F238E27FC236}">
                <a16:creationId xmlns:a16="http://schemas.microsoft.com/office/drawing/2014/main" id="{FB20378B-A0E6-4802-96AD-A5F2E2241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579EA6-4B16-495C-89D6-C84028369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4AA7-FDBA-48E4-ABA5-F4BAF5351085}" type="slidenum">
              <a:rPr lang="en-GB" smtClean="0"/>
              <a:t>‹#›</a:t>
            </a:fld>
            <a:endParaRPr lang="en-GB"/>
          </a:p>
        </p:txBody>
      </p:sp>
    </p:spTree>
    <p:extLst>
      <p:ext uri="{BB962C8B-B14F-4D97-AF65-F5344CB8AC3E}">
        <p14:creationId xmlns:p14="http://schemas.microsoft.com/office/powerpoint/2010/main" val="217614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Archive Tales: </a:t>
            </a:r>
            <a:r>
              <a:rPr lang="en-GB" sz="4800" dirty="0">
                <a:effectLst/>
                <a:latin typeface="Calibri" panose="020F0502020204030204" pitchFamily="34" charset="0"/>
                <a:ea typeface="Calibri" panose="020F0502020204030204" pitchFamily="34" charset="0"/>
                <a:cs typeface="Calibri" panose="020F0502020204030204" pitchFamily="34" charset="0"/>
              </a:rPr>
              <a:t>Negotiating</a:t>
            </a:r>
            <a:r>
              <a:rPr lang="en-GB" dirty="0">
                <a:effectLst/>
                <a:latin typeface="Calibri" panose="020F0502020204030204" pitchFamily="34" charset="0"/>
                <a:ea typeface="Calibri" panose="020F0502020204030204" pitchFamily="34" charset="0"/>
                <a:cs typeface="Calibri" panose="020F0502020204030204" pitchFamily="34" charset="0"/>
              </a:rPr>
              <a:t> the Radical Personal Film Archive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descr="A close-up of a person&#10;&#10;Description automatically generated">
            <a:extLst>
              <a:ext uri="{FF2B5EF4-FFF2-40B4-BE49-F238E27FC236}">
                <a16:creationId xmlns:a16="http://schemas.microsoft.com/office/drawing/2014/main" id="{ADC8C287-A3AF-4FCE-4F23-7B9DE4AC5AA7}"/>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7813" y="1571328"/>
            <a:ext cx="6211497" cy="3493967"/>
          </a:xfrm>
        </p:spPr>
      </p:pic>
      <p:sp>
        <p:nvSpPr>
          <p:cNvPr id="2" name="TextBox 1">
            <a:extLst>
              <a:ext uri="{FF2B5EF4-FFF2-40B4-BE49-F238E27FC236}">
                <a16:creationId xmlns:a16="http://schemas.microsoft.com/office/drawing/2014/main" id="{DD7E210E-48FE-BB94-D5B7-3519E8E4903C}"/>
              </a:ext>
            </a:extLst>
          </p:cNvPr>
          <p:cNvSpPr txBox="1"/>
          <p:nvPr/>
        </p:nvSpPr>
        <p:spPr>
          <a:xfrm>
            <a:off x="6364706" y="5315316"/>
            <a:ext cx="4174958" cy="646331"/>
          </a:xfrm>
          <a:prstGeom prst="rect">
            <a:avLst/>
          </a:prstGeom>
          <a:noFill/>
        </p:spPr>
        <p:txBody>
          <a:bodyPr wrap="square" rtlCol="0">
            <a:spAutoFit/>
          </a:bodyPr>
          <a:lstStyle/>
          <a:p>
            <a:endParaRPr lang="en-US" i="1" dirty="0">
              <a:solidFill>
                <a:schemeClr val="bg1"/>
              </a:solidFill>
            </a:endParaRPr>
          </a:p>
          <a:p>
            <a:r>
              <a:rPr lang="en-US" dirty="0">
                <a:solidFill>
                  <a:schemeClr val="bg1"/>
                </a:solidFill>
              </a:rPr>
              <a:t>Rosa Luxemburg, </a:t>
            </a:r>
            <a:r>
              <a:rPr lang="en-US" i="1" dirty="0">
                <a:solidFill>
                  <a:schemeClr val="bg1"/>
                </a:solidFill>
              </a:rPr>
              <a:t>Resisters, </a:t>
            </a:r>
            <a:r>
              <a:rPr lang="en-US" dirty="0">
                <a:solidFill>
                  <a:schemeClr val="bg1"/>
                </a:solidFill>
              </a:rPr>
              <a:t>screen shot </a:t>
            </a:r>
          </a:p>
        </p:txBody>
      </p:sp>
    </p:spTree>
    <p:extLst>
      <p:ext uri="{BB962C8B-B14F-4D97-AF65-F5344CB8AC3E}">
        <p14:creationId xmlns:p14="http://schemas.microsoft.com/office/powerpoint/2010/main" val="23922105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r>
              <a:rPr lang="en-GB" dirty="0">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p>
        </p:txBody>
      </p:sp>
      <p:sp>
        <p:nvSpPr>
          <p:cNvPr id="3" name="Content Placeholder 2"/>
          <p:cNvSpPr>
            <a:spLocks noGrp="1"/>
          </p:cNvSpPr>
          <p:nvPr>
            <p:ph idx="1"/>
          </p:nvPr>
        </p:nvSpPr>
        <p:spPr>
          <a:xfrm>
            <a:off x="5358384" y="640263"/>
            <a:ext cx="6028944" cy="5254510"/>
          </a:xfrm>
        </p:spPr>
        <p:txBody>
          <a:bodyPr anchor="ctr">
            <a:normAutofit/>
          </a:bodyPr>
          <a:lstStyle/>
          <a:p>
            <a:pPr marL="0" indent="0">
              <a:buNone/>
            </a:pPr>
            <a:r>
              <a:rPr lang="en-US" sz="2400" dirty="0">
                <a:solidFill>
                  <a:schemeClr val="bg1"/>
                </a:solidFill>
                <a:latin typeface="+mj-lt"/>
              </a:rPr>
              <a:t>Sequences collected in a database need to have some intentionality through a discursive structure that they do not possess as inert footage in order to become relevant or meaningful (Ellis, 2012).</a:t>
            </a:r>
          </a:p>
        </p:txBody>
      </p:sp>
    </p:spTree>
    <p:extLst>
      <p:ext uri="{BB962C8B-B14F-4D97-AF65-F5344CB8AC3E}">
        <p14:creationId xmlns:p14="http://schemas.microsoft.com/office/powerpoint/2010/main" val="14558693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r>
              <a:rPr lang="en-GB" dirty="0">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p>
        </p:txBody>
      </p:sp>
      <p:sp>
        <p:nvSpPr>
          <p:cNvPr id="3" name="Content Placeholder 2"/>
          <p:cNvSpPr>
            <a:spLocks noGrp="1"/>
          </p:cNvSpPr>
          <p:nvPr>
            <p:ph idx="1"/>
          </p:nvPr>
        </p:nvSpPr>
        <p:spPr>
          <a:xfrm>
            <a:off x="5358384" y="-2201779"/>
            <a:ext cx="5409879" cy="6689558"/>
          </a:xfrm>
        </p:spPr>
        <p:txBody>
          <a:bodyPr anchor="ctr">
            <a:normAutofit/>
          </a:bodyPr>
          <a:lstStyle/>
          <a:p>
            <a:pPr marL="0" indent="0">
              <a:buNone/>
            </a:pPr>
            <a:r>
              <a:rPr lang="en-US" sz="2000" dirty="0">
                <a:solidFill>
                  <a:schemeClr val="bg1"/>
                </a:solidFill>
                <a:latin typeface="+mj-lt"/>
              </a:rPr>
              <a:t>Much of my footage is digitized from analogue formats to make essayistic films that critically engage with a past in order to create radical films to reclaim what might have hidden or lost and remains only in traces, where the images and sounds inevitably bear “the traces of the moment at which they were produced.” (Doane, 2002)</a:t>
            </a:r>
          </a:p>
        </p:txBody>
      </p:sp>
      <p:pic>
        <p:nvPicPr>
          <p:cNvPr id="4" name="Picture 3" descr="A clown doll and a happy birthday card&#10;&#10;Description automatically generated">
            <a:extLst>
              <a:ext uri="{FF2B5EF4-FFF2-40B4-BE49-F238E27FC236}">
                <a16:creationId xmlns:a16="http://schemas.microsoft.com/office/drawing/2014/main" id="{4D92BEA3-6BF2-15D7-43FC-30AFD7654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305" y="2847599"/>
            <a:ext cx="6358958" cy="3576914"/>
          </a:xfrm>
          <a:prstGeom prst="rect">
            <a:avLst/>
          </a:prstGeom>
        </p:spPr>
      </p:pic>
      <p:sp>
        <p:nvSpPr>
          <p:cNvPr id="6" name="TextBox 5">
            <a:extLst>
              <a:ext uri="{FF2B5EF4-FFF2-40B4-BE49-F238E27FC236}">
                <a16:creationId xmlns:a16="http://schemas.microsoft.com/office/drawing/2014/main" id="{341E23B2-BA75-3289-434B-9A04BE3B39DC}"/>
              </a:ext>
            </a:extLst>
          </p:cNvPr>
          <p:cNvSpPr txBox="1"/>
          <p:nvPr/>
        </p:nvSpPr>
        <p:spPr>
          <a:xfrm>
            <a:off x="6096001" y="6488668"/>
            <a:ext cx="4539916" cy="369332"/>
          </a:xfrm>
          <a:prstGeom prst="rect">
            <a:avLst/>
          </a:prstGeom>
          <a:noFill/>
        </p:spPr>
        <p:txBody>
          <a:bodyPr wrap="square" rtlCol="0">
            <a:spAutoFit/>
          </a:bodyPr>
          <a:lstStyle/>
          <a:p>
            <a:r>
              <a:rPr lang="en-US" i="1" dirty="0"/>
              <a:t>1948</a:t>
            </a:r>
            <a:r>
              <a:rPr lang="en-US" i="1" dirty="0">
                <a:solidFill>
                  <a:schemeClr val="bg1"/>
                </a:solidFill>
              </a:rPr>
              <a:t>1948 What We Knew, </a:t>
            </a:r>
            <a:r>
              <a:rPr lang="en-US" dirty="0">
                <a:solidFill>
                  <a:schemeClr val="bg1"/>
                </a:solidFill>
              </a:rPr>
              <a:t>screenshot</a:t>
            </a:r>
            <a:endParaRPr lang="en-US" i="1" dirty="0"/>
          </a:p>
        </p:txBody>
      </p:sp>
    </p:spTree>
    <p:extLst>
      <p:ext uri="{BB962C8B-B14F-4D97-AF65-F5344CB8AC3E}">
        <p14:creationId xmlns:p14="http://schemas.microsoft.com/office/powerpoint/2010/main" val="23625965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14C152C-9736-51F2-9E48-C33A91F53A13}"/>
              </a:ext>
            </a:extLst>
          </p:cNvPr>
          <p:cNvSpPr>
            <a:spLocks noGrp="1"/>
          </p:cNvSpPr>
          <p:nvPr>
            <p:ph type="title"/>
          </p:nvPr>
        </p:nvSpPr>
        <p:spPr>
          <a:xfrm>
            <a:off x="767290" y="1166932"/>
            <a:ext cx="3582073" cy="4279709"/>
          </a:xfrm>
        </p:spPr>
        <p:txBody>
          <a:bodyPr anchor="ctr">
            <a:normAutofit/>
          </a:bodyPr>
          <a:lstStyle/>
          <a:p>
            <a:r>
              <a:rPr lang="en-GB"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sz="4800" dirty="0">
              <a:solidFill>
                <a:schemeClr val="bg1"/>
              </a:solidFill>
            </a:endParaRPr>
          </a:p>
        </p:txBody>
      </p:sp>
      <p:sp>
        <p:nvSpPr>
          <p:cNvPr id="3" name="Content Placeholder 2">
            <a:extLst>
              <a:ext uri="{FF2B5EF4-FFF2-40B4-BE49-F238E27FC236}">
                <a16:creationId xmlns:a16="http://schemas.microsoft.com/office/drawing/2014/main" id="{2C8BB15C-3649-D2B8-5A43-0C2DDC5E530B}"/>
              </a:ext>
            </a:extLst>
          </p:cNvPr>
          <p:cNvSpPr>
            <a:spLocks noGrp="1"/>
          </p:cNvSpPr>
          <p:nvPr>
            <p:ph idx="1"/>
          </p:nvPr>
        </p:nvSpPr>
        <p:spPr>
          <a:xfrm>
            <a:off x="5573864" y="1166933"/>
            <a:ext cx="5716988" cy="4279709"/>
          </a:xfrm>
        </p:spPr>
        <p:txBody>
          <a:bodyPr anchor="ctr">
            <a:normAutofit/>
          </a:bodyPr>
          <a:lstStyle/>
          <a:p>
            <a:pPr marL="0" indent="0">
              <a:buNone/>
            </a:pPr>
            <a:r>
              <a:rPr lang="en-GB" sz="2400" dirty="0">
                <a:latin typeface="+mj-lt"/>
              </a:rPr>
              <a:t>The effect of slow motion may appear dream-like but is distinct from a dream, because dreams are about the expression of repressed desires rather than the formal quality of their images (</a:t>
            </a:r>
            <a:r>
              <a:rPr lang="en-GB" sz="2400" dirty="0" err="1">
                <a:latin typeface="+mj-lt"/>
              </a:rPr>
              <a:t>Bazin</a:t>
            </a:r>
            <a:r>
              <a:rPr lang="en-GB" sz="2400" dirty="0">
                <a:latin typeface="+mj-lt"/>
              </a:rPr>
              <a:t>, 1997). </a:t>
            </a:r>
            <a:endParaRPr lang="en-US" sz="2400" dirty="0">
              <a:latin typeface="+mj-lt"/>
            </a:endParaRPr>
          </a:p>
        </p:txBody>
      </p:sp>
    </p:spTree>
    <p:extLst>
      <p:ext uri="{BB962C8B-B14F-4D97-AF65-F5344CB8AC3E}">
        <p14:creationId xmlns:p14="http://schemas.microsoft.com/office/powerpoint/2010/main" val="200021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2" y="640080"/>
            <a:ext cx="3282696" cy="5257800"/>
          </a:xfrm>
        </p:spPr>
        <p:txBody>
          <a:bodyP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solidFill>
                <a:schemeClr val="bg1"/>
              </a:solidFill>
            </a:endParaRPr>
          </a:p>
        </p:txBody>
      </p:sp>
      <p:sp>
        <p:nvSpPr>
          <p:cNvPr id="3" name="Content Placeholder 2"/>
          <p:cNvSpPr>
            <a:spLocks noGrp="1"/>
          </p:cNvSpPr>
          <p:nvPr>
            <p:ph idx="1"/>
          </p:nvPr>
        </p:nvSpPr>
        <p:spPr>
          <a:xfrm>
            <a:off x="5362674" y="800100"/>
            <a:ext cx="6024654" cy="5257800"/>
          </a:xfrm>
        </p:spPr>
        <p:txBody>
          <a:bodyPr anchor="ctr">
            <a:normAutofit/>
          </a:bodyPr>
          <a:lstStyle/>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 Avery Gordon: Haunting is a struggle against the reduction of individuals “to a sequence of instantaneous experiences that leave no trace” or whose trace (as dust) is hated as irrational, superfluous and ‘overtaken’.</a:t>
            </a:r>
          </a:p>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a:t>
            </a:r>
          </a:p>
          <a:p>
            <a:endParaRPr lang="en-US" sz="2400" dirty="0">
              <a:solidFill>
                <a:schemeClr val="bg1"/>
              </a:solidFill>
            </a:endParaRPr>
          </a:p>
        </p:txBody>
      </p:sp>
      <p:sp>
        <p:nvSpPr>
          <p:cNvPr id="7" name="TextBox 6">
            <a:extLst>
              <a:ext uri="{FF2B5EF4-FFF2-40B4-BE49-F238E27FC236}">
                <a16:creationId xmlns:a16="http://schemas.microsoft.com/office/drawing/2014/main" id="{5846A59D-8F84-A51E-FBE5-A90702691F85}"/>
              </a:ext>
            </a:extLst>
          </p:cNvPr>
          <p:cNvSpPr txBox="1"/>
          <p:nvPr/>
        </p:nvSpPr>
        <p:spPr>
          <a:xfrm>
            <a:off x="5851631" y="1140002"/>
            <a:ext cx="504673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j-lt"/>
                <a:ea typeface="+mn-ea"/>
                <a:cs typeface="+mn-cs"/>
              </a:rPr>
              <a:t>In my film 1948 What We Knew, an autobiographical essay film about Jewish women born in 1948, the same year as the Israeli state, I explore the fairy tales we were told. The off-screen voice-over conversations offer a fabricated point of view and an intimacy in the closeness acquired by the use of a </a:t>
            </a:r>
            <a:r>
              <a:rPr lang="en-GB" sz="2000" dirty="0">
                <a:solidFill>
                  <a:prstClr val="black"/>
                </a:solidFill>
                <a:latin typeface="+mj-lt"/>
              </a:rPr>
              <a:t>s</a:t>
            </a:r>
            <a:r>
              <a:rPr kumimoji="0" lang="en-GB" sz="2000" b="0" i="0" u="none" strike="noStrike" kern="1200" cap="none" spc="0" normalizeH="0" baseline="0" noProof="0" dirty="0" err="1">
                <a:ln>
                  <a:noFill/>
                </a:ln>
                <a:solidFill>
                  <a:prstClr val="black"/>
                </a:solidFill>
                <a:effectLst/>
                <a:uLnTx/>
                <a:uFillTx/>
                <a:latin typeface="+mj-lt"/>
                <a:ea typeface="+mn-ea"/>
                <a:cs typeface="+mn-cs"/>
              </a:rPr>
              <a:t>martphone</a:t>
            </a:r>
            <a:r>
              <a:rPr kumimoji="0" lang="en-GB" sz="2000" b="0" i="0" u="none" strike="noStrike" kern="1200" cap="none" spc="0" normalizeH="0" baseline="0" noProof="0" dirty="0">
                <a:ln>
                  <a:noFill/>
                </a:ln>
                <a:solidFill>
                  <a:prstClr val="black"/>
                </a:solidFill>
                <a:effectLst/>
                <a:uLnTx/>
                <a:uFillTx/>
                <a:latin typeface="+mj-lt"/>
                <a:ea typeface="+mn-ea"/>
                <a:cs typeface="+mn-cs"/>
              </a:rPr>
              <a:t> to make this film. </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pic>
        <p:nvPicPr>
          <p:cNvPr id="4" name="Picture 3" descr="A person holding a flag&#10;&#10;Description automatically generated">
            <a:extLst>
              <a:ext uri="{FF2B5EF4-FFF2-40B4-BE49-F238E27FC236}">
                <a16:creationId xmlns:a16="http://schemas.microsoft.com/office/drawing/2014/main" id="{685799ED-2E8B-3FAD-9C2B-E0F87A3D7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85" y="320040"/>
            <a:ext cx="4395793" cy="6217920"/>
          </a:xfrm>
          <a:prstGeom prst="rect">
            <a:avLst/>
          </a:prstGeom>
        </p:spPr>
      </p:pic>
    </p:spTree>
    <p:extLst>
      <p:ext uri="{BB962C8B-B14F-4D97-AF65-F5344CB8AC3E}">
        <p14:creationId xmlns:p14="http://schemas.microsoft.com/office/powerpoint/2010/main" val="415480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3222-1AF8-3680-5905-4EC297C2A781}"/>
              </a:ext>
            </a:extLst>
          </p:cNvPr>
          <p:cNvSpPr>
            <a:spLocks noGrp="1"/>
          </p:cNvSpPr>
          <p:nvPr>
            <p:ph type="title"/>
          </p:nvPr>
        </p:nvSpPr>
        <p:spPr>
          <a:xfrm>
            <a:off x="2065421" y="1327651"/>
            <a:ext cx="10515600" cy="1325563"/>
          </a:xfrm>
        </p:spPr>
        <p:txBody>
          <a:bodyPr>
            <a:normAutofit/>
          </a:bodyPr>
          <a:lstStyle/>
          <a:p>
            <a:pPr algn="ctr"/>
            <a:endParaRPr lang="en-US" sz="2200" dirty="0"/>
          </a:p>
        </p:txBody>
      </p:sp>
      <p:sp>
        <p:nvSpPr>
          <p:cNvPr id="3" name="Content Placeholder 2">
            <a:extLst>
              <a:ext uri="{FF2B5EF4-FFF2-40B4-BE49-F238E27FC236}">
                <a16:creationId xmlns:a16="http://schemas.microsoft.com/office/drawing/2014/main" id="{CB060E25-3D3C-1172-15B0-C80C40FB31DA}"/>
              </a:ext>
            </a:extLst>
          </p:cNvPr>
          <p:cNvSpPr>
            <a:spLocks noGrp="1"/>
          </p:cNvSpPr>
          <p:nvPr>
            <p:ph idx="1"/>
          </p:nvPr>
        </p:nvSpPr>
        <p:spPr>
          <a:xfrm>
            <a:off x="838200" y="3428999"/>
            <a:ext cx="10515600" cy="2747963"/>
          </a:xfrm>
        </p:spPr>
        <p:txBody>
          <a:bodyPr/>
          <a:lstStyle/>
          <a:p>
            <a:pPr marL="0" indent="0" algn="ctr">
              <a:buNone/>
            </a:pPr>
            <a:br>
              <a:rPr lang="en-US" dirty="0"/>
            </a:br>
            <a:r>
              <a:rPr lang="en-US" sz="3200" dirty="0"/>
              <a:t>Jill Daniels </a:t>
            </a:r>
            <a:br>
              <a:rPr lang="en-US" dirty="0"/>
            </a:br>
            <a:r>
              <a:rPr lang="en-US" sz="2400" dirty="0" err="1"/>
              <a:t>www.jilldanielsfilms.com</a:t>
            </a:r>
            <a:endParaRPr lang="en-US" sz="2400" dirty="0"/>
          </a:p>
        </p:txBody>
      </p:sp>
    </p:spTree>
    <p:extLst>
      <p:ext uri="{BB962C8B-B14F-4D97-AF65-F5344CB8AC3E}">
        <p14:creationId xmlns:p14="http://schemas.microsoft.com/office/powerpoint/2010/main" val="260514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r>
              <a:rPr lang="en-GB" dirty="0">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p>
        </p:txBody>
      </p:sp>
      <p:sp>
        <p:nvSpPr>
          <p:cNvPr id="3" name="Content Placeholder 2"/>
          <p:cNvSpPr>
            <a:spLocks noGrp="1"/>
          </p:cNvSpPr>
          <p:nvPr>
            <p:ph idx="1"/>
          </p:nvPr>
        </p:nvSpPr>
        <p:spPr>
          <a:xfrm>
            <a:off x="4892149" y="-473544"/>
            <a:ext cx="6439351" cy="4985386"/>
          </a:xfrm>
        </p:spPr>
        <p:txBody>
          <a:bodyPr anchor="ctr">
            <a:normAutofit/>
          </a:bodyPr>
          <a:lstStyle/>
          <a:p>
            <a:pPr marL="0" indent="0">
              <a:buNone/>
            </a:pPr>
            <a:r>
              <a:rPr lang="en-US" sz="2000" dirty="0">
                <a:solidFill>
                  <a:schemeClr val="bg1"/>
                </a:solidFill>
                <a:latin typeface="+mj-lt"/>
              </a:rPr>
              <a:t>My documentary films mediate memory and history, and are aimed to bypass constraints of evidence, authenticity or certainty. I began making films on 16mm analogue film. The development of mobile digital media opened possibilities for a more intimate and immediate access to subjects and locations; to enable filming alone and unencumbered by heavy film equipment. Now my collaboration is with subjects rather than film crews.</a:t>
            </a:r>
          </a:p>
        </p:txBody>
      </p:sp>
      <p:pic>
        <p:nvPicPr>
          <p:cNvPr id="7" name="Picture 6" descr="A truck on the street at night&#10;&#10;Description automatically generated">
            <a:extLst>
              <a:ext uri="{FF2B5EF4-FFF2-40B4-BE49-F238E27FC236}">
                <a16:creationId xmlns:a16="http://schemas.microsoft.com/office/drawing/2014/main" id="{24CB8962-75B0-87C4-D456-3E26E30CE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997" y="3450335"/>
            <a:ext cx="5228507" cy="2941035"/>
          </a:xfrm>
          <a:prstGeom prst="rect">
            <a:avLst/>
          </a:prstGeom>
        </p:spPr>
      </p:pic>
      <p:sp>
        <p:nvSpPr>
          <p:cNvPr id="8" name="TextBox 7">
            <a:extLst>
              <a:ext uri="{FF2B5EF4-FFF2-40B4-BE49-F238E27FC236}">
                <a16:creationId xmlns:a16="http://schemas.microsoft.com/office/drawing/2014/main" id="{BDF7A681-67C8-4132-B031-10C9F7EFC825}"/>
              </a:ext>
            </a:extLst>
          </p:cNvPr>
          <p:cNvSpPr txBox="1"/>
          <p:nvPr/>
        </p:nvSpPr>
        <p:spPr>
          <a:xfrm>
            <a:off x="7482842" y="6391370"/>
            <a:ext cx="3014472" cy="369332"/>
          </a:xfrm>
          <a:prstGeom prst="rect">
            <a:avLst/>
          </a:prstGeom>
          <a:noFill/>
        </p:spPr>
        <p:txBody>
          <a:bodyPr wrap="square" rtlCol="0">
            <a:spAutoFit/>
          </a:bodyPr>
          <a:lstStyle/>
          <a:p>
            <a:r>
              <a:rPr lang="en-US" dirty="0">
                <a:solidFill>
                  <a:schemeClr val="bg1"/>
                </a:solidFill>
              </a:rPr>
              <a:t>Screenshot</a:t>
            </a:r>
            <a:r>
              <a:rPr lang="en-US" i="1" dirty="0">
                <a:solidFill>
                  <a:schemeClr val="bg1"/>
                </a:solidFill>
              </a:rPr>
              <a:t>, If Not Now</a:t>
            </a:r>
            <a:endParaRPr lang="en-US" dirty="0"/>
          </a:p>
        </p:txBody>
      </p:sp>
    </p:spTree>
    <p:extLst>
      <p:ext uri="{BB962C8B-B14F-4D97-AF65-F5344CB8AC3E}">
        <p14:creationId xmlns:p14="http://schemas.microsoft.com/office/powerpoint/2010/main" val="5948101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r>
              <a:rPr lang="en-GB" dirty="0">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p>
        </p:txBody>
      </p:sp>
      <p:sp>
        <p:nvSpPr>
          <p:cNvPr id="3" name="Content Placeholder 2"/>
          <p:cNvSpPr>
            <a:spLocks noGrp="1"/>
          </p:cNvSpPr>
          <p:nvPr>
            <p:ph idx="1"/>
          </p:nvPr>
        </p:nvSpPr>
        <p:spPr>
          <a:xfrm>
            <a:off x="5358384" y="-589547"/>
            <a:ext cx="4796269" cy="5281864"/>
          </a:xfrm>
        </p:spPr>
        <p:txBody>
          <a:bodyPr anchor="ctr">
            <a:normAutofit/>
          </a:bodyPr>
          <a:lstStyle/>
          <a:p>
            <a:pPr marL="0" indent="0">
              <a:buNone/>
            </a:pPr>
            <a:r>
              <a:rPr lang="en-US" sz="2000" dirty="0">
                <a:solidFill>
                  <a:schemeClr val="bg1"/>
                </a:solidFill>
                <a:latin typeface="+mj-lt"/>
              </a:rPr>
              <a:t>I take an essayistic approach akin to the idea of the ‘</a:t>
            </a:r>
            <a:r>
              <a:rPr lang="en-US" sz="2000" dirty="0" err="1">
                <a:solidFill>
                  <a:schemeClr val="bg1"/>
                </a:solidFill>
                <a:latin typeface="+mj-lt"/>
              </a:rPr>
              <a:t>bricoleuse</a:t>
            </a:r>
            <a:r>
              <a:rPr lang="en-US" sz="2000" dirty="0">
                <a:solidFill>
                  <a:schemeClr val="bg1"/>
                </a:solidFill>
                <a:latin typeface="+mj-lt"/>
              </a:rPr>
              <a:t>’ or the handy woman who experiments with various different arrangements of elements to see if they will ‘work’ or not. I note the increasing growth of right-wing nationalism and war and my recent films are autobiographical conveyed through voice-overs and archive.</a:t>
            </a:r>
          </a:p>
        </p:txBody>
      </p:sp>
      <p:pic>
        <p:nvPicPr>
          <p:cNvPr id="4" name="Picture 3" descr="A plaque on the ground&#10;&#10;Description automatically generated">
            <a:extLst>
              <a:ext uri="{FF2B5EF4-FFF2-40B4-BE49-F238E27FC236}">
                <a16:creationId xmlns:a16="http://schemas.microsoft.com/office/drawing/2014/main" id="{243331E5-C124-A179-944D-5D9A535A0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614" y="3936023"/>
            <a:ext cx="4118811" cy="2442779"/>
          </a:xfrm>
          <a:prstGeom prst="rect">
            <a:avLst/>
          </a:prstGeom>
        </p:spPr>
      </p:pic>
      <p:sp>
        <p:nvSpPr>
          <p:cNvPr id="6" name="TextBox 5">
            <a:extLst>
              <a:ext uri="{FF2B5EF4-FFF2-40B4-BE49-F238E27FC236}">
                <a16:creationId xmlns:a16="http://schemas.microsoft.com/office/drawing/2014/main" id="{AA506290-49CB-E030-071D-E69AC8B5AFD6}"/>
              </a:ext>
            </a:extLst>
          </p:cNvPr>
          <p:cNvSpPr txBox="1"/>
          <p:nvPr/>
        </p:nvSpPr>
        <p:spPr>
          <a:xfrm>
            <a:off x="8361948" y="6449124"/>
            <a:ext cx="3585410" cy="338554"/>
          </a:xfrm>
          <a:prstGeom prst="rect">
            <a:avLst/>
          </a:prstGeom>
          <a:noFill/>
        </p:spPr>
        <p:txBody>
          <a:bodyPr wrap="square" rtlCol="0">
            <a:spAutoFit/>
          </a:bodyPr>
          <a:lstStyle/>
          <a:p>
            <a:r>
              <a:rPr lang="en-US" sz="1600" i="1" dirty="0">
                <a:solidFill>
                  <a:schemeClr val="bg1"/>
                </a:solidFill>
              </a:rPr>
              <a:t>Resisters, </a:t>
            </a:r>
            <a:r>
              <a:rPr lang="en-US" sz="1600" dirty="0">
                <a:solidFill>
                  <a:schemeClr val="bg1"/>
                </a:solidFill>
              </a:rPr>
              <a:t>screenshot</a:t>
            </a:r>
          </a:p>
        </p:txBody>
      </p:sp>
    </p:spTree>
    <p:extLst>
      <p:ext uri="{BB962C8B-B14F-4D97-AF65-F5344CB8AC3E}">
        <p14:creationId xmlns:p14="http://schemas.microsoft.com/office/powerpoint/2010/main" val="271471163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2" y="640080"/>
            <a:ext cx="3282696" cy="5257800"/>
          </a:xfrm>
        </p:spPr>
        <p:txBody>
          <a:bodyP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a:t>
            </a:r>
            <a:r>
              <a:rPr lang="en-GB"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Negotiating</a:t>
            </a: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Radical Personal Film Archive</a:t>
            </a:r>
            <a:endParaRPr lang="en-US" dirty="0">
              <a:solidFill>
                <a:schemeClr val="bg1"/>
              </a:solidFill>
            </a:endParaRPr>
          </a:p>
        </p:txBody>
      </p:sp>
      <p:sp>
        <p:nvSpPr>
          <p:cNvPr id="3" name="Content Placeholder 2"/>
          <p:cNvSpPr>
            <a:spLocks noGrp="1"/>
          </p:cNvSpPr>
          <p:nvPr>
            <p:ph idx="1"/>
          </p:nvPr>
        </p:nvSpPr>
        <p:spPr>
          <a:xfrm>
            <a:off x="5358384" y="640081"/>
            <a:ext cx="5313627" cy="3390498"/>
          </a:xfrm>
        </p:spPr>
        <p:txBody>
          <a:bodyPr anchor="ctr">
            <a:normAutofit fontScale="77500" lnSpcReduction="20000"/>
          </a:bodyPr>
          <a:lstStyle/>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 Avery Gordon: Haunting is a struggle against the reduction of individuals “to a sequence of instantaneous experiences that leave no trace” or whose trace (as dust) is hated as irrational, superfluous and ‘overtaken’.</a:t>
            </a:r>
          </a:p>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a:t>
            </a:r>
          </a:p>
          <a:p>
            <a:endParaRPr lang="en-US" sz="2400" dirty="0">
              <a:solidFill>
                <a:schemeClr val="bg1"/>
              </a:solidFill>
            </a:endParaRPr>
          </a:p>
        </p:txBody>
      </p:sp>
      <p:sp>
        <p:nvSpPr>
          <p:cNvPr id="7" name="TextBox 6">
            <a:extLst>
              <a:ext uri="{FF2B5EF4-FFF2-40B4-BE49-F238E27FC236}">
                <a16:creationId xmlns:a16="http://schemas.microsoft.com/office/drawing/2014/main" id="{5846A59D-8F84-A51E-FBE5-A90702691F85}"/>
              </a:ext>
            </a:extLst>
          </p:cNvPr>
          <p:cNvSpPr txBox="1"/>
          <p:nvPr/>
        </p:nvSpPr>
        <p:spPr>
          <a:xfrm>
            <a:off x="5043340" y="640080"/>
            <a:ext cx="6073839" cy="1323439"/>
          </a:xfrm>
          <a:prstGeom prst="rect">
            <a:avLst/>
          </a:prstGeom>
          <a:noFill/>
        </p:spPr>
        <p:txBody>
          <a:bodyPr wrap="square">
            <a:spAutoFit/>
          </a:bodyPr>
          <a:lstStyle/>
          <a:p>
            <a:r>
              <a:rPr lang="en-GB" sz="2000" dirty="0">
                <a:latin typeface="+mj-lt"/>
              </a:rPr>
              <a:t>Hito </a:t>
            </a:r>
            <a:r>
              <a:rPr lang="en-GB" sz="2000" dirty="0" err="1">
                <a:latin typeface="+mj-lt"/>
              </a:rPr>
              <a:t>Steyerl</a:t>
            </a:r>
            <a:r>
              <a:rPr lang="en-GB" sz="2000" dirty="0">
                <a:latin typeface="+mj-lt"/>
              </a:rPr>
              <a:t> wrote in 2010, ‘Aesthetics of Resistance? Artistic Research As Discipline and Conflict’ – aesthetic research related to the history of anti-fascist resistance from 1933 to 1945. </a:t>
            </a:r>
            <a:endParaRPr lang="en-US" sz="2000" dirty="0">
              <a:latin typeface="+mj-lt"/>
            </a:endParaRPr>
          </a:p>
        </p:txBody>
      </p:sp>
      <p:pic>
        <p:nvPicPr>
          <p:cNvPr id="8" name="Picture 7" descr="Screenshot Omas Gegen Rechts, Resisters, &#10;&#10;Description automatically generated">
            <a:extLst>
              <a:ext uri="{FF2B5EF4-FFF2-40B4-BE49-F238E27FC236}">
                <a16:creationId xmlns:a16="http://schemas.microsoft.com/office/drawing/2014/main" id="{E0FB569E-220D-DA00-C076-7F852EECE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107" y="2564445"/>
            <a:ext cx="5937114" cy="3405126"/>
          </a:xfrm>
          <a:prstGeom prst="rect">
            <a:avLst/>
          </a:prstGeom>
        </p:spPr>
      </p:pic>
      <p:sp>
        <p:nvSpPr>
          <p:cNvPr id="9" name="TextBox 8">
            <a:extLst>
              <a:ext uri="{FF2B5EF4-FFF2-40B4-BE49-F238E27FC236}">
                <a16:creationId xmlns:a16="http://schemas.microsoft.com/office/drawing/2014/main" id="{FC0C7A60-4C10-1977-81E7-58B59E950275}"/>
              </a:ext>
            </a:extLst>
          </p:cNvPr>
          <p:cNvSpPr txBox="1"/>
          <p:nvPr/>
        </p:nvSpPr>
        <p:spPr>
          <a:xfrm>
            <a:off x="4807820" y="5969570"/>
            <a:ext cx="4709159" cy="523220"/>
          </a:xfrm>
          <a:prstGeom prst="rect">
            <a:avLst/>
          </a:prstGeom>
          <a:noFill/>
        </p:spPr>
        <p:txBody>
          <a:bodyPr wrap="square" rtlCol="0">
            <a:spAutoFit/>
          </a:bodyPr>
          <a:lstStyle/>
          <a:p>
            <a:r>
              <a:rPr lang="en-US" sz="1400" dirty="0" err="1"/>
              <a:t>Screeenshot</a:t>
            </a:r>
            <a:r>
              <a:rPr lang="en-US" sz="1400" dirty="0"/>
              <a:t>, </a:t>
            </a:r>
            <a:r>
              <a:rPr lang="en-US" sz="1400" i="1" dirty="0"/>
              <a:t>Resisters, </a:t>
            </a:r>
            <a:r>
              <a:rPr lang="en-US" sz="1400" dirty="0" err="1"/>
              <a:t>Omas</a:t>
            </a:r>
            <a:r>
              <a:rPr lang="en-US" sz="1400" dirty="0"/>
              <a:t> Gegen </a:t>
            </a:r>
            <a:r>
              <a:rPr lang="en-US" sz="1400" dirty="0" err="1"/>
              <a:t>Rechts</a:t>
            </a:r>
            <a:r>
              <a:rPr lang="en-US" sz="1400" dirty="0"/>
              <a:t> (Grandmothers Against the Right</a:t>
            </a:r>
          </a:p>
        </p:txBody>
      </p:sp>
    </p:spTree>
    <p:extLst>
      <p:ext uri="{BB962C8B-B14F-4D97-AF65-F5344CB8AC3E}">
        <p14:creationId xmlns:p14="http://schemas.microsoft.com/office/powerpoint/2010/main" val="418468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3706B8A-6D0E-5B85-7A14-8225A3348E4F}"/>
              </a:ext>
            </a:extLst>
          </p:cNvPr>
          <p:cNvSpPr>
            <a:spLocks noGrp="1"/>
          </p:cNvSpPr>
          <p:nvPr>
            <p:ph type="title"/>
          </p:nvPr>
        </p:nvSpPr>
        <p:spPr>
          <a:xfrm>
            <a:off x="767290" y="1166932"/>
            <a:ext cx="3582073" cy="4279709"/>
          </a:xfrm>
        </p:spPr>
        <p:txBody>
          <a:bodyPr anchor="ct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solidFill>
                <a:schemeClr val="bg1"/>
              </a:solidFill>
            </a:endParaRPr>
          </a:p>
        </p:txBody>
      </p:sp>
      <p:sp>
        <p:nvSpPr>
          <p:cNvPr id="3" name="Content Placeholder 2">
            <a:extLst>
              <a:ext uri="{FF2B5EF4-FFF2-40B4-BE49-F238E27FC236}">
                <a16:creationId xmlns:a16="http://schemas.microsoft.com/office/drawing/2014/main" id="{65CF625B-AF91-1517-8C7D-8654C8A2C71F}"/>
              </a:ext>
            </a:extLst>
          </p:cNvPr>
          <p:cNvSpPr>
            <a:spLocks noGrp="1"/>
          </p:cNvSpPr>
          <p:nvPr>
            <p:ph idx="1"/>
          </p:nvPr>
        </p:nvSpPr>
        <p:spPr>
          <a:xfrm>
            <a:off x="5573864" y="1166933"/>
            <a:ext cx="5716988" cy="4279709"/>
          </a:xfrm>
        </p:spPr>
        <p:txBody>
          <a:bodyPr anchor="ctr">
            <a:normAutofit/>
          </a:bodyPr>
          <a:lstStyle/>
          <a:p>
            <a:pPr marL="0" indent="0">
              <a:lnSpc>
                <a:spcPct val="110000"/>
              </a:lnSpc>
              <a:buNone/>
            </a:pPr>
            <a:r>
              <a:rPr lang="en-GB" sz="2400" dirty="0" err="1">
                <a:effectLst/>
                <a:latin typeface="+mj-lt"/>
                <a:ea typeface="Times New Roman" panose="02020603050405020304" pitchFamily="18" charset="0"/>
              </a:rPr>
              <a:t>Steyerl</a:t>
            </a:r>
            <a:r>
              <a:rPr lang="en-GB" sz="2400" dirty="0">
                <a:effectLst/>
                <a:latin typeface="+mj-lt"/>
                <a:ea typeface="Times New Roman" panose="02020603050405020304" pitchFamily="18" charset="0"/>
              </a:rPr>
              <a:t> noted that throughout history moments of extreme conflict and crisis gave rise to the development of a new range of aesthetic approaches to artistic research which may serve to undermine the dominant division of labour.</a:t>
            </a:r>
            <a:r>
              <a:rPr lang="en-GB" sz="2400" dirty="0">
                <a:solidFill>
                  <a:srgbClr val="000000"/>
                </a:solidFill>
                <a:effectLst/>
                <a:latin typeface="+mj-lt"/>
                <a:ea typeface="ArialUnicodeMS" panose="020B0604020202020204" pitchFamily="34" charset="-128"/>
              </a:rPr>
              <a:t> </a:t>
            </a:r>
            <a:endParaRPr lang="en-US" sz="2400" dirty="0"/>
          </a:p>
        </p:txBody>
      </p:sp>
    </p:spTree>
    <p:extLst>
      <p:ext uri="{BB962C8B-B14F-4D97-AF65-F5344CB8AC3E}">
        <p14:creationId xmlns:p14="http://schemas.microsoft.com/office/powerpoint/2010/main" val="318034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1" y="640263"/>
            <a:ext cx="3284331" cy="5254510"/>
          </a:xfrm>
        </p:spPr>
        <p:txBody>
          <a:bodyPr>
            <a:normAutofit/>
          </a:bodyPr>
          <a:lstStyle/>
          <a:p>
            <a:r>
              <a:rPr lang="en-GB" dirty="0">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p>
        </p:txBody>
      </p:sp>
      <p:sp>
        <p:nvSpPr>
          <p:cNvPr id="3" name="Content Placeholder 2"/>
          <p:cNvSpPr>
            <a:spLocks noGrp="1"/>
          </p:cNvSpPr>
          <p:nvPr>
            <p:ph idx="1"/>
          </p:nvPr>
        </p:nvSpPr>
        <p:spPr>
          <a:xfrm>
            <a:off x="5358384" y="-3056021"/>
            <a:ext cx="6028944" cy="8950794"/>
          </a:xfrm>
        </p:spPr>
        <p:txBody>
          <a:bodyPr anchor="ctr">
            <a:normAutofit/>
          </a:bodyPr>
          <a:lstStyle/>
          <a:p>
            <a:pPr marL="0" indent="0">
              <a:buNone/>
            </a:pPr>
            <a:r>
              <a:rPr lang="en-US" sz="2400" dirty="0">
                <a:solidFill>
                  <a:schemeClr val="bg1"/>
                </a:solidFill>
                <a:latin typeface="+mj-lt"/>
              </a:rPr>
              <a:t>In my films my overall concern is, as Jane Gaines says: “with the question of what it might be that </a:t>
            </a:r>
            <a:r>
              <a:rPr lang="en-US" sz="2400" i="1" dirty="0">
                <a:solidFill>
                  <a:schemeClr val="bg1"/>
                </a:solidFill>
                <a:latin typeface="+mj-lt"/>
              </a:rPr>
              <a:t>moves </a:t>
            </a:r>
            <a:r>
              <a:rPr lang="en-US" sz="2400" dirty="0">
                <a:solidFill>
                  <a:schemeClr val="bg1"/>
                </a:solidFill>
                <a:latin typeface="+mj-lt"/>
              </a:rPr>
              <a:t>viewers to want to act, that moves them to do something instead of nothing in relation to the political situation illustrated on the screen (Gaines, 1999). </a:t>
            </a:r>
            <a:r>
              <a:rPr lang="en-US" sz="2400" i="1" dirty="0">
                <a:solidFill>
                  <a:schemeClr val="bg1"/>
                </a:solidFill>
                <a:latin typeface="+mj-lt"/>
              </a:rPr>
              <a:t> </a:t>
            </a:r>
          </a:p>
        </p:txBody>
      </p:sp>
      <p:pic>
        <p:nvPicPr>
          <p:cNvPr id="7" name="Picture 6">
            <a:extLst>
              <a:ext uri="{FF2B5EF4-FFF2-40B4-BE49-F238E27FC236}">
                <a16:creationId xmlns:a16="http://schemas.microsoft.com/office/drawing/2014/main" id="{DDED997E-7278-81CE-06E7-4F41AF58D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001" y="2550695"/>
            <a:ext cx="7019965" cy="3950597"/>
          </a:xfrm>
          <a:prstGeom prst="rect">
            <a:avLst/>
          </a:prstGeom>
        </p:spPr>
      </p:pic>
      <p:sp>
        <p:nvSpPr>
          <p:cNvPr id="8" name="TextBox 7">
            <a:extLst>
              <a:ext uri="{FF2B5EF4-FFF2-40B4-BE49-F238E27FC236}">
                <a16:creationId xmlns:a16="http://schemas.microsoft.com/office/drawing/2014/main" id="{8C30506C-5364-3413-274A-8034CAA1D651}"/>
              </a:ext>
            </a:extLst>
          </p:cNvPr>
          <p:cNvSpPr txBox="1"/>
          <p:nvPr/>
        </p:nvSpPr>
        <p:spPr>
          <a:xfrm>
            <a:off x="5955632" y="6501292"/>
            <a:ext cx="4596063" cy="369332"/>
          </a:xfrm>
          <a:prstGeom prst="rect">
            <a:avLst/>
          </a:prstGeom>
          <a:noFill/>
        </p:spPr>
        <p:txBody>
          <a:bodyPr wrap="square" rtlCol="0">
            <a:spAutoFit/>
          </a:bodyPr>
          <a:lstStyle/>
          <a:p>
            <a:r>
              <a:rPr lang="en-US" dirty="0">
                <a:solidFill>
                  <a:schemeClr val="bg1"/>
                </a:solidFill>
              </a:rPr>
              <a:t>Revolution, </a:t>
            </a:r>
            <a:r>
              <a:rPr lang="en-US" i="1" dirty="0">
                <a:solidFill>
                  <a:schemeClr val="bg1"/>
                </a:solidFill>
              </a:rPr>
              <a:t>Resisters, </a:t>
            </a:r>
            <a:r>
              <a:rPr lang="en-US" dirty="0">
                <a:solidFill>
                  <a:schemeClr val="bg1"/>
                </a:solidFill>
              </a:rPr>
              <a:t>Screenshot</a:t>
            </a:r>
          </a:p>
        </p:txBody>
      </p:sp>
    </p:spTree>
    <p:extLst>
      <p:ext uri="{BB962C8B-B14F-4D97-AF65-F5344CB8AC3E}">
        <p14:creationId xmlns:p14="http://schemas.microsoft.com/office/powerpoint/2010/main" val="40173024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0ED6A0E-910F-C7BB-F3F5-A174FBEF92B5}"/>
              </a:ext>
            </a:extLst>
          </p:cNvPr>
          <p:cNvSpPr>
            <a:spLocks noGrp="1"/>
          </p:cNvSpPr>
          <p:nvPr>
            <p:ph type="title"/>
          </p:nvPr>
        </p:nvSpPr>
        <p:spPr>
          <a:xfrm>
            <a:off x="767290" y="1166932"/>
            <a:ext cx="3582073" cy="4279709"/>
          </a:xfrm>
        </p:spPr>
        <p:txBody>
          <a:bodyPr anchor="ctr">
            <a:normAutofit/>
          </a:bodyPr>
          <a:lstStyle/>
          <a:p>
            <a:r>
              <a:rPr lang="en-GB"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sz="4800" dirty="0">
              <a:solidFill>
                <a:schemeClr val="bg1"/>
              </a:solidFill>
            </a:endParaRPr>
          </a:p>
        </p:txBody>
      </p:sp>
      <p:sp>
        <p:nvSpPr>
          <p:cNvPr id="3" name="Content Placeholder 2">
            <a:extLst>
              <a:ext uri="{FF2B5EF4-FFF2-40B4-BE49-F238E27FC236}">
                <a16:creationId xmlns:a16="http://schemas.microsoft.com/office/drawing/2014/main" id="{1EB82EBD-652F-F7DE-5061-057BFBD07116}"/>
              </a:ext>
            </a:extLst>
          </p:cNvPr>
          <p:cNvSpPr>
            <a:spLocks noGrp="1"/>
          </p:cNvSpPr>
          <p:nvPr>
            <p:ph idx="1"/>
          </p:nvPr>
        </p:nvSpPr>
        <p:spPr>
          <a:xfrm>
            <a:off x="5573864" y="-2093495"/>
            <a:ext cx="5716988" cy="7540138"/>
          </a:xfrm>
        </p:spPr>
        <p:txBody>
          <a:bodyPr anchor="ctr">
            <a:normAutofit/>
          </a:bodyPr>
          <a:lstStyle/>
          <a:p>
            <a:pPr marL="0" indent="0">
              <a:buNone/>
            </a:pPr>
            <a:r>
              <a:rPr lang="en-GB" sz="2400" dirty="0">
                <a:latin typeface="+mj-lt"/>
              </a:rPr>
              <a:t>Doane says: “There are always at least two temporalities at work in film. Accompanying the spectatorial experience of the present tense of the filmic flow is the recognition that the images were produced at a particular time, that they are inevitably stained with their own historicity” </a:t>
            </a:r>
            <a:r>
              <a:rPr lang="en-GB" sz="2400" dirty="0" err="1">
                <a:latin typeface="+mj-lt"/>
              </a:rPr>
              <a:t>Doane</a:t>
            </a:r>
            <a:r>
              <a:rPr lang="en-GB" sz="2400" dirty="0">
                <a:latin typeface="+mj-lt"/>
              </a:rPr>
              <a:t> (2002)</a:t>
            </a:r>
            <a:endParaRPr lang="en-US" sz="2400" dirty="0">
              <a:latin typeface="+mj-lt"/>
            </a:endParaRPr>
          </a:p>
        </p:txBody>
      </p:sp>
      <p:pic>
        <p:nvPicPr>
          <p:cNvPr id="5" name="Picture 4" descr="&#10;&#10;Description automatically generated">
            <a:extLst>
              <a:ext uri="{FF2B5EF4-FFF2-40B4-BE49-F238E27FC236}">
                <a16:creationId xmlns:a16="http://schemas.microsoft.com/office/drawing/2014/main" id="{D053D83D-3FC9-4372-6329-EF7E74D19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948" y="3018763"/>
            <a:ext cx="6045200" cy="3403600"/>
          </a:xfrm>
          <a:prstGeom prst="rect">
            <a:avLst/>
          </a:prstGeom>
        </p:spPr>
      </p:pic>
      <p:sp>
        <p:nvSpPr>
          <p:cNvPr id="6" name="TextBox 5">
            <a:extLst>
              <a:ext uri="{FF2B5EF4-FFF2-40B4-BE49-F238E27FC236}">
                <a16:creationId xmlns:a16="http://schemas.microsoft.com/office/drawing/2014/main" id="{95D75062-14E9-D357-5E50-71C6904112A3}"/>
              </a:ext>
            </a:extLst>
          </p:cNvPr>
          <p:cNvSpPr txBox="1"/>
          <p:nvPr/>
        </p:nvSpPr>
        <p:spPr>
          <a:xfrm>
            <a:off x="5573865" y="6455515"/>
            <a:ext cx="5277284" cy="369332"/>
          </a:xfrm>
          <a:prstGeom prst="rect">
            <a:avLst/>
          </a:prstGeom>
          <a:noFill/>
        </p:spPr>
        <p:txBody>
          <a:bodyPr wrap="square" rtlCol="0">
            <a:spAutoFit/>
          </a:bodyPr>
          <a:lstStyle/>
          <a:p>
            <a:r>
              <a:rPr lang="en-US" i="1" dirty="0"/>
              <a:t>Breathing Still </a:t>
            </a:r>
            <a:r>
              <a:rPr lang="en-US" dirty="0"/>
              <a:t>&amp; </a:t>
            </a:r>
            <a:r>
              <a:rPr lang="en-US" i="1" dirty="0"/>
              <a:t>Resisters, </a:t>
            </a:r>
            <a:r>
              <a:rPr lang="en-US" dirty="0"/>
              <a:t>poster Berlin, Screenshots. </a:t>
            </a:r>
            <a:endParaRPr lang="en-US" i="1" dirty="0"/>
          </a:p>
        </p:txBody>
      </p:sp>
    </p:spTree>
    <p:extLst>
      <p:ext uri="{BB962C8B-B14F-4D97-AF65-F5344CB8AC3E}">
        <p14:creationId xmlns:p14="http://schemas.microsoft.com/office/powerpoint/2010/main" val="271412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28FDFD5-4CEE-94CB-CB2A-C38A1F7FB56A}"/>
              </a:ext>
            </a:extLst>
          </p:cNvPr>
          <p:cNvSpPr>
            <a:spLocks noGrp="1"/>
          </p:cNvSpPr>
          <p:nvPr>
            <p:ph type="title"/>
          </p:nvPr>
        </p:nvSpPr>
        <p:spPr>
          <a:xfrm>
            <a:off x="767290" y="1166932"/>
            <a:ext cx="3582073" cy="4757614"/>
          </a:xfrm>
        </p:spPr>
        <p:txBody>
          <a:bodyPr anchor="ctr">
            <a:normAutofit/>
          </a:bodyPr>
          <a:lstStyle/>
          <a:p>
            <a:r>
              <a:rPr lang="en-GB"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a:t>
            </a: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Personal</a:t>
            </a:r>
            <a:r>
              <a:rPr lang="en-GB"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Film Archive</a:t>
            </a:r>
            <a:endParaRPr lang="en-US" sz="4800" dirty="0">
              <a:solidFill>
                <a:schemeClr val="bg1"/>
              </a:solidFill>
            </a:endParaRPr>
          </a:p>
        </p:txBody>
      </p:sp>
      <p:sp>
        <p:nvSpPr>
          <p:cNvPr id="3" name="Content Placeholder 2">
            <a:extLst>
              <a:ext uri="{FF2B5EF4-FFF2-40B4-BE49-F238E27FC236}">
                <a16:creationId xmlns:a16="http://schemas.microsoft.com/office/drawing/2014/main" id="{BB7A7E3D-964C-7EB3-EC21-9B4CDDF9906A}"/>
              </a:ext>
            </a:extLst>
          </p:cNvPr>
          <p:cNvSpPr>
            <a:spLocks noGrp="1"/>
          </p:cNvSpPr>
          <p:nvPr>
            <p:ph idx="1"/>
          </p:nvPr>
        </p:nvSpPr>
        <p:spPr>
          <a:xfrm>
            <a:off x="5573864" y="681629"/>
            <a:ext cx="5716988" cy="4765014"/>
          </a:xfrm>
        </p:spPr>
        <p:txBody>
          <a:bodyPr anchor="ctr">
            <a:normAutofit fontScale="70000" lnSpcReduction="20000"/>
          </a:bodyPr>
          <a:lstStyle/>
          <a:p>
            <a:pPr marL="0" indent="0">
              <a:buNone/>
            </a:pPr>
            <a:endParaRPr lang="en-GB" dirty="0"/>
          </a:p>
          <a:p>
            <a:pPr marL="0" indent="0">
              <a:lnSpc>
                <a:spcPct val="110000"/>
              </a:lnSpc>
              <a:buNone/>
            </a:pPr>
            <a:endParaRPr lang="en-GB" dirty="0">
              <a:effectLst/>
            </a:endParaRPr>
          </a:p>
          <a:p>
            <a:pPr marL="0" indent="0">
              <a:lnSpc>
                <a:spcPct val="110000"/>
              </a:lnSpc>
              <a:buNone/>
            </a:pPr>
            <a:r>
              <a:rPr lang="en-GB" sz="3400" dirty="0">
                <a:effectLst/>
                <a:latin typeface="+mj-lt"/>
              </a:rPr>
              <a:t>As an experimental documentary filmmaker I am drawn to the use of a digital database to store footage obtained through low-end cameras, mobile devices, archive or found footage–including their own past films–analogue and digital, to provide me with an endless storehouse of digital documents that can easily be accessed and reused in infinite ways to create new practice (Baron, 2014). </a:t>
            </a:r>
          </a:p>
          <a:p>
            <a:pPr marL="0" indent="0">
              <a:buNone/>
            </a:pPr>
            <a:endParaRPr lang="en-US" sz="2400" dirty="0"/>
          </a:p>
          <a:p>
            <a:endParaRPr lang="en-US" sz="2400" dirty="0"/>
          </a:p>
        </p:txBody>
      </p:sp>
    </p:spTree>
    <p:extLst>
      <p:ext uri="{BB962C8B-B14F-4D97-AF65-F5344CB8AC3E}">
        <p14:creationId xmlns:p14="http://schemas.microsoft.com/office/powerpoint/2010/main" val="385512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804672" y="640080"/>
            <a:ext cx="3282696" cy="5257800"/>
          </a:xfrm>
        </p:spPr>
        <p:txBody>
          <a:bodyP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Archive Tales: Negotiating the Radical Personal Film Archive</a:t>
            </a:r>
            <a:endParaRPr lang="en-US" dirty="0">
              <a:solidFill>
                <a:schemeClr val="bg1"/>
              </a:solidFill>
            </a:endParaRP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 Avery Gordon: Haunting is a struggle against the reduction of individuals “to a sequence of instantaneous experiences that leave no trace” or whose trace (as dust) is hated as irrational, superfluous and ‘overtaken’.</a:t>
            </a:r>
          </a:p>
          <a:p>
            <a:r>
              <a:rPr lang="en-US" sz="2400" dirty="0">
                <a:solidFill>
                  <a:schemeClr val="bg1"/>
                </a:solidFill>
              </a:rPr>
              <a:t>Avery Gordon: Haunting is a struggle against the reduction of individuals “to a sequence of instantaneous experiences that leave no trace” or whose trace (as dust) is hated as irrational, superfluous and ‘overtaken’.</a:t>
            </a:r>
          </a:p>
          <a:p>
            <a:pPr lvl="1"/>
            <a:endParaRPr lang="en-US" sz="2000" dirty="0">
              <a:solidFill>
                <a:schemeClr val="bg1"/>
              </a:solidFill>
            </a:endParaRPr>
          </a:p>
        </p:txBody>
      </p:sp>
      <p:sp>
        <p:nvSpPr>
          <p:cNvPr id="7" name="TextBox 6">
            <a:extLst>
              <a:ext uri="{FF2B5EF4-FFF2-40B4-BE49-F238E27FC236}">
                <a16:creationId xmlns:a16="http://schemas.microsoft.com/office/drawing/2014/main" id="{5846A59D-8F84-A51E-FBE5-A90702691F85}"/>
              </a:ext>
            </a:extLst>
          </p:cNvPr>
          <p:cNvSpPr txBox="1"/>
          <p:nvPr/>
        </p:nvSpPr>
        <p:spPr>
          <a:xfrm>
            <a:off x="4890516" y="0"/>
            <a:ext cx="691355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j-lt"/>
                <a:ea typeface="+mn-ea"/>
                <a:cs typeface="+mn-cs"/>
              </a:rPr>
              <a:t>The archive says Carolyn Steedman “is to do with longing and appropriation. It is do with wanting things that are put together, collected, collated, named in lists and indices, a place where a whole world, a social order, may be imagined” but the visits “cannot help with what is not actually there” (Steedman, 2001) so the images and sound from the archive must be transformed and re-imagined alongside new filmed footage. </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pic>
        <p:nvPicPr>
          <p:cNvPr id="4" name="Picture 3" descr="A boat on the water&#10;&#10;Description automatically generated">
            <a:extLst>
              <a:ext uri="{FF2B5EF4-FFF2-40B4-BE49-F238E27FC236}">
                <a16:creationId xmlns:a16="http://schemas.microsoft.com/office/drawing/2014/main" id="{17EE153B-38B8-01D6-906C-E197ECF06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517" y="2462094"/>
            <a:ext cx="6876556" cy="3868063"/>
          </a:xfrm>
          <a:prstGeom prst="rect">
            <a:avLst/>
          </a:prstGeom>
        </p:spPr>
      </p:pic>
      <p:sp>
        <p:nvSpPr>
          <p:cNvPr id="6" name="TextBox 5">
            <a:extLst>
              <a:ext uri="{FF2B5EF4-FFF2-40B4-BE49-F238E27FC236}">
                <a16:creationId xmlns:a16="http://schemas.microsoft.com/office/drawing/2014/main" id="{9F5DD350-925B-0EAA-75E4-FE028F17D1AB}"/>
              </a:ext>
            </a:extLst>
          </p:cNvPr>
          <p:cNvSpPr txBox="1"/>
          <p:nvPr/>
        </p:nvSpPr>
        <p:spPr>
          <a:xfrm>
            <a:off x="5047489" y="6483927"/>
            <a:ext cx="6756584" cy="369332"/>
          </a:xfrm>
          <a:prstGeom prst="rect">
            <a:avLst/>
          </a:prstGeom>
          <a:noFill/>
        </p:spPr>
        <p:txBody>
          <a:bodyPr wrap="square" rtlCol="0">
            <a:spAutoFit/>
          </a:bodyPr>
          <a:lstStyle/>
          <a:p>
            <a:pPr algn="ctr"/>
            <a:r>
              <a:rPr lang="en-US" i="1" dirty="0"/>
              <a:t>Breathing Still </a:t>
            </a:r>
            <a:r>
              <a:rPr lang="en-US" dirty="0"/>
              <a:t>&amp; </a:t>
            </a:r>
            <a:r>
              <a:rPr lang="en-US" i="1" dirty="0"/>
              <a:t>Resisters, </a:t>
            </a:r>
            <a:r>
              <a:rPr lang="en-US" dirty="0"/>
              <a:t>screenshot</a:t>
            </a:r>
            <a:endParaRPr lang="en-US" i="1" dirty="0"/>
          </a:p>
        </p:txBody>
      </p:sp>
    </p:spTree>
    <p:extLst>
      <p:ext uri="{BB962C8B-B14F-4D97-AF65-F5344CB8AC3E}">
        <p14:creationId xmlns:p14="http://schemas.microsoft.com/office/powerpoint/2010/main" val="124150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9600</TotalTime>
  <Words>1213</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Archive Tales: Negotiating the Radical Personal Film Archive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scène</dc:title>
  <dc:creator>DELL</dc:creator>
  <cp:lastModifiedBy>Leo Watkinson</cp:lastModifiedBy>
  <cp:revision>62</cp:revision>
  <dcterms:created xsi:type="dcterms:W3CDTF">2019-01-12T15:14:45Z</dcterms:created>
  <dcterms:modified xsi:type="dcterms:W3CDTF">2024-11-13T16:37:14Z</dcterms:modified>
</cp:coreProperties>
</file>